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97" r:id="rId4"/>
    <p:sldId id="260" r:id="rId5"/>
    <p:sldId id="304" r:id="rId6"/>
    <p:sldId id="306" r:id="rId7"/>
    <p:sldId id="305" r:id="rId8"/>
    <p:sldId id="307" r:id="rId9"/>
    <p:sldId id="308" r:id="rId10"/>
    <p:sldId id="309" r:id="rId11"/>
    <p:sldId id="310" r:id="rId12"/>
    <p:sldId id="303" r:id="rId13"/>
  </p:sldIdLst>
  <p:sldSz cx="9144000" cy="5143500" type="screen16x9"/>
  <p:notesSz cx="6858000" cy="9144000"/>
  <p:embeddedFontLst>
    <p:embeddedFont>
      <p:font typeface="Advent Pro Light" panose="020B0604020202020204" charset="0"/>
      <p:regular r:id="rId15"/>
      <p:bold r:id="rId16"/>
    </p:embeddedFont>
    <p:embeddedFont>
      <p:font typeface="Anton" pitchFamily="2" charset="0"/>
      <p:regular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Josefin Slab" pitchFamily="2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FF"/>
    <a:srgbClr val="00FF00"/>
    <a:srgbClr val="CC9900"/>
    <a:srgbClr val="CC66FF"/>
    <a:srgbClr val="FF0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F1DF7-61CB-4092-8089-8D7B46398BEF}">
  <a:tblStyle styleId="{8D7F1DF7-61CB-4092-8089-8D7B4639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4706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3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7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6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63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71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21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3" r:id="rId14"/>
    <p:sldLayoutId id="2147483664" r:id="rId15"/>
    <p:sldLayoutId id="2147483666" r:id="rId16"/>
    <p:sldLayoutId id="214748366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61255" y="2288206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rgbClr val="FFC000"/>
                </a:solidFill>
                <a:latin typeface="Rajdhani"/>
                <a:ea typeface="Rajdhani"/>
                <a:cs typeface="Rajdhani"/>
                <a:sym typeface="Rajdhani"/>
              </a:rPr>
              <a:t>Context Diagram and Business Process Model Notation (BPMN) Electronic Store</a:t>
            </a:r>
            <a:endParaRPr sz="4000" dirty="0">
              <a:solidFill>
                <a:srgbClr val="FFC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61255" y="62571"/>
            <a:ext cx="6006541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KELAS  : LTY-2</a:t>
            </a:r>
          </a:p>
          <a:p>
            <a:pPr marL="0" lvl="0" indent="0"/>
            <a:r>
              <a:rPr lang="en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DOSEN : 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Dr.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Zulfany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Erlisa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Rasjid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B.Sc., MMSI. (D2632)</a:t>
            </a:r>
          </a:p>
          <a:p>
            <a:pPr marL="0" lvl="0" indent="0"/>
            <a:r>
              <a:rPr lang="en-US" sz="2000" b="1" dirty="0">
                <a:solidFill>
                  <a:srgbClr val="00FF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KODE MATKUL : COMP8036041</a:t>
            </a:r>
          </a:p>
          <a:p>
            <a:pPr marL="0" lvl="0" indent="0"/>
            <a:r>
              <a:rPr lang="en-US" sz="2000" b="1" dirty="0">
                <a:solidFill>
                  <a:srgbClr val="CC99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MATA KULIAH : Services Oriented Architecture</a:t>
            </a:r>
          </a:p>
          <a:p>
            <a:pPr marL="0" lvl="0" indent="0"/>
            <a:endParaRPr lang="en-US" sz="2000" b="1" dirty="0">
              <a:solidFill>
                <a:srgbClr val="FF0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640" y="279771"/>
            <a:ext cx="3430104" cy="245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EB29C-3198-4D0A-34FD-0B6CECD3EFC4}"/>
              </a:ext>
            </a:extLst>
          </p:cNvPr>
          <p:cNvSpPr txBox="1"/>
          <p:nvPr/>
        </p:nvSpPr>
        <p:spPr>
          <a:xfrm>
            <a:off x="3882045" y="3095098"/>
            <a:ext cx="5261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Anggota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Kelompok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: </a:t>
            </a:r>
            <a:endParaRPr lang="en" sz="1800" b="1" dirty="0">
              <a:solidFill>
                <a:srgbClr val="FF00FF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Edward</a:t>
            </a: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( 2201741971 / 2401822232 )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Aldo Jonathan Handaka ( 2201736971 / 2402401822850 )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4">
            <a:extLst>
              <a:ext uri="{FF2B5EF4-FFF2-40B4-BE49-F238E27FC236}">
                <a16:creationId xmlns:a16="http://schemas.microsoft.com/office/drawing/2014/main" id="{BE6F9365-0360-C021-B85C-25ABF9AA48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255" y="62571"/>
            <a:ext cx="6006541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KELAS  : LTY-2</a:t>
            </a:r>
          </a:p>
          <a:p>
            <a:pPr marL="0" lvl="0" indent="0" algn="l"/>
            <a:r>
              <a:rPr lang="en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DOSEN : 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Dr.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Zulfany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Erlisa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Rasjid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B.Sc., MMSI. (D2632)</a:t>
            </a:r>
          </a:p>
          <a:p>
            <a:pPr marL="0" lvl="0" indent="0" algn="l"/>
            <a:r>
              <a:rPr lang="en-US" sz="2000" b="1" dirty="0">
                <a:solidFill>
                  <a:srgbClr val="00FF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KODE MATKUL : COMP8036041</a:t>
            </a:r>
          </a:p>
          <a:p>
            <a:pPr marL="0" lvl="0" indent="0" algn="l"/>
            <a:r>
              <a:rPr lang="en-US" sz="2000" b="1" dirty="0">
                <a:solidFill>
                  <a:srgbClr val="CC99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MATA KULIAH : Services Oriented Architecture</a:t>
            </a:r>
          </a:p>
          <a:p>
            <a:pPr marL="0" lvl="0" indent="0"/>
            <a:endParaRPr lang="en-US" sz="2000" b="1" dirty="0">
              <a:solidFill>
                <a:srgbClr val="FF0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" name="Google Shape;102;p24">
            <a:extLst>
              <a:ext uri="{FF2B5EF4-FFF2-40B4-BE49-F238E27FC236}">
                <a16:creationId xmlns:a16="http://schemas.microsoft.com/office/drawing/2014/main" id="{40EC969E-CDB6-A102-60B2-0C1F8EA1D4CF}"/>
              </a:ext>
            </a:extLst>
          </p:cNvPr>
          <p:cNvSpPr txBox="1">
            <a:spLocks/>
          </p:cNvSpPr>
          <p:nvPr/>
        </p:nvSpPr>
        <p:spPr>
          <a:xfrm>
            <a:off x="261255" y="3246120"/>
            <a:ext cx="4404000" cy="80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>
                <a:solidFill>
                  <a:srgbClr val="FFC000"/>
                </a:solidFill>
              </a:rPr>
              <a:t>Integrasi </a:t>
            </a:r>
            <a:r>
              <a:rPr lang="en-US" sz="4000" dirty="0" err="1">
                <a:solidFill>
                  <a:srgbClr val="FFC000"/>
                </a:solidFill>
              </a:rPr>
              <a:t>sistem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91866-1A68-BAEF-4BFE-F819A6DF05E9}"/>
              </a:ext>
            </a:extLst>
          </p:cNvPr>
          <p:cNvSpPr txBox="1"/>
          <p:nvPr/>
        </p:nvSpPr>
        <p:spPr>
          <a:xfrm>
            <a:off x="3882044" y="3532704"/>
            <a:ext cx="5261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Anggota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Kelompok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: </a:t>
            </a:r>
            <a:endParaRPr lang="en" sz="1800" b="1" dirty="0">
              <a:solidFill>
                <a:srgbClr val="FF00FF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Edward</a:t>
            </a: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( 2201741971 / 2401822232 )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Aldo Jonathan Handaka ( 2201736971 / 2402401822850 )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7C2D7-6722-212C-973A-B06A0F95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640" y="279771"/>
            <a:ext cx="3430104" cy="24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91C78-A58D-F514-6E19-4733A8F09AFA}"/>
              </a:ext>
            </a:extLst>
          </p:cNvPr>
          <p:cNvSpPr txBox="1"/>
          <p:nvPr/>
        </p:nvSpPr>
        <p:spPr>
          <a:xfrm>
            <a:off x="361869" y="365575"/>
            <a:ext cx="631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Integration</a:t>
            </a:r>
            <a:endParaRPr lang="en-ID" sz="4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E3DF7-75AE-AE9E-9663-AEA807126496}"/>
              </a:ext>
            </a:extLst>
          </p:cNvPr>
          <p:cNvSpPr txBox="1"/>
          <p:nvPr/>
        </p:nvSpPr>
        <p:spPr>
          <a:xfrm>
            <a:off x="361869" y="1425844"/>
            <a:ext cx="631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Pengubahan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Diagram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Memperlihatkan</a:t>
            </a:r>
            <a:r>
              <a:rPr lang="en-US" dirty="0"/>
              <a:t> Context Diagram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1" y="2877450"/>
            <a:ext cx="54696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Process Model Notation (BPMN)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Memperlihatkan</a:t>
            </a:r>
            <a:r>
              <a:rPr lang="en-US" dirty="0"/>
              <a:t> Business Process Model Notation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01100" y="-523515"/>
            <a:ext cx="901337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FF"/>
                </a:solidFill>
              </a:rPr>
              <a:t>Context Diagram</a:t>
            </a:r>
            <a:endParaRPr sz="4000" dirty="0">
              <a:solidFill>
                <a:srgbClr val="FF00FF"/>
              </a:solidFill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 flipV="1">
            <a:off x="254702" y="925286"/>
            <a:ext cx="4556784" cy="2487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ADE10B2-6E90-9EE8-C4BC-6582F967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2" y="1009905"/>
            <a:ext cx="6600164" cy="41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56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rgbClr val="CC66FF"/>
                </a:solidFill>
              </a:rPr>
              <a:t>Business Process Model Notation (BPMN)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6C4588-93AD-907F-407D-4BC24ED5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4859"/>
            <a:ext cx="9144000" cy="3811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61255" y="2288206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rgbClr val="FFC000"/>
                </a:solidFill>
                <a:latin typeface="Rajdhani"/>
                <a:ea typeface="Rajdhani"/>
                <a:cs typeface="Rajdhani"/>
                <a:sym typeface="Rajdhani"/>
              </a:rPr>
              <a:t>Use Case Diagram and Scenario Electronic Store</a:t>
            </a:r>
            <a:endParaRPr sz="4000" dirty="0">
              <a:solidFill>
                <a:srgbClr val="FFC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61255" y="62571"/>
            <a:ext cx="6006541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KELAS  : LTY-2</a:t>
            </a:r>
          </a:p>
          <a:p>
            <a:pPr marL="0" lvl="0" indent="0"/>
            <a:r>
              <a:rPr lang="en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DOSEN : 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Dr.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Zulfany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Erlisa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Rasjid</a:t>
            </a:r>
            <a:r>
              <a:rPr lang="en-US" sz="2000" b="1" dirty="0">
                <a:solidFill>
                  <a:srgbClr val="FF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B.Sc., MMSI. (D2632)</a:t>
            </a:r>
          </a:p>
          <a:p>
            <a:pPr marL="0" lvl="0" indent="0"/>
            <a:r>
              <a:rPr lang="en-US" sz="2000" b="1" dirty="0">
                <a:solidFill>
                  <a:srgbClr val="00FF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KODE MATKUL : COMP8036041</a:t>
            </a:r>
          </a:p>
          <a:p>
            <a:pPr marL="0" lvl="0" indent="0"/>
            <a:r>
              <a:rPr lang="en-US" sz="2000" b="1" dirty="0">
                <a:solidFill>
                  <a:srgbClr val="CC99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MATA KULIAH : Services Oriented Architecture</a:t>
            </a:r>
          </a:p>
          <a:p>
            <a:pPr marL="0" lvl="0" indent="0"/>
            <a:endParaRPr lang="en-US" sz="2000" b="1" dirty="0">
              <a:solidFill>
                <a:srgbClr val="FF0000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40" y="279771"/>
            <a:ext cx="3430104" cy="245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EB29C-3198-4D0A-34FD-0B6CECD3EFC4}"/>
              </a:ext>
            </a:extLst>
          </p:cNvPr>
          <p:cNvSpPr txBox="1"/>
          <p:nvPr/>
        </p:nvSpPr>
        <p:spPr>
          <a:xfrm>
            <a:off x="3882045" y="3095098"/>
            <a:ext cx="5261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Anggota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1800" b="1" dirty="0" err="1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Kelompok</a:t>
            </a:r>
            <a:r>
              <a:rPr lang="en-US" sz="1800" b="1" dirty="0">
                <a:solidFill>
                  <a:srgbClr val="FF00FF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: </a:t>
            </a:r>
            <a:endParaRPr lang="en" sz="1800" b="1" dirty="0">
              <a:solidFill>
                <a:srgbClr val="FF00FF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Edward</a:t>
            </a: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( 2201741971 / 2401822232 )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FF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Aldo Jonathan Handaka ( 2201736971 / 2402401822850 )</a:t>
            </a:r>
          </a:p>
        </p:txBody>
      </p:sp>
    </p:spTree>
    <p:extLst>
      <p:ext uri="{BB962C8B-B14F-4D97-AF65-F5344CB8AC3E}">
        <p14:creationId xmlns:p14="http://schemas.microsoft.com/office/powerpoint/2010/main" val="240248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01100" y="-523515"/>
            <a:ext cx="901337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00FF"/>
                </a:solidFill>
              </a:rPr>
              <a:t>Context Diagram (Revisi)</a:t>
            </a:r>
            <a:endParaRPr sz="4000" dirty="0">
              <a:solidFill>
                <a:srgbClr val="FF00FF"/>
              </a:solidFill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 flipV="1">
            <a:off x="254702" y="925286"/>
            <a:ext cx="4556784" cy="2487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EE326D-2751-493B-82AE-7AF6532A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75" y="963590"/>
            <a:ext cx="7040049" cy="41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Memperlihatkan</a:t>
            </a:r>
            <a:r>
              <a:rPr lang="en-US" dirty="0"/>
              <a:t> Use Case Diagram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1" y="2877450"/>
            <a:ext cx="54696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Scenario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Memperlihatkan</a:t>
            </a:r>
            <a:r>
              <a:rPr lang="en-US" dirty="0"/>
              <a:t> Use Case Scenario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955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" y="1562980"/>
            <a:ext cx="3059084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00FF"/>
                </a:solidFill>
              </a:rPr>
              <a:t>Use Case Diagram</a:t>
            </a:r>
            <a:endParaRPr sz="6000" dirty="0">
              <a:solidFill>
                <a:srgbClr val="FF00FF"/>
              </a:solidFill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 flipV="1">
            <a:off x="213138" y="933599"/>
            <a:ext cx="4556784" cy="2487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9946064-D731-4A66-49F3-CF34C38F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79" y="0"/>
            <a:ext cx="595832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8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FF"/>
                </a:solidFill>
              </a:rPr>
              <a:t>Use Case Scenario</a:t>
            </a:r>
            <a:endParaRPr dirty="0">
              <a:solidFill>
                <a:srgbClr val="FF00FF"/>
              </a:solidFill>
            </a:endParaRPr>
          </a:p>
        </p:txBody>
      </p:sp>
      <p:cxnSp>
        <p:nvCxnSpPr>
          <p:cNvPr id="137" name="Google Shape;137;p27"/>
          <p:cNvCxnSpPr/>
          <p:nvPr/>
        </p:nvCxnSpPr>
        <p:spPr>
          <a:xfrm flipV="1">
            <a:off x="213138" y="933599"/>
            <a:ext cx="4556784" cy="2487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33C1566-2611-57EC-8395-76BD8BA2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206"/>
            <a:ext cx="9024316" cy="44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319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243</Words>
  <Application>Microsoft Office PowerPoint</Application>
  <PresentationFormat>On-screen Show (16:9)</PresentationFormat>
  <Paragraphs>44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Fira Sans Condensed Light</vt:lpstr>
      <vt:lpstr>Josefin Slab</vt:lpstr>
      <vt:lpstr>Advent Pro Light</vt:lpstr>
      <vt:lpstr>Anton</vt:lpstr>
      <vt:lpstr>Rajdhani</vt:lpstr>
      <vt:lpstr>Times New Roman</vt:lpstr>
      <vt:lpstr>Ai Tech Agency by Slidesgo</vt:lpstr>
      <vt:lpstr>Context Diagram and Business Process Model Notation (BPMN) Electronic Store</vt:lpstr>
      <vt:lpstr>Context Diagram</vt:lpstr>
      <vt:lpstr>Context Diagram</vt:lpstr>
      <vt:lpstr>Business Process Model Notation (BPMN)</vt:lpstr>
      <vt:lpstr>Use Case Diagram and Scenario Electronic Store</vt:lpstr>
      <vt:lpstr>Context Diagram (Revisi)</vt:lpstr>
      <vt:lpstr>Use Case Diagram</vt:lpstr>
      <vt:lpstr>Use Case Diagram</vt:lpstr>
      <vt:lpstr>Use Case Scenario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MACHINE LEARNING</dc:title>
  <cp:lastModifiedBy>aldo jonathan</cp:lastModifiedBy>
  <cp:revision>65</cp:revision>
  <dcterms:modified xsi:type="dcterms:W3CDTF">2022-05-24T03:56:10Z</dcterms:modified>
</cp:coreProperties>
</file>