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73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E736CDEABE5971/Dokumen/Employee_Salary_Datase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E736CDEABE5971/Dokumen/Employee_Salary_Datase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E736CDEABE5971/Dokumen/Employee_Salary_Datase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E736CDEABE5971/Dokumen/Employee_Salary_Datase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[Employee_Salary_Dataset 2.xlsx]Sheet2!PivotTable2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SALARY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multiLvlStrRef>
              <c:f>Sheet2!$A$5:$B$40</c:f>
              <c:multiLvlStrCache>
                <c:ptCount val="35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62</c:v>
                  </c:pt>
                  <c:pt idx="6">
                    <c:v>54</c:v>
                  </c:pt>
                  <c:pt idx="7">
                    <c:v>21</c:v>
                  </c:pt>
                  <c:pt idx="8">
                    <c:v>36</c:v>
                  </c:pt>
                  <c:pt idx="9">
                    <c:v>54</c:v>
                  </c:pt>
                  <c:pt idx="10">
                    <c:v>26</c:v>
                  </c:pt>
                  <c:pt idx="11">
                    <c:v>29</c:v>
                  </c:pt>
                  <c:pt idx="12">
                    <c:v>39</c:v>
                  </c:pt>
                  <c:pt idx="13">
                    <c:v>40</c:v>
                  </c:pt>
                  <c:pt idx="14">
                    <c:v>23</c:v>
                  </c:pt>
                  <c:pt idx="15">
                    <c:v>27</c:v>
                  </c:pt>
                  <c:pt idx="16">
                    <c:v>34</c:v>
                  </c:pt>
                  <c:pt idx="17">
                    <c:v>54</c:v>
                  </c:pt>
                  <c:pt idx="18">
                    <c:v>21</c:v>
                  </c:pt>
                  <c:pt idx="19">
                    <c:v>36</c:v>
                  </c:pt>
                  <c:pt idx="20">
                    <c:v>54</c:v>
                  </c:pt>
                  <c:pt idx="21">
                    <c:v>26</c:v>
                  </c:pt>
                  <c:pt idx="22">
                    <c:v>29</c:v>
                  </c:pt>
                  <c:pt idx="23">
                    <c:v>21</c:v>
                  </c:pt>
                  <c:pt idx="24">
                    <c:v>23</c:v>
                  </c:pt>
                  <c:pt idx="25">
                    <c:v>22</c:v>
                  </c:pt>
                  <c:pt idx="26">
                    <c:v>18</c:v>
                  </c:pt>
                  <c:pt idx="27">
                    <c:v>62</c:v>
                  </c:pt>
                  <c:pt idx="28">
                    <c:v>54</c:v>
                  </c:pt>
                  <c:pt idx="29">
                    <c:v>21</c:v>
                  </c:pt>
                  <c:pt idx="30">
                    <c:v>34</c:v>
                  </c:pt>
                  <c:pt idx="31">
                    <c:v>54</c:v>
                  </c:pt>
                  <c:pt idx="32">
                    <c:v>55</c:v>
                  </c:pt>
                  <c:pt idx="33">
                    <c:v>53</c:v>
                  </c:pt>
                  <c:pt idx="34">
                    <c:v>49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</c:lvl>
              </c:multiLvlStrCache>
            </c:multiLvlStrRef>
          </c:cat>
          <c:val>
            <c:numRef>
              <c:f>Sheet2!$C$5:$C$40</c:f>
              <c:numCache>
                <c:formatCode>General</c:formatCode>
                <c:ptCount val="35"/>
                <c:pt idx="5">
                  <c:v>5001000</c:v>
                </c:pt>
                <c:pt idx="12">
                  <c:v>6000050</c:v>
                </c:pt>
                <c:pt idx="17">
                  <c:v>7900000</c:v>
                </c:pt>
                <c:pt idx="20">
                  <c:v>6570000</c:v>
                </c:pt>
                <c:pt idx="22">
                  <c:v>6845000</c:v>
                </c:pt>
                <c:pt idx="28">
                  <c:v>5000000</c:v>
                </c:pt>
                <c:pt idx="34">
                  <c:v>7600000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B-47AC-92A9-1222C842B4BC}"/>
            </c:ext>
          </c:extLst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Sheet2!$A$5:$B$40</c:f>
              <c:multiLvlStrCache>
                <c:ptCount val="35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62</c:v>
                  </c:pt>
                  <c:pt idx="6">
                    <c:v>54</c:v>
                  </c:pt>
                  <c:pt idx="7">
                    <c:v>21</c:v>
                  </c:pt>
                  <c:pt idx="8">
                    <c:v>36</c:v>
                  </c:pt>
                  <c:pt idx="9">
                    <c:v>54</c:v>
                  </c:pt>
                  <c:pt idx="10">
                    <c:v>26</c:v>
                  </c:pt>
                  <c:pt idx="11">
                    <c:v>29</c:v>
                  </c:pt>
                  <c:pt idx="12">
                    <c:v>39</c:v>
                  </c:pt>
                  <c:pt idx="13">
                    <c:v>40</c:v>
                  </c:pt>
                  <c:pt idx="14">
                    <c:v>23</c:v>
                  </c:pt>
                  <c:pt idx="15">
                    <c:v>27</c:v>
                  </c:pt>
                  <c:pt idx="16">
                    <c:v>34</c:v>
                  </c:pt>
                  <c:pt idx="17">
                    <c:v>54</c:v>
                  </c:pt>
                  <c:pt idx="18">
                    <c:v>21</c:v>
                  </c:pt>
                  <c:pt idx="19">
                    <c:v>36</c:v>
                  </c:pt>
                  <c:pt idx="20">
                    <c:v>54</c:v>
                  </c:pt>
                  <c:pt idx="21">
                    <c:v>26</c:v>
                  </c:pt>
                  <c:pt idx="22">
                    <c:v>29</c:v>
                  </c:pt>
                  <c:pt idx="23">
                    <c:v>21</c:v>
                  </c:pt>
                  <c:pt idx="24">
                    <c:v>23</c:v>
                  </c:pt>
                  <c:pt idx="25">
                    <c:v>22</c:v>
                  </c:pt>
                  <c:pt idx="26">
                    <c:v>18</c:v>
                  </c:pt>
                  <c:pt idx="27">
                    <c:v>62</c:v>
                  </c:pt>
                  <c:pt idx="28">
                    <c:v>54</c:v>
                  </c:pt>
                  <c:pt idx="29">
                    <c:v>21</c:v>
                  </c:pt>
                  <c:pt idx="30">
                    <c:v>34</c:v>
                  </c:pt>
                  <c:pt idx="31">
                    <c:v>54</c:v>
                  </c:pt>
                  <c:pt idx="32">
                    <c:v>55</c:v>
                  </c:pt>
                  <c:pt idx="33">
                    <c:v>53</c:v>
                  </c:pt>
                  <c:pt idx="34">
                    <c:v>49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</c:lvl>
              </c:multiLvlStrCache>
            </c:multiLvlStrRef>
          </c:cat>
          <c:val>
            <c:numRef>
              <c:f>Sheet2!$D$5:$D$40</c:f>
              <c:numCache>
                <c:formatCode>General</c:formatCode>
                <c:ptCount val="35"/>
                <c:pt idx="0">
                  <c:v>250000</c:v>
                </c:pt>
                <c:pt idx="1">
                  <c:v>50000</c:v>
                </c:pt>
                <c:pt idx="2">
                  <c:v>170000</c:v>
                </c:pt>
                <c:pt idx="3">
                  <c:v>25000</c:v>
                </c:pt>
                <c:pt idx="4">
                  <c:v>10000</c:v>
                </c:pt>
                <c:pt idx="6">
                  <c:v>800000</c:v>
                </c:pt>
                <c:pt idx="7">
                  <c:v>9000</c:v>
                </c:pt>
                <c:pt idx="8">
                  <c:v>61500</c:v>
                </c:pt>
                <c:pt idx="9">
                  <c:v>650000</c:v>
                </c:pt>
                <c:pt idx="10">
                  <c:v>250000</c:v>
                </c:pt>
                <c:pt idx="11">
                  <c:v>1400000</c:v>
                </c:pt>
                <c:pt idx="13">
                  <c:v>220100</c:v>
                </c:pt>
                <c:pt idx="14">
                  <c:v>7500</c:v>
                </c:pt>
                <c:pt idx="15">
                  <c:v>87000</c:v>
                </c:pt>
                <c:pt idx="16">
                  <c:v>930000</c:v>
                </c:pt>
                <c:pt idx="18">
                  <c:v>15000</c:v>
                </c:pt>
                <c:pt idx="19">
                  <c:v>330000</c:v>
                </c:pt>
                <c:pt idx="21">
                  <c:v>25000</c:v>
                </c:pt>
                <c:pt idx="23">
                  <c:v>6000</c:v>
                </c:pt>
                <c:pt idx="24">
                  <c:v>8900</c:v>
                </c:pt>
                <c:pt idx="25">
                  <c:v>20000</c:v>
                </c:pt>
                <c:pt idx="26">
                  <c:v>3000</c:v>
                </c:pt>
                <c:pt idx="29">
                  <c:v>6100</c:v>
                </c:pt>
                <c:pt idx="30">
                  <c:v>80000</c:v>
                </c:pt>
                <c:pt idx="31">
                  <c:v>900000</c:v>
                </c:pt>
                <c:pt idx="32">
                  <c:v>1540000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1B-47AC-92A9-1222C842B4BC}"/>
            </c:ext>
          </c:extLst>
        </c:ser>
        <c:ser>
          <c:idx val="2"/>
          <c:order val="2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Sheet2!$A$5:$B$40</c:f>
              <c:multiLvlStrCache>
                <c:ptCount val="35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62</c:v>
                  </c:pt>
                  <c:pt idx="6">
                    <c:v>54</c:v>
                  </c:pt>
                  <c:pt idx="7">
                    <c:v>21</c:v>
                  </c:pt>
                  <c:pt idx="8">
                    <c:v>36</c:v>
                  </c:pt>
                  <c:pt idx="9">
                    <c:v>54</c:v>
                  </c:pt>
                  <c:pt idx="10">
                    <c:v>26</c:v>
                  </c:pt>
                  <c:pt idx="11">
                    <c:v>29</c:v>
                  </c:pt>
                  <c:pt idx="12">
                    <c:v>39</c:v>
                  </c:pt>
                  <c:pt idx="13">
                    <c:v>40</c:v>
                  </c:pt>
                  <c:pt idx="14">
                    <c:v>23</c:v>
                  </c:pt>
                  <c:pt idx="15">
                    <c:v>27</c:v>
                  </c:pt>
                  <c:pt idx="16">
                    <c:v>34</c:v>
                  </c:pt>
                  <c:pt idx="17">
                    <c:v>54</c:v>
                  </c:pt>
                  <c:pt idx="18">
                    <c:v>21</c:v>
                  </c:pt>
                  <c:pt idx="19">
                    <c:v>36</c:v>
                  </c:pt>
                  <c:pt idx="20">
                    <c:v>54</c:v>
                  </c:pt>
                  <c:pt idx="21">
                    <c:v>26</c:v>
                  </c:pt>
                  <c:pt idx="22">
                    <c:v>29</c:v>
                  </c:pt>
                  <c:pt idx="23">
                    <c:v>21</c:v>
                  </c:pt>
                  <c:pt idx="24">
                    <c:v>23</c:v>
                  </c:pt>
                  <c:pt idx="25">
                    <c:v>22</c:v>
                  </c:pt>
                  <c:pt idx="26">
                    <c:v>18</c:v>
                  </c:pt>
                  <c:pt idx="27">
                    <c:v>62</c:v>
                  </c:pt>
                  <c:pt idx="28">
                    <c:v>54</c:v>
                  </c:pt>
                  <c:pt idx="29">
                    <c:v>21</c:v>
                  </c:pt>
                  <c:pt idx="30">
                    <c:v>34</c:v>
                  </c:pt>
                  <c:pt idx="31">
                    <c:v>54</c:v>
                  </c:pt>
                  <c:pt idx="32">
                    <c:v>55</c:v>
                  </c:pt>
                  <c:pt idx="33">
                    <c:v>53</c:v>
                  </c:pt>
                  <c:pt idx="34">
                    <c:v>49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</c:lvl>
              </c:multiLvlStrCache>
            </c:multiLvlStrRef>
          </c:cat>
          <c:val>
            <c:numRef>
              <c:f>Sheet2!$E$5:$E$40</c:f>
              <c:numCache>
                <c:formatCode>General</c:formatCode>
                <c:ptCount val="35"/>
                <c:pt idx="27">
                  <c:v>10000000</c:v>
                </c:pt>
                <c:pt idx="33">
                  <c:v>9300000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1B-47AC-92A9-1222C842B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5045039"/>
        <c:axId val="1665052111"/>
      </c:barChart>
      <c:catAx>
        <c:axId val="166504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052111"/>
        <c:crosses val="autoZero"/>
        <c:auto val="1"/>
        <c:lblAlgn val="ctr"/>
        <c:lblOffset val="100"/>
        <c:noMultiLvlLbl val="0"/>
      </c:catAx>
      <c:valAx>
        <c:axId val="166505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04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[Employee_Salary_Dataset 2.xlsx]Sheet2!PivotTable2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Sheet2!$C$3:$C$4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24A-46CB-A67B-2937B5FC53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24A-46CB-A67B-2937B5FC53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24A-46CB-A67B-2937B5FC53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24A-46CB-A67B-2937B5FC53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24A-46CB-A67B-2937B5FC53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24A-46CB-A67B-2937B5FC53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24A-46CB-A67B-2937B5FC53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24A-46CB-A67B-2937B5FC53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24A-46CB-A67B-2937B5FC53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24A-46CB-A67B-2937B5FC53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B24A-46CB-A67B-2937B5FC53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B24A-46CB-A67B-2937B5FC53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B24A-46CB-A67B-2937B5FC53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B24A-46CB-A67B-2937B5FC53C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B24A-46CB-A67B-2937B5FC53C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B24A-46CB-A67B-2937B5FC53C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B24A-46CB-A67B-2937B5FC53C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B24A-46CB-A67B-2937B5FC53C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B24A-46CB-A67B-2937B5FC53C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B24A-46CB-A67B-2937B5FC53CC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B24A-46CB-A67B-2937B5FC53CC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B24A-46CB-A67B-2937B5FC53CC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B24A-46CB-A67B-2937B5FC53CC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B24A-46CB-A67B-2937B5FC53CC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B24A-46CB-A67B-2937B5FC53CC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B24A-46CB-A67B-2937B5FC53CC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B24A-46CB-A67B-2937B5FC53CC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B24A-46CB-A67B-2937B5FC53CC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B24A-46CB-A67B-2937B5FC53CC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B24A-46CB-A67B-2937B5FC53CC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B24A-46CB-A67B-2937B5FC53CC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B24A-46CB-A67B-2937B5FC53CC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B24A-46CB-A67B-2937B5FC53CC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B24A-46CB-A67B-2937B5FC53CC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B24A-46CB-A67B-2937B5FC53CC}"/>
              </c:ext>
            </c:extLst>
          </c:dPt>
          <c:cat>
            <c:multiLvlStrRef>
              <c:f>Sheet2!$A$5:$B$40</c:f>
              <c:multiLvlStrCache>
                <c:ptCount val="35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62</c:v>
                  </c:pt>
                  <c:pt idx="6">
                    <c:v>54</c:v>
                  </c:pt>
                  <c:pt idx="7">
                    <c:v>21</c:v>
                  </c:pt>
                  <c:pt idx="8">
                    <c:v>36</c:v>
                  </c:pt>
                  <c:pt idx="9">
                    <c:v>54</c:v>
                  </c:pt>
                  <c:pt idx="10">
                    <c:v>26</c:v>
                  </c:pt>
                  <c:pt idx="11">
                    <c:v>29</c:v>
                  </c:pt>
                  <c:pt idx="12">
                    <c:v>39</c:v>
                  </c:pt>
                  <c:pt idx="13">
                    <c:v>40</c:v>
                  </c:pt>
                  <c:pt idx="14">
                    <c:v>23</c:v>
                  </c:pt>
                  <c:pt idx="15">
                    <c:v>27</c:v>
                  </c:pt>
                  <c:pt idx="16">
                    <c:v>34</c:v>
                  </c:pt>
                  <c:pt idx="17">
                    <c:v>54</c:v>
                  </c:pt>
                  <c:pt idx="18">
                    <c:v>21</c:v>
                  </c:pt>
                  <c:pt idx="19">
                    <c:v>36</c:v>
                  </c:pt>
                  <c:pt idx="20">
                    <c:v>54</c:v>
                  </c:pt>
                  <c:pt idx="21">
                    <c:v>26</c:v>
                  </c:pt>
                  <c:pt idx="22">
                    <c:v>29</c:v>
                  </c:pt>
                  <c:pt idx="23">
                    <c:v>21</c:v>
                  </c:pt>
                  <c:pt idx="24">
                    <c:v>23</c:v>
                  </c:pt>
                  <c:pt idx="25">
                    <c:v>22</c:v>
                  </c:pt>
                  <c:pt idx="26">
                    <c:v>18</c:v>
                  </c:pt>
                  <c:pt idx="27">
                    <c:v>62</c:v>
                  </c:pt>
                  <c:pt idx="28">
                    <c:v>54</c:v>
                  </c:pt>
                  <c:pt idx="29">
                    <c:v>21</c:v>
                  </c:pt>
                  <c:pt idx="30">
                    <c:v>34</c:v>
                  </c:pt>
                  <c:pt idx="31">
                    <c:v>54</c:v>
                  </c:pt>
                  <c:pt idx="32">
                    <c:v>55</c:v>
                  </c:pt>
                  <c:pt idx="33">
                    <c:v>53</c:v>
                  </c:pt>
                  <c:pt idx="34">
                    <c:v>49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</c:lvl>
              </c:multiLvlStrCache>
            </c:multiLvlStrRef>
          </c:cat>
          <c:val>
            <c:numRef>
              <c:f>Sheet2!$C$5:$C$40</c:f>
              <c:numCache>
                <c:formatCode>General</c:formatCode>
                <c:ptCount val="35"/>
                <c:pt idx="5">
                  <c:v>5001000</c:v>
                </c:pt>
                <c:pt idx="12">
                  <c:v>6000050</c:v>
                </c:pt>
                <c:pt idx="17">
                  <c:v>7900000</c:v>
                </c:pt>
                <c:pt idx="20">
                  <c:v>6570000</c:v>
                </c:pt>
                <c:pt idx="22">
                  <c:v>6845000</c:v>
                </c:pt>
                <c:pt idx="28">
                  <c:v>5000000</c:v>
                </c:pt>
                <c:pt idx="34">
                  <c:v>7600000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24A-46CB-A67B-2937B5FC53CC}"/>
            </c:ext>
          </c:extLst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B24A-46CB-A67B-2937B5FC53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B24A-46CB-A67B-2937B5FC53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B24A-46CB-A67B-2937B5FC53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B24A-46CB-A67B-2937B5FC53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B24A-46CB-A67B-2937B5FC53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B24A-46CB-A67B-2937B5FC53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4-B24A-46CB-A67B-2937B5FC53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6-B24A-46CB-A67B-2937B5FC53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8-B24A-46CB-A67B-2937B5FC53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A-B24A-46CB-A67B-2937B5FC53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C-B24A-46CB-A67B-2937B5FC53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E-B24A-46CB-A67B-2937B5FC53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0-B24A-46CB-A67B-2937B5FC53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2-B24A-46CB-A67B-2937B5FC53C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4-B24A-46CB-A67B-2937B5FC53C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6-B24A-46CB-A67B-2937B5FC53C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8-B24A-46CB-A67B-2937B5FC53C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A-B24A-46CB-A67B-2937B5FC53C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C-B24A-46CB-A67B-2937B5FC53C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E-B24A-46CB-A67B-2937B5FC53CC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0-B24A-46CB-A67B-2937B5FC53CC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2-B24A-46CB-A67B-2937B5FC53CC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4-B24A-46CB-A67B-2937B5FC53CC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6-B24A-46CB-A67B-2937B5FC53CC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8-B24A-46CB-A67B-2937B5FC53CC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A-B24A-46CB-A67B-2937B5FC53CC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C-B24A-46CB-A67B-2937B5FC53CC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E-B24A-46CB-A67B-2937B5FC53CC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0-B24A-46CB-A67B-2937B5FC53CC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2-B24A-46CB-A67B-2937B5FC53CC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4-B24A-46CB-A67B-2937B5FC53CC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6-B24A-46CB-A67B-2937B5FC53CC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8-B24A-46CB-A67B-2937B5FC53CC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A-B24A-46CB-A67B-2937B5FC53CC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C-B24A-46CB-A67B-2937B5FC53CC}"/>
              </c:ext>
            </c:extLst>
          </c:dPt>
          <c:cat>
            <c:multiLvlStrRef>
              <c:f>Sheet2!$A$5:$B$40</c:f>
              <c:multiLvlStrCache>
                <c:ptCount val="35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62</c:v>
                  </c:pt>
                  <c:pt idx="6">
                    <c:v>54</c:v>
                  </c:pt>
                  <c:pt idx="7">
                    <c:v>21</c:v>
                  </c:pt>
                  <c:pt idx="8">
                    <c:v>36</c:v>
                  </c:pt>
                  <c:pt idx="9">
                    <c:v>54</c:v>
                  </c:pt>
                  <c:pt idx="10">
                    <c:v>26</c:v>
                  </c:pt>
                  <c:pt idx="11">
                    <c:v>29</c:v>
                  </c:pt>
                  <c:pt idx="12">
                    <c:v>39</c:v>
                  </c:pt>
                  <c:pt idx="13">
                    <c:v>40</c:v>
                  </c:pt>
                  <c:pt idx="14">
                    <c:v>23</c:v>
                  </c:pt>
                  <c:pt idx="15">
                    <c:v>27</c:v>
                  </c:pt>
                  <c:pt idx="16">
                    <c:v>34</c:v>
                  </c:pt>
                  <c:pt idx="17">
                    <c:v>54</c:v>
                  </c:pt>
                  <c:pt idx="18">
                    <c:v>21</c:v>
                  </c:pt>
                  <c:pt idx="19">
                    <c:v>36</c:v>
                  </c:pt>
                  <c:pt idx="20">
                    <c:v>54</c:v>
                  </c:pt>
                  <c:pt idx="21">
                    <c:v>26</c:v>
                  </c:pt>
                  <c:pt idx="22">
                    <c:v>29</c:v>
                  </c:pt>
                  <c:pt idx="23">
                    <c:v>21</c:v>
                  </c:pt>
                  <c:pt idx="24">
                    <c:v>23</c:v>
                  </c:pt>
                  <c:pt idx="25">
                    <c:v>22</c:v>
                  </c:pt>
                  <c:pt idx="26">
                    <c:v>18</c:v>
                  </c:pt>
                  <c:pt idx="27">
                    <c:v>62</c:v>
                  </c:pt>
                  <c:pt idx="28">
                    <c:v>54</c:v>
                  </c:pt>
                  <c:pt idx="29">
                    <c:v>21</c:v>
                  </c:pt>
                  <c:pt idx="30">
                    <c:v>34</c:v>
                  </c:pt>
                  <c:pt idx="31">
                    <c:v>54</c:v>
                  </c:pt>
                  <c:pt idx="32">
                    <c:v>55</c:v>
                  </c:pt>
                  <c:pt idx="33">
                    <c:v>53</c:v>
                  </c:pt>
                  <c:pt idx="34">
                    <c:v>49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</c:lvl>
              </c:multiLvlStrCache>
            </c:multiLvlStrRef>
          </c:cat>
          <c:val>
            <c:numRef>
              <c:f>Sheet2!$D$5:$D$40</c:f>
              <c:numCache>
                <c:formatCode>General</c:formatCode>
                <c:ptCount val="35"/>
                <c:pt idx="0">
                  <c:v>250000</c:v>
                </c:pt>
                <c:pt idx="1">
                  <c:v>50000</c:v>
                </c:pt>
                <c:pt idx="2">
                  <c:v>170000</c:v>
                </c:pt>
                <c:pt idx="3">
                  <c:v>25000</c:v>
                </c:pt>
                <c:pt idx="4">
                  <c:v>10000</c:v>
                </c:pt>
                <c:pt idx="6">
                  <c:v>800000</c:v>
                </c:pt>
                <c:pt idx="7">
                  <c:v>9000</c:v>
                </c:pt>
                <c:pt idx="8">
                  <c:v>61500</c:v>
                </c:pt>
                <c:pt idx="9">
                  <c:v>650000</c:v>
                </c:pt>
                <c:pt idx="10">
                  <c:v>250000</c:v>
                </c:pt>
                <c:pt idx="11">
                  <c:v>1400000</c:v>
                </c:pt>
                <c:pt idx="13">
                  <c:v>220100</c:v>
                </c:pt>
                <c:pt idx="14">
                  <c:v>7500</c:v>
                </c:pt>
                <c:pt idx="15">
                  <c:v>87000</c:v>
                </c:pt>
                <c:pt idx="16">
                  <c:v>930000</c:v>
                </c:pt>
                <c:pt idx="18">
                  <c:v>15000</c:v>
                </c:pt>
                <c:pt idx="19">
                  <c:v>330000</c:v>
                </c:pt>
                <c:pt idx="21">
                  <c:v>25000</c:v>
                </c:pt>
                <c:pt idx="23">
                  <c:v>6000</c:v>
                </c:pt>
                <c:pt idx="24">
                  <c:v>8900</c:v>
                </c:pt>
                <c:pt idx="25">
                  <c:v>20000</c:v>
                </c:pt>
                <c:pt idx="26">
                  <c:v>3000</c:v>
                </c:pt>
                <c:pt idx="29">
                  <c:v>6100</c:v>
                </c:pt>
                <c:pt idx="30">
                  <c:v>80000</c:v>
                </c:pt>
                <c:pt idx="31">
                  <c:v>900000</c:v>
                </c:pt>
                <c:pt idx="32">
                  <c:v>1540000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B24A-46CB-A67B-2937B5FC53CC}"/>
            </c:ext>
          </c:extLst>
        </c:ser>
        <c:ser>
          <c:idx val="2"/>
          <c:order val="2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8F-B24A-46CB-A67B-2937B5FC53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1-B24A-46CB-A67B-2937B5FC53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3-B24A-46CB-A67B-2937B5FC53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5-B24A-46CB-A67B-2937B5FC53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7-B24A-46CB-A67B-2937B5FC53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9-B24A-46CB-A67B-2937B5FC53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B-B24A-46CB-A67B-2937B5FC53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D-B24A-46CB-A67B-2937B5FC53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9F-B24A-46CB-A67B-2937B5FC53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1-B24A-46CB-A67B-2937B5FC53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3-B24A-46CB-A67B-2937B5FC53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5-B24A-46CB-A67B-2937B5FC53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7-B24A-46CB-A67B-2937B5FC53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9-B24A-46CB-A67B-2937B5FC53C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B-B24A-46CB-A67B-2937B5FC53C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D-B24A-46CB-A67B-2937B5FC53C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AF-B24A-46CB-A67B-2937B5FC53C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1-B24A-46CB-A67B-2937B5FC53C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3-B24A-46CB-A67B-2937B5FC53C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5-B24A-46CB-A67B-2937B5FC53CC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7-B24A-46CB-A67B-2937B5FC53CC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9-B24A-46CB-A67B-2937B5FC53CC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B-B24A-46CB-A67B-2937B5FC53CC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D-B24A-46CB-A67B-2937B5FC53CC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BF-B24A-46CB-A67B-2937B5FC53CC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1-B24A-46CB-A67B-2937B5FC53CC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3-B24A-46CB-A67B-2937B5FC53CC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5-B24A-46CB-A67B-2937B5FC53CC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7-B24A-46CB-A67B-2937B5FC53CC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9-B24A-46CB-A67B-2937B5FC53CC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B-B24A-46CB-A67B-2937B5FC53CC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D-B24A-46CB-A67B-2937B5FC53CC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CF-B24A-46CB-A67B-2937B5FC53CC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D1-B24A-46CB-A67B-2937B5FC53CC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D3-B24A-46CB-A67B-2937B5FC53CC}"/>
              </c:ext>
            </c:extLst>
          </c:dPt>
          <c:cat>
            <c:multiLvlStrRef>
              <c:f>Sheet2!$A$5:$B$40</c:f>
              <c:multiLvlStrCache>
                <c:ptCount val="35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62</c:v>
                  </c:pt>
                  <c:pt idx="6">
                    <c:v>54</c:v>
                  </c:pt>
                  <c:pt idx="7">
                    <c:v>21</c:v>
                  </c:pt>
                  <c:pt idx="8">
                    <c:v>36</c:v>
                  </c:pt>
                  <c:pt idx="9">
                    <c:v>54</c:v>
                  </c:pt>
                  <c:pt idx="10">
                    <c:v>26</c:v>
                  </c:pt>
                  <c:pt idx="11">
                    <c:v>29</c:v>
                  </c:pt>
                  <c:pt idx="12">
                    <c:v>39</c:v>
                  </c:pt>
                  <c:pt idx="13">
                    <c:v>40</c:v>
                  </c:pt>
                  <c:pt idx="14">
                    <c:v>23</c:v>
                  </c:pt>
                  <c:pt idx="15">
                    <c:v>27</c:v>
                  </c:pt>
                  <c:pt idx="16">
                    <c:v>34</c:v>
                  </c:pt>
                  <c:pt idx="17">
                    <c:v>54</c:v>
                  </c:pt>
                  <c:pt idx="18">
                    <c:v>21</c:v>
                  </c:pt>
                  <c:pt idx="19">
                    <c:v>36</c:v>
                  </c:pt>
                  <c:pt idx="20">
                    <c:v>54</c:v>
                  </c:pt>
                  <c:pt idx="21">
                    <c:v>26</c:v>
                  </c:pt>
                  <c:pt idx="22">
                    <c:v>29</c:v>
                  </c:pt>
                  <c:pt idx="23">
                    <c:v>21</c:v>
                  </c:pt>
                  <c:pt idx="24">
                    <c:v>23</c:v>
                  </c:pt>
                  <c:pt idx="25">
                    <c:v>22</c:v>
                  </c:pt>
                  <c:pt idx="26">
                    <c:v>18</c:v>
                  </c:pt>
                  <c:pt idx="27">
                    <c:v>62</c:v>
                  </c:pt>
                  <c:pt idx="28">
                    <c:v>54</c:v>
                  </c:pt>
                  <c:pt idx="29">
                    <c:v>21</c:v>
                  </c:pt>
                  <c:pt idx="30">
                    <c:v>34</c:v>
                  </c:pt>
                  <c:pt idx="31">
                    <c:v>54</c:v>
                  </c:pt>
                  <c:pt idx="32">
                    <c:v>55</c:v>
                  </c:pt>
                  <c:pt idx="33">
                    <c:v>53</c:v>
                  </c:pt>
                  <c:pt idx="34">
                    <c:v>49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</c:lvl>
              </c:multiLvlStrCache>
            </c:multiLvlStrRef>
          </c:cat>
          <c:val>
            <c:numRef>
              <c:f>Sheet2!$E$5:$E$40</c:f>
              <c:numCache>
                <c:formatCode>General</c:formatCode>
                <c:ptCount val="35"/>
                <c:pt idx="27">
                  <c:v>10000000</c:v>
                </c:pt>
                <c:pt idx="33">
                  <c:v>9300000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4-B24A-46CB-A67B-2937B5FC5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[Employee_Salary_Dataset 2.xlsx]Sheet2!PivotTable2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EE-4C8C-AF75-37BA9E57B1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EE-4C8C-AF75-37BA9E57B1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3EE-4C8C-AF75-37BA9E57B1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EE-4C8C-AF75-37BA9E57B1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3EE-4C8C-AF75-37BA9E57B1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3EE-4C8C-AF75-37BA9E57B1C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3EE-4C8C-AF75-37BA9E57B1C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3EE-4C8C-AF75-37BA9E57B1C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63EE-4C8C-AF75-37BA9E57B1C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63EE-4C8C-AF75-37BA9E57B1C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63EE-4C8C-AF75-37BA9E57B1C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63EE-4C8C-AF75-37BA9E57B1C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63EE-4C8C-AF75-37BA9E57B1C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63EE-4C8C-AF75-37BA9E57B1C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63EE-4C8C-AF75-37BA9E57B1C7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63EE-4C8C-AF75-37BA9E57B1C7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63EE-4C8C-AF75-37BA9E57B1C7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63EE-4C8C-AF75-37BA9E57B1C7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63EE-4C8C-AF75-37BA9E57B1C7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63EE-4C8C-AF75-37BA9E57B1C7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63EE-4C8C-AF75-37BA9E57B1C7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63EE-4C8C-AF75-37BA9E57B1C7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63EE-4C8C-AF75-37BA9E57B1C7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63EE-4C8C-AF75-37BA9E57B1C7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63EE-4C8C-AF75-37BA9E57B1C7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63EE-4C8C-AF75-37BA9E57B1C7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63EE-4C8C-AF75-37BA9E57B1C7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63EE-4C8C-AF75-37BA9E57B1C7}"/>
              </c:ext>
            </c:extLst>
          </c:dPt>
          <c:cat>
            <c:multiLvlStrRef>
              <c:f>Sheet2!$A$5:$B$33</c:f>
              <c:multiLvlStrCache>
                <c:ptCount val="28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54</c:v>
                  </c:pt>
                  <c:pt idx="6">
                    <c:v>21</c:v>
                  </c:pt>
                  <c:pt idx="7">
                    <c:v>36</c:v>
                  </c:pt>
                  <c:pt idx="8">
                    <c:v>54</c:v>
                  </c:pt>
                  <c:pt idx="9">
                    <c:v>26</c:v>
                  </c:pt>
                  <c:pt idx="10">
                    <c:v>29</c:v>
                  </c:pt>
                  <c:pt idx="11">
                    <c:v>40</c:v>
                  </c:pt>
                  <c:pt idx="12">
                    <c:v>23</c:v>
                  </c:pt>
                  <c:pt idx="13">
                    <c:v>27</c:v>
                  </c:pt>
                  <c:pt idx="14">
                    <c:v>34</c:v>
                  </c:pt>
                  <c:pt idx="15">
                    <c:v>21</c:v>
                  </c:pt>
                  <c:pt idx="16">
                    <c:v>36</c:v>
                  </c:pt>
                  <c:pt idx="17">
                    <c:v>26</c:v>
                  </c:pt>
                  <c:pt idx="18">
                    <c:v>21</c:v>
                  </c:pt>
                  <c:pt idx="19">
                    <c:v>23</c:v>
                  </c:pt>
                  <c:pt idx="20">
                    <c:v>22</c:v>
                  </c:pt>
                  <c:pt idx="21">
                    <c:v>18</c:v>
                  </c:pt>
                  <c:pt idx="22">
                    <c:v>62</c:v>
                  </c:pt>
                  <c:pt idx="23">
                    <c:v>21</c:v>
                  </c:pt>
                  <c:pt idx="24">
                    <c:v>34</c:v>
                  </c:pt>
                  <c:pt idx="25">
                    <c:v>54</c:v>
                  </c:pt>
                  <c:pt idx="26">
                    <c:v>55</c:v>
                  </c:pt>
                  <c:pt idx="27">
                    <c:v>53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7</c:v>
                  </c:pt>
                  <c:pt idx="6">
                    <c:v>8</c:v>
                  </c:pt>
                  <c:pt idx="7">
                    <c:v>9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14</c:v>
                  </c:pt>
                  <c:pt idx="12">
                    <c:v>15</c:v>
                  </c:pt>
                  <c:pt idx="13">
                    <c:v>16</c:v>
                  </c:pt>
                  <c:pt idx="14">
                    <c:v>17</c:v>
                  </c:pt>
                  <c:pt idx="15">
                    <c:v>19</c:v>
                  </c:pt>
                  <c:pt idx="16">
                    <c:v>20</c:v>
                  </c:pt>
                  <c:pt idx="17">
                    <c:v>22</c:v>
                  </c:pt>
                  <c:pt idx="18">
                    <c:v>24</c:v>
                  </c:pt>
                  <c:pt idx="19">
                    <c:v>25</c:v>
                  </c:pt>
                  <c:pt idx="20">
                    <c:v>26</c:v>
                  </c:pt>
                  <c:pt idx="21">
                    <c:v>27</c:v>
                  </c:pt>
                  <c:pt idx="22">
                    <c:v>28</c:v>
                  </c:pt>
                  <c:pt idx="23">
                    <c:v>30</c:v>
                  </c:pt>
                  <c:pt idx="24">
                    <c:v>31</c:v>
                  </c:pt>
                  <c:pt idx="25">
                    <c:v>32</c:v>
                  </c:pt>
                  <c:pt idx="26">
                    <c:v>33</c:v>
                  </c:pt>
                  <c:pt idx="27">
                    <c:v>34</c:v>
                  </c:pt>
                </c:lvl>
              </c:multiLvlStrCache>
            </c:multiLvlStrRef>
          </c:cat>
          <c:val>
            <c:numRef>
              <c:f>Sheet2!$C$5:$C$33</c:f>
              <c:numCache>
                <c:formatCode>General</c:formatCode>
                <c:ptCount val="28"/>
                <c:pt idx="0">
                  <c:v>250000</c:v>
                </c:pt>
                <c:pt idx="1">
                  <c:v>50000</c:v>
                </c:pt>
                <c:pt idx="2">
                  <c:v>170000</c:v>
                </c:pt>
                <c:pt idx="3">
                  <c:v>25000</c:v>
                </c:pt>
                <c:pt idx="4">
                  <c:v>10000</c:v>
                </c:pt>
                <c:pt idx="5">
                  <c:v>800000</c:v>
                </c:pt>
                <c:pt idx="6">
                  <c:v>9000</c:v>
                </c:pt>
                <c:pt idx="7">
                  <c:v>61500</c:v>
                </c:pt>
                <c:pt idx="8">
                  <c:v>650000</c:v>
                </c:pt>
                <c:pt idx="9">
                  <c:v>250000</c:v>
                </c:pt>
                <c:pt idx="10">
                  <c:v>1400000</c:v>
                </c:pt>
                <c:pt idx="11">
                  <c:v>220100</c:v>
                </c:pt>
                <c:pt idx="12">
                  <c:v>7500</c:v>
                </c:pt>
                <c:pt idx="13">
                  <c:v>87000</c:v>
                </c:pt>
                <c:pt idx="14">
                  <c:v>930000</c:v>
                </c:pt>
                <c:pt idx="15">
                  <c:v>15000</c:v>
                </c:pt>
                <c:pt idx="16">
                  <c:v>330000</c:v>
                </c:pt>
                <c:pt idx="17">
                  <c:v>25000</c:v>
                </c:pt>
                <c:pt idx="18">
                  <c:v>6000</c:v>
                </c:pt>
                <c:pt idx="19">
                  <c:v>8900</c:v>
                </c:pt>
                <c:pt idx="20">
                  <c:v>20000</c:v>
                </c:pt>
                <c:pt idx="21">
                  <c:v>3000</c:v>
                </c:pt>
                <c:pt idx="23">
                  <c:v>6100</c:v>
                </c:pt>
                <c:pt idx="24">
                  <c:v>80000</c:v>
                </c:pt>
                <c:pt idx="25">
                  <c:v>900000</c:v>
                </c:pt>
                <c:pt idx="26">
                  <c:v>1540000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63EE-4C8C-AF75-37BA9E57B1C7}"/>
            </c:ext>
          </c:extLst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A-63EE-4C8C-AF75-37BA9E57B1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C-63EE-4C8C-AF75-37BA9E57B1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E-63EE-4C8C-AF75-37BA9E57B1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63EE-4C8C-AF75-37BA9E57B1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63EE-4C8C-AF75-37BA9E57B1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63EE-4C8C-AF75-37BA9E57B1C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63EE-4C8C-AF75-37BA9E57B1C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63EE-4C8C-AF75-37BA9E57B1C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63EE-4C8C-AF75-37BA9E57B1C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63EE-4C8C-AF75-37BA9E57B1C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63EE-4C8C-AF75-37BA9E57B1C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63EE-4C8C-AF75-37BA9E57B1C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63EE-4C8C-AF75-37BA9E57B1C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4-63EE-4C8C-AF75-37BA9E57B1C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6-63EE-4C8C-AF75-37BA9E57B1C7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8-63EE-4C8C-AF75-37BA9E57B1C7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A-63EE-4C8C-AF75-37BA9E57B1C7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C-63EE-4C8C-AF75-37BA9E57B1C7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E-63EE-4C8C-AF75-37BA9E57B1C7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0-63EE-4C8C-AF75-37BA9E57B1C7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2-63EE-4C8C-AF75-37BA9E57B1C7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4-63EE-4C8C-AF75-37BA9E57B1C7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6-63EE-4C8C-AF75-37BA9E57B1C7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8-63EE-4C8C-AF75-37BA9E57B1C7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A-63EE-4C8C-AF75-37BA9E57B1C7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C-63EE-4C8C-AF75-37BA9E57B1C7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E-63EE-4C8C-AF75-37BA9E57B1C7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0-63EE-4C8C-AF75-37BA9E57B1C7}"/>
              </c:ext>
            </c:extLst>
          </c:dPt>
          <c:cat>
            <c:multiLvlStrRef>
              <c:f>Sheet2!$A$5:$B$33</c:f>
              <c:multiLvlStrCache>
                <c:ptCount val="28"/>
                <c:lvl>
                  <c:pt idx="1">
                    <c:v>21</c:v>
                  </c:pt>
                  <c:pt idx="2">
                    <c:v>23</c:v>
                  </c:pt>
                  <c:pt idx="3">
                    <c:v>22</c:v>
                  </c:pt>
                  <c:pt idx="4">
                    <c:v>17</c:v>
                  </c:pt>
                  <c:pt idx="5">
                    <c:v>54</c:v>
                  </c:pt>
                  <c:pt idx="6">
                    <c:v>21</c:v>
                  </c:pt>
                  <c:pt idx="7">
                    <c:v>36</c:v>
                  </c:pt>
                  <c:pt idx="8">
                    <c:v>54</c:v>
                  </c:pt>
                  <c:pt idx="9">
                    <c:v>26</c:v>
                  </c:pt>
                  <c:pt idx="10">
                    <c:v>29</c:v>
                  </c:pt>
                  <c:pt idx="11">
                    <c:v>40</c:v>
                  </c:pt>
                  <c:pt idx="12">
                    <c:v>23</c:v>
                  </c:pt>
                  <c:pt idx="13">
                    <c:v>27</c:v>
                  </c:pt>
                  <c:pt idx="14">
                    <c:v>34</c:v>
                  </c:pt>
                  <c:pt idx="15">
                    <c:v>21</c:v>
                  </c:pt>
                  <c:pt idx="16">
                    <c:v>36</c:v>
                  </c:pt>
                  <c:pt idx="17">
                    <c:v>26</c:v>
                  </c:pt>
                  <c:pt idx="18">
                    <c:v>21</c:v>
                  </c:pt>
                  <c:pt idx="19">
                    <c:v>23</c:v>
                  </c:pt>
                  <c:pt idx="20">
                    <c:v>22</c:v>
                  </c:pt>
                  <c:pt idx="21">
                    <c:v>18</c:v>
                  </c:pt>
                  <c:pt idx="22">
                    <c:v>62</c:v>
                  </c:pt>
                  <c:pt idx="23">
                    <c:v>21</c:v>
                  </c:pt>
                  <c:pt idx="24">
                    <c:v>34</c:v>
                  </c:pt>
                  <c:pt idx="25">
                    <c:v>54</c:v>
                  </c:pt>
                  <c:pt idx="26">
                    <c:v>55</c:v>
                  </c:pt>
                  <c:pt idx="27">
                    <c:v>53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7</c:v>
                  </c:pt>
                  <c:pt idx="6">
                    <c:v>8</c:v>
                  </c:pt>
                  <c:pt idx="7">
                    <c:v>9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14</c:v>
                  </c:pt>
                  <c:pt idx="12">
                    <c:v>15</c:v>
                  </c:pt>
                  <c:pt idx="13">
                    <c:v>16</c:v>
                  </c:pt>
                  <c:pt idx="14">
                    <c:v>17</c:v>
                  </c:pt>
                  <c:pt idx="15">
                    <c:v>19</c:v>
                  </c:pt>
                  <c:pt idx="16">
                    <c:v>20</c:v>
                  </c:pt>
                  <c:pt idx="17">
                    <c:v>22</c:v>
                  </c:pt>
                  <c:pt idx="18">
                    <c:v>24</c:v>
                  </c:pt>
                  <c:pt idx="19">
                    <c:v>25</c:v>
                  </c:pt>
                  <c:pt idx="20">
                    <c:v>26</c:v>
                  </c:pt>
                  <c:pt idx="21">
                    <c:v>27</c:v>
                  </c:pt>
                  <c:pt idx="22">
                    <c:v>28</c:v>
                  </c:pt>
                  <c:pt idx="23">
                    <c:v>30</c:v>
                  </c:pt>
                  <c:pt idx="24">
                    <c:v>31</c:v>
                  </c:pt>
                  <c:pt idx="25">
                    <c:v>32</c:v>
                  </c:pt>
                  <c:pt idx="26">
                    <c:v>33</c:v>
                  </c:pt>
                  <c:pt idx="27">
                    <c:v>34</c:v>
                  </c:pt>
                </c:lvl>
              </c:multiLvlStrCache>
            </c:multiLvlStrRef>
          </c:cat>
          <c:val>
            <c:numRef>
              <c:f>Sheet2!$D$5:$D$33</c:f>
              <c:numCache>
                <c:formatCode>General</c:formatCode>
                <c:ptCount val="28"/>
                <c:pt idx="22">
                  <c:v>10000000</c:v>
                </c:pt>
                <c:pt idx="27">
                  <c:v>9300000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63EE-4C8C-AF75-37BA9E57B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[Employee_Salary_Dataset 2.xlsx]Sheet2!PivotTable2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Sheet2!$C$3:$C$4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22-4F8D-955F-743C3C10EE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22-4F8D-955F-743C3C10EE47}"/>
              </c:ext>
            </c:extLst>
          </c:dPt>
          <c:cat>
            <c:multiLvlStrRef>
              <c:f>Sheet2!$A$5:$B$7</c:f>
              <c:multiLvlStrCache>
                <c:ptCount val="2"/>
                <c:lvl>
                  <c:pt idx="0">
                    <c:v>62</c:v>
                  </c:pt>
                  <c:pt idx="1">
                    <c:v>53</c:v>
                  </c:pt>
                </c:lvl>
                <c:lvl>
                  <c:pt idx="0">
                    <c:v>28</c:v>
                  </c:pt>
                  <c:pt idx="1">
                    <c:v>34</c:v>
                  </c:pt>
                </c:lvl>
              </c:multiLvlStrCache>
            </c:multiLvlStrRef>
          </c:cat>
          <c:val>
            <c:numRef>
              <c:f>Sheet2!$C$5:$C$7</c:f>
              <c:numCache>
                <c:formatCode>General</c:formatCode>
                <c:ptCount val="2"/>
                <c:pt idx="0">
                  <c:v>10000000</c:v>
                </c:pt>
                <c:pt idx="1">
                  <c:v>9300000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22-4F8D-955F-743C3C10E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2566" y="3317272"/>
            <a:ext cx="9639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KIRUBAKAR R</a:t>
            </a:r>
          </a:p>
          <a:p>
            <a:r>
              <a:rPr lang="en-US" sz="2400" dirty="0"/>
              <a:t>REGISTER NO:      312212087 / 55FE720705BD6D3AF87429C09BF23B2E</a:t>
            </a:r>
          </a:p>
          <a:p>
            <a:r>
              <a:rPr lang="en-US" sz="2400" dirty="0"/>
              <a:t>DEPARTMENT:     B.COM GENERAL</a:t>
            </a:r>
          </a:p>
          <a:p>
            <a:r>
              <a:rPr lang="en-US" sz="2400" dirty="0"/>
              <a:t>COLLEGE:             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7E8FF-F42E-4F16-B4EC-9529F3090C5F}"/>
              </a:ext>
            </a:extLst>
          </p:cNvPr>
          <p:cNvSpPr txBox="1"/>
          <p:nvPr/>
        </p:nvSpPr>
        <p:spPr>
          <a:xfrm>
            <a:off x="1212800" y="1499313"/>
            <a:ext cx="67522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 :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age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exp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7E8FF-F42E-4F16-B4EC-9529F3090C5F}"/>
              </a:ext>
            </a:extLst>
          </p:cNvPr>
          <p:cNvSpPr txBox="1"/>
          <p:nvPr/>
        </p:nvSpPr>
        <p:spPr>
          <a:xfrm>
            <a:off x="1212800" y="1499313"/>
            <a:ext cx="67522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by age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age group &amp;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slaray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level :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E2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7E8FF-F42E-4F16-B4EC-9529F3090C5F}"/>
              </a:ext>
            </a:extLst>
          </p:cNvPr>
          <p:cNvSpPr txBox="1"/>
          <p:nvPr/>
        </p:nvSpPr>
        <p:spPr>
          <a:xfrm>
            <a:off x="1212800" y="1499313"/>
            <a:ext cx="67522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: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- summarising data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pivot table - presentation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: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column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trendline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trendline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EA91822-CB95-461F-9008-9A5E7427A1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650166"/>
              </p:ext>
            </p:extLst>
          </p:nvPr>
        </p:nvGraphicFramePr>
        <p:xfrm>
          <a:off x="505207" y="946003"/>
          <a:ext cx="8848343" cy="552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DDA6D8A-EFAC-46D4-A961-0848F1C31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64363"/>
              </p:ext>
            </p:extLst>
          </p:nvPr>
        </p:nvGraphicFramePr>
        <p:xfrm>
          <a:off x="914400" y="1295400"/>
          <a:ext cx="7543800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406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1A76DE2-5C09-4EC5-8C7D-6A6AE1AD7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202317"/>
              </p:ext>
            </p:extLst>
          </p:nvPr>
        </p:nvGraphicFramePr>
        <p:xfrm>
          <a:off x="755332" y="1143634"/>
          <a:ext cx="8083869" cy="518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643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A76DE2-5C09-4EC5-8C7D-6A6AE1AD7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177024"/>
              </p:ext>
            </p:extLst>
          </p:nvPr>
        </p:nvGraphicFramePr>
        <p:xfrm>
          <a:off x="818887" y="1498619"/>
          <a:ext cx="7999727" cy="4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7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2F249-A2B1-49DE-B3F2-B139AA78EB90}"/>
              </a:ext>
            </a:extLst>
          </p:cNvPr>
          <p:cNvSpPr txBox="1"/>
          <p:nvPr/>
        </p:nvSpPr>
        <p:spPr>
          <a:xfrm>
            <a:off x="609601" y="137160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many employees are  in the  low level salary list. So we motivate our employee to do the job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interest and move from low position to high position for better compensation and salary. This will increase the performance of the  employee and the organization also.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can help organizations comply with equal pay laws and other regulations. When employees feel that their compensation is fair, they are more likely to be engaged.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can provide insights into how an organization's offerings compare to competitors.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SalaryAnalysis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51BE3-F2D2-469E-A768-1556F374EB33}"/>
              </a:ext>
            </a:extLst>
          </p:cNvPr>
          <p:cNvSpPr txBox="1"/>
          <p:nvPr/>
        </p:nvSpPr>
        <p:spPr>
          <a:xfrm>
            <a:off x="2452228" y="3587336"/>
            <a:ext cx="100580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pay inequities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fairness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 and retain top talent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Budget allocation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employee engagement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1ED4C-EC7B-4CAD-8F01-1F47A56EE156}"/>
              </a:ext>
            </a:extLst>
          </p:cNvPr>
          <p:cNvSpPr txBox="1"/>
          <p:nvPr/>
        </p:nvSpPr>
        <p:spPr>
          <a:xfrm>
            <a:off x="834072" y="1461905"/>
            <a:ext cx="74599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in an organization helps ensure that employees are paid fairly and competitively, and that compensation practices are transparent and objective: </a:t>
            </a:r>
          </a:p>
          <a:p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4BF8D-E594-4457-B434-085114A7E157}"/>
              </a:ext>
            </a:extLst>
          </p:cNvPr>
          <p:cNvSpPr txBox="1"/>
          <p:nvPr/>
        </p:nvSpPr>
        <p:spPr>
          <a:xfrm>
            <a:off x="400050" y="2110248"/>
            <a:ext cx="9134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the salary analysis of a employee in an organization. This project consist of employee’s ID, age,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Salary, gender and salary level ( high ,very high , low ). Salary analysis helps organizations ensure that compensation plans are in line with their financial resources. When employees feel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their compensation is fair, they are more likely to be engaged.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Graphic 8" descr="City with solid fill">
            <a:extLst>
              <a:ext uri="{FF2B5EF4-FFF2-40B4-BE49-F238E27FC236}">
                <a16:creationId xmlns:a16="http://schemas.microsoft.com/office/drawing/2014/main" id="{7620EC33-0BD4-4C39-A63C-97A776E1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452" y="15621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A5A4F4-4C7D-4D5B-B7F9-1EA9193A844A}"/>
              </a:ext>
            </a:extLst>
          </p:cNvPr>
          <p:cNvSpPr txBox="1"/>
          <p:nvPr/>
        </p:nvSpPr>
        <p:spPr>
          <a:xfrm>
            <a:off x="1986116" y="1795885"/>
            <a:ext cx="205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Employee badge with solid fill">
            <a:extLst>
              <a:ext uri="{FF2B5EF4-FFF2-40B4-BE49-F238E27FC236}">
                <a16:creationId xmlns:a16="http://schemas.microsoft.com/office/drawing/2014/main" id="{AE4C1C09-5060-41EF-800E-1E127D950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403" y="241947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4E59CA-C344-4F3A-B18F-30FAE23B29E8}"/>
              </a:ext>
            </a:extLst>
          </p:cNvPr>
          <p:cNvSpPr txBox="1"/>
          <p:nvPr/>
        </p:nvSpPr>
        <p:spPr>
          <a:xfrm>
            <a:off x="1986116" y="261506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6547A-184D-4C70-BE23-E0FAB00F0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3" y="3394524"/>
            <a:ext cx="990600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D8B489-47F3-41E7-BE8E-0ED2A5F7976C}"/>
              </a:ext>
            </a:extLst>
          </p:cNvPr>
          <p:cNvSpPr txBox="1"/>
          <p:nvPr/>
        </p:nvSpPr>
        <p:spPr>
          <a:xfrm>
            <a:off x="2005352" y="3627617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aphic 25" descr="Person with idea with solid fill">
            <a:extLst>
              <a:ext uri="{FF2B5EF4-FFF2-40B4-BE49-F238E27FC236}">
                <a16:creationId xmlns:a16="http://schemas.microsoft.com/office/drawing/2014/main" id="{B6BCFFCC-D341-41FE-84CA-0D31472E80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205" y="4558920"/>
            <a:ext cx="1210596" cy="990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EF11AC-3698-46B5-AA33-82D46E6419A9}"/>
              </a:ext>
            </a:extLst>
          </p:cNvPr>
          <p:cNvSpPr txBox="1"/>
          <p:nvPr/>
        </p:nvSpPr>
        <p:spPr>
          <a:xfrm>
            <a:off x="2005352" y="4781615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A649959A-7536-4EEA-8BE2-0DBDB3817C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706" y="572331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77E0F8-5519-4D51-A690-FCFB76BA8DE6}"/>
              </a:ext>
            </a:extLst>
          </p:cNvPr>
          <p:cNvSpPr txBox="1"/>
          <p:nvPr/>
        </p:nvSpPr>
        <p:spPr>
          <a:xfrm>
            <a:off x="1933524" y="5835465"/>
            <a:ext cx="349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Members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C6F74-3782-4D00-B661-C14C3E7E1B72}"/>
              </a:ext>
            </a:extLst>
          </p:cNvPr>
          <p:cNvSpPr txBox="1"/>
          <p:nvPr/>
        </p:nvSpPr>
        <p:spPr>
          <a:xfrm>
            <a:off x="2695574" y="1923633"/>
            <a:ext cx="76434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Highlight age and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-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- Salary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-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-  Data Visualization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AC56E-A518-4044-85FA-1B190D2F114B}"/>
              </a:ext>
            </a:extLst>
          </p:cNvPr>
          <p:cNvSpPr txBox="1"/>
          <p:nvPr/>
        </p:nvSpPr>
        <p:spPr>
          <a:xfrm>
            <a:off x="750416" y="1447800"/>
            <a:ext cx="77839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-  Kaggle.com</a:t>
            </a:r>
          </a:p>
          <a:p>
            <a:pPr algn="l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- Unique identifier of each employee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ExperienceYears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the total years of work experience that the employee has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- the age of the employee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-If the employee is Male/Female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Salary- what is the salary earned by the employee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98831-8E4A-4F26-AF80-A5665C3ED8D0}"/>
              </a:ext>
            </a:extLst>
          </p:cNvPr>
          <p:cNvSpPr txBox="1"/>
          <p:nvPr/>
        </p:nvSpPr>
        <p:spPr>
          <a:xfrm>
            <a:off x="533400" y="2170403"/>
            <a:ext cx="10591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Level =IFS(E2&gt;=8000000,"VERY HIGH",E2&gt;=5000000,"HIGH",E2&gt;=2500000,"MED",TRUE,"LOW")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503</Words>
  <Application>Microsoft Office PowerPoint</Application>
  <PresentationFormat>Widescreen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Google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kirubakar r</cp:lastModifiedBy>
  <cp:revision>28</cp:revision>
  <dcterms:created xsi:type="dcterms:W3CDTF">2024-03-29T15:07:22Z</dcterms:created>
  <dcterms:modified xsi:type="dcterms:W3CDTF">2024-08-31T14:51:15Z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