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1" r:id="rId1"/>
  </p:sldMasterIdLst>
  <p:notesMasterIdLst>
    <p:notesMasterId r:id="rId20"/>
  </p:notesMasterIdLst>
  <p:sldIdLst>
    <p:sldId id="256" r:id="rId2"/>
    <p:sldId id="267" r:id="rId3"/>
    <p:sldId id="265" r:id="rId4"/>
    <p:sldId id="258" r:id="rId5"/>
    <p:sldId id="259" r:id="rId6"/>
    <p:sldId id="260" r:id="rId7"/>
    <p:sldId id="261" r:id="rId8"/>
    <p:sldId id="262" r:id="rId9"/>
    <p:sldId id="274" r:id="rId10"/>
    <p:sldId id="273" r:id="rId11"/>
    <p:sldId id="268" r:id="rId12"/>
    <p:sldId id="263" r:id="rId13"/>
    <p:sldId id="270" r:id="rId14"/>
    <p:sldId id="269" r:id="rId15"/>
    <p:sldId id="264" r:id="rId16"/>
    <p:sldId id="275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58" autoAdjust="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B4EB-37D3-4E19-ABCB-42EAA0E82E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86C1-9ED1-4ADE-A524-33217EC2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86C1-9ED1-4ADE-A524-33217EC288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786C1-9ED1-4ADE-A524-33217EC288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7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8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69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4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6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73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2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54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1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7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2100"/>
            <a:ext cx="8432799" cy="101925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2799" y="4776829"/>
            <a:ext cx="2755901" cy="145887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KIRUTHIKA V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5000" dirty="0" smtClean="0"/>
              <a:t>              Undefined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u="sng" dirty="0">
                <a:latin typeface="+mj-lt"/>
              </a:rPr>
              <a:t>Undefined Value</a:t>
            </a:r>
            <a:r>
              <a:rPr lang="en-US" sz="3000" u="sng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3000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  </a:t>
            </a:r>
            <a:r>
              <a:rPr lang="en-US" sz="2500" dirty="0">
                <a:latin typeface="+mj-lt"/>
              </a:rPr>
              <a:t>A Variable declared without a value will have the value undefined.</a:t>
            </a:r>
          </a:p>
          <a:p>
            <a:pPr marL="457200" lvl="1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Example:</a:t>
            </a:r>
          </a:p>
          <a:p>
            <a:pPr marL="914400" lvl="2" indent="0">
              <a:buNone/>
            </a:pPr>
            <a:r>
              <a:rPr lang="en-US" sz="2300" dirty="0"/>
              <a:t>   </a:t>
            </a:r>
            <a:r>
              <a:rPr lang="en-US" sz="2300" dirty="0">
                <a:latin typeface="+mj-lt"/>
              </a:rPr>
              <a:t>let  x</a:t>
            </a:r>
            <a:r>
              <a:rPr lang="en-US" sz="2300" dirty="0" smtClean="0">
                <a:latin typeface="+mj-lt"/>
              </a:rPr>
              <a:t>;</a:t>
            </a:r>
          </a:p>
          <a:p>
            <a:pPr marL="914400" lvl="2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let y;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8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One Statement , Many Variables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41600"/>
            <a:ext cx="10546479" cy="444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You can declare many variables in one statement.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Example</a:t>
            </a:r>
            <a:r>
              <a:rPr lang="en-US" sz="2800" dirty="0">
                <a:latin typeface="+mj-lt"/>
              </a:rPr>
              <a:t>:</a:t>
            </a: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let  _</a:t>
            </a:r>
            <a:r>
              <a:rPr lang="en-US" sz="2300" dirty="0" err="1" smtClean="0">
                <a:latin typeface="+mj-lt"/>
              </a:rPr>
              <a:t>fname</a:t>
            </a:r>
            <a:r>
              <a:rPr lang="en-US" sz="2300" dirty="0">
                <a:latin typeface="+mj-lt"/>
              </a:rPr>
              <a:t>=“</a:t>
            </a:r>
            <a:r>
              <a:rPr lang="en-US" sz="2300" dirty="0" err="1">
                <a:latin typeface="+mj-lt"/>
              </a:rPr>
              <a:t>Keerthi</a:t>
            </a:r>
            <a:r>
              <a:rPr lang="en-US" sz="2300" dirty="0">
                <a:latin typeface="+mj-lt"/>
              </a:rPr>
              <a:t>” , </a:t>
            </a:r>
            <a:r>
              <a:rPr lang="en-US" sz="2300" dirty="0" smtClean="0">
                <a:latin typeface="+mj-lt"/>
              </a:rPr>
              <a:t>_</a:t>
            </a:r>
            <a:r>
              <a:rPr lang="en-US" sz="2300" dirty="0" err="1" smtClean="0">
                <a:latin typeface="+mj-lt"/>
              </a:rPr>
              <a:t>lname</a:t>
            </a:r>
            <a:r>
              <a:rPr lang="en-US" sz="2300" dirty="0">
                <a:latin typeface="+mj-lt"/>
              </a:rPr>
              <a:t>=“V” , age=22;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3000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4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  Variable </a:t>
            </a:r>
            <a:r>
              <a:rPr lang="en-US" sz="5000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21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+mj-lt"/>
              </a:rPr>
              <a:t>What </a:t>
            </a:r>
            <a:r>
              <a:rPr lang="en-US" sz="3000" dirty="0">
                <a:latin typeface="+mj-lt"/>
              </a:rPr>
              <a:t>is </a:t>
            </a:r>
            <a:r>
              <a:rPr lang="en-US" sz="3000" dirty="0" smtClean="0">
                <a:latin typeface="+mj-lt"/>
              </a:rPr>
              <a:t>Scope?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Scope </a:t>
            </a:r>
            <a:r>
              <a:rPr lang="en-US" sz="2500" dirty="0">
                <a:latin typeface="+mj-lt"/>
              </a:rPr>
              <a:t>determines where variables can be </a:t>
            </a:r>
            <a:r>
              <a:rPr lang="en-US" sz="2500" dirty="0" smtClean="0">
                <a:latin typeface="+mj-lt"/>
              </a:rPr>
              <a:t>accessed.</a:t>
            </a:r>
          </a:p>
          <a:p>
            <a:pPr marL="1828800" lvl="4" indent="0">
              <a:buNone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2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5000" dirty="0"/>
              <a:t> </a:t>
            </a:r>
            <a:r>
              <a:rPr lang="en-US" sz="5000" dirty="0" smtClean="0"/>
              <a:t>                  Types </a:t>
            </a:r>
            <a:r>
              <a:rPr lang="en-US" sz="5000" dirty="0"/>
              <a:t>of </a:t>
            </a:r>
            <a:r>
              <a:rPr lang="en-US" sz="5000" dirty="0" smtClean="0"/>
              <a:t>Scope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603572"/>
            <a:ext cx="9613861" cy="396232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>
                <a:latin typeface="+mj-lt"/>
              </a:rPr>
              <a:t>Global </a:t>
            </a:r>
            <a:r>
              <a:rPr lang="en-US" sz="3000" dirty="0">
                <a:latin typeface="+mj-lt"/>
              </a:rPr>
              <a:t>Scope</a:t>
            </a:r>
            <a:r>
              <a:rPr lang="en-US" sz="3000" dirty="0" smtClean="0">
                <a:latin typeface="+mj-lt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Declared outside of any function/block; accessible </a:t>
            </a:r>
            <a:r>
              <a:rPr lang="en-US" sz="2500" dirty="0" smtClean="0">
                <a:latin typeface="+mj-lt"/>
              </a:rPr>
              <a:t>anywhere.</a:t>
            </a:r>
          </a:p>
          <a:p>
            <a:pPr marL="914400" lvl="2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000" dirty="0" smtClean="0">
                <a:latin typeface="+mj-lt"/>
              </a:rPr>
              <a:t>Function Scope: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Variables inside a function; not accessible outside.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000" dirty="0" smtClean="0">
                <a:latin typeface="+mj-lt"/>
              </a:rPr>
              <a:t>Block Scope:  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Only </a:t>
            </a:r>
            <a:r>
              <a:rPr lang="en-US" sz="2500" dirty="0" smtClean="0">
                <a:latin typeface="+mj-lt"/>
              </a:rPr>
              <a:t>variables declared inside a block(e.g</a:t>
            </a:r>
            <a:r>
              <a:rPr lang="en-US" sz="2500" dirty="0">
                <a:latin typeface="+mj-lt"/>
              </a:rPr>
              <a:t>., within </a:t>
            </a:r>
            <a:r>
              <a:rPr lang="en-US" sz="2500" dirty="0" smtClean="0">
                <a:latin typeface="+mj-lt"/>
              </a:rPr>
              <a:t>{}); cannot be accessed outside a block.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753228"/>
            <a:ext cx="9862382" cy="1080938"/>
          </a:xfrm>
        </p:spPr>
        <p:txBody>
          <a:bodyPr>
            <a:noAutofit/>
          </a:bodyPr>
          <a:lstStyle/>
          <a:p>
            <a:r>
              <a:rPr lang="en-US" sz="5000" dirty="0" smtClean="0"/>
              <a:t>Example of Global and Block Scope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000" dirty="0">
                <a:latin typeface="+mj-lt"/>
              </a:rPr>
              <a:t>Example of </a:t>
            </a:r>
            <a:r>
              <a:rPr lang="en-US" sz="3000" dirty="0" smtClean="0">
                <a:latin typeface="+mj-lt"/>
              </a:rPr>
              <a:t> Global Scope: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</a:t>
            </a:r>
            <a:r>
              <a:rPr lang="en-US" sz="2500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         var x=3;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     }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</a:t>
            </a:r>
            <a:r>
              <a:rPr lang="en-US" sz="2500" dirty="0" smtClean="0">
                <a:latin typeface="+mj-lt"/>
              </a:rPr>
              <a:t>      // x can be used here. </a:t>
            </a:r>
            <a:endParaRPr lang="en-US" sz="25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923" y="2336873"/>
            <a:ext cx="4700058" cy="3599316"/>
          </a:xfrm>
        </p:spPr>
        <p:txBody>
          <a:bodyPr/>
          <a:lstStyle/>
          <a:p>
            <a:r>
              <a:rPr lang="en-US" sz="3000" dirty="0">
                <a:latin typeface="+mj-lt"/>
              </a:rPr>
              <a:t>Example of  </a:t>
            </a:r>
            <a:r>
              <a:rPr lang="en-US" sz="3000" dirty="0" smtClean="0">
                <a:latin typeface="+mj-lt"/>
              </a:rPr>
              <a:t>Block </a:t>
            </a:r>
            <a:r>
              <a:rPr lang="en-US" sz="3000" dirty="0">
                <a:latin typeface="+mj-lt"/>
              </a:rPr>
              <a:t>Scope</a:t>
            </a:r>
            <a:r>
              <a:rPr lang="en-US" sz="30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</a:t>
            </a:r>
            <a:r>
              <a:rPr lang="en-US" sz="25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     </a:t>
            </a:r>
            <a:r>
              <a:rPr lang="en-US" sz="2500" dirty="0" smtClean="0">
                <a:latin typeface="+mj-lt"/>
              </a:rPr>
              <a:t>let x = 3</a:t>
            </a:r>
            <a:r>
              <a:rPr lang="en-US" sz="25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// x </a:t>
            </a:r>
            <a:r>
              <a:rPr lang="en-US" sz="2500" dirty="0" smtClean="0">
                <a:latin typeface="+mj-lt"/>
              </a:rPr>
              <a:t>can not </a:t>
            </a:r>
            <a:r>
              <a:rPr lang="en-US" sz="2500" dirty="0">
                <a:latin typeface="+mj-lt"/>
              </a:rPr>
              <a:t>be used here.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0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Dynamic </a:t>
            </a:r>
            <a:r>
              <a:rPr lang="en-US" sz="5000" dirty="0"/>
              <a:t>Typing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6543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Dynamic </a:t>
            </a:r>
            <a:r>
              <a:rPr lang="en-US" sz="3000" dirty="0" smtClean="0">
                <a:latin typeface="+mj-lt"/>
              </a:rPr>
              <a:t>Typing:</a:t>
            </a:r>
            <a:endParaRPr lang="en-US" sz="2000" dirty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Explain </a:t>
            </a:r>
            <a:r>
              <a:rPr lang="en-US" sz="2500" dirty="0">
                <a:latin typeface="+mj-lt"/>
              </a:rPr>
              <a:t>that JavaScript variables can change types based on assigned values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sz="2800" dirty="0" smtClean="0">
                <a:latin typeface="+mj-lt"/>
              </a:rPr>
              <a:t>Example</a:t>
            </a:r>
            <a:r>
              <a:rPr lang="en-US" sz="2800" dirty="0">
                <a:latin typeface="+mj-lt"/>
              </a:rPr>
              <a:t>:</a:t>
            </a:r>
          </a:p>
          <a:p>
            <a:pPr marL="914400" lvl="2" indent="0">
              <a:buNone/>
            </a:pPr>
            <a:r>
              <a:rPr lang="en-US" sz="2300" dirty="0">
                <a:latin typeface="+mj-lt"/>
              </a:rPr>
              <a:t>let x = 5</a:t>
            </a:r>
            <a:r>
              <a:rPr lang="en-US" sz="2300" dirty="0" smtClean="0">
                <a:latin typeface="+mj-lt"/>
              </a:rPr>
              <a:t>;</a:t>
            </a: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</a:t>
            </a:r>
            <a:r>
              <a:rPr lang="en-US" sz="2300" dirty="0">
                <a:latin typeface="+mj-lt"/>
              </a:rPr>
              <a:t>x = "Hello";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3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Hoisting Variables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21" y="1966686"/>
            <a:ext cx="11511679" cy="4637314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+mj-lt"/>
              </a:rPr>
              <a:t>v</a:t>
            </a:r>
            <a:r>
              <a:rPr lang="en-US" sz="3000" dirty="0" err="1" smtClean="0">
                <a:latin typeface="+mj-lt"/>
              </a:rPr>
              <a:t>ar</a:t>
            </a:r>
            <a:r>
              <a:rPr lang="en-US" sz="3000" dirty="0" smtClean="0">
                <a:latin typeface="+mj-lt"/>
              </a:rPr>
              <a:t> Hoisting:                                                            </a:t>
            </a:r>
            <a:r>
              <a:rPr lang="en-US" sz="2800" dirty="0" smtClean="0">
                <a:latin typeface="+mj-lt"/>
              </a:rPr>
              <a:t>Example:</a:t>
            </a:r>
          </a:p>
          <a:p>
            <a:pPr lvl="2"/>
            <a:r>
              <a:rPr lang="en-US" sz="2500" dirty="0">
                <a:latin typeface="+mj-lt"/>
              </a:rPr>
              <a:t>Variables defined with </a:t>
            </a:r>
            <a:r>
              <a:rPr lang="en-US" sz="2500" dirty="0" err="1">
                <a:latin typeface="+mj-lt"/>
              </a:rPr>
              <a:t>var</a:t>
            </a:r>
            <a:r>
              <a:rPr lang="en-US" sz="2500" dirty="0">
                <a:latin typeface="+mj-lt"/>
              </a:rPr>
              <a:t> are </a:t>
            </a:r>
            <a:r>
              <a:rPr lang="en-US" sz="2500" dirty="0" smtClean="0">
                <a:latin typeface="+mj-lt"/>
              </a:rPr>
              <a:t>hoisted                         </a:t>
            </a:r>
            <a:r>
              <a:rPr lang="en-US" sz="2300" dirty="0" smtClean="0">
                <a:latin typeface="+mj-lt"/>
              </a:rPr>
              <a:t>name = “</a:t>
            </a:r>
            <a:r>
              <a:rPr lang="en-US" sz="2300" dirty="0" err="1" smtClean="0">
                <a:latin typeface="+mj-lt"/>
              </a:rPr>
              <a:t>keerthi</a:t>
            </a:r>
            <a:r>
              <a:rPr lang="en-US" sz="2300" dirty="0" smtClean="0">
                <a:latin typeface="+mj-lt"/>
              </a:rPr>
              <a:t>”;                  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+mj-lt"/>
              </a:rPr>
              <a:t>to </a:t>
            </a:r>
            <a:r>
              <a:rPr lang="en-US" sz="2500" dirty="0">
                <a:latin typeface="+mj-lt"/>
              </a:rPr>
              <a:t>the top and can be initialized at any time</a:t>
            </a:r>
            <a:r>
              <a:rPr lang="en-US" sz="2500" dirty="0" smtClean="0">
                <a:latin typeface="+mj-lt"/>
              </a:rPr>
              <a:t>.                  </a:t>
            </a:r>
            <a:r>
              <a:rPr lang="en-US" sz="2300" dirty="0" err="1">
                <a:latin typeface="+mj-lt"/>
              </a:rPr>
              <a:t>v</a:t>
            </a:r>
            <a:r>
              <a:rPr lang="en-US" sz="2300" dirty="0" err="1" smtClean="0">
                <a:latin typeface="+mj-lt"/>
              </a:rPr>
              <a:t>ar</a:t>
            </a:r>
            <a:r>
              <a:rPr lang="en-US" sz="2300" dirty="0" smtClean="0">
                <a:latin typeface="+mj-lt"/>
              </a:rPr>
              <a:t> name;</a:t>
            </a:r>
          </a:p>
          <a:p>
            <a:r>
              <a:rPr lang="en-US" sz="3000" dirty="0" smtClean="0">
                <a:latin typeface="+mj-lt"/>
              </a:rPr>
              <a:t>let Hoisting:                                                             </a:t>
            </a:r>
            <a:r>
              <a:rPr lang="en-US" sz="2800" dirty="0" smtClean="0">
                <a:latin typeface="+mj-lt"/>
              </a:rPr>
              <a:t>Example:</a:t>
            </a:r>
          </a:p>
          <a:p>
            <a:pPr lvl="2"/>
            <a:r>
              <a:rPr lang="en-US" sz="2500" dirty="0">
                <a:latin typeface="+mj-lt"/>
              </a:rPr>
              <a:t>Variables defined with let are also </a:t>
            </a:r>
            <a:r>
              <a:rPr lang="en-US" sz="2500" dirty="0" smtClean="0">
                <a:latin typeface="+mj-lt"/>
              </a:rPr>
              <a:t>hoisted                   </a:t>
            </a:r>
            <a:r>
              <a:rPr lang="en-US" sz="2300" dirty="0" smtClean="0">
                <a:latin typeface="+mj-lt"/>
              </a:rPr>
              <a:t>name = “</a:t>
            </a:r>
            <a:r>
              <a:rPr lang="en-US" sz="2300" dirty="0" err="1" smtClean="0">
                <a:latin typeface="+mj-lt"/>
              </a:rPr>
              <a:t>keerthi</a:t>
            </a:r>
            <a:r>
              <a:rPr lang="en-US" sz="2300" dirty="0" smtClean="0">
                <a:latin typeface="+mj-lt"/>
              </a:rPr>
              <a:t>”;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+mj-lt"/>
              </a:rPr>
              <a:t> to </a:t>
            </a:r>
            <a:r>
              <a:rPr lang="en-US" sz="2500" dirty="0">
                <a:latin typeface="+mj-lt"/>
              </a:rPr>
              <a:t>the top of the block, but not initialized</a:t>
            </a:r>
            <a:r>
              <a:rPr lang="en-US" sz="2500" dirty="0" smtClean="0">
                <a:latin typeface="+mj-lt"/>
              </a:rPr>
              <a:t>.                     </a:t>
            </a:r>
            <a:r>
              <a:rPr lang="en-US" sz="2300" dirty="0" smtClean="0">
                <a:latin typeface="+mj-lt"/>
              </a:rPr>
              <a:t>let name;</a:t>
            </a:r>
          </a:p>
          <a:p>
            <a:r>
              <a:rPr lang="en-US" sz="3000" dirty="0" err="1">
                <a:latin typeface="+mj-lt"/>
              </a:rPr>
              <a:t>c</a:t>
            </a:r>
            <a:r>
              <a:rPr lang="en-US" sz="3000" dirty="0" err="1" smtClean="0">
                <a:latin typeface="+mj-lt"/>
              </a:rPr>
              <a:t>onst</a:t>
            </a:r>
            <a:r>
              <a:rPr lang="en-US" sz="3000" dirty="0" smtClean="0">
                <a:latin typeface="+mj-lt"/>
              </a:rPr>
              <a:t> Hoisting:                                                         </a:t>
            </a:r>
            <a:r>
              <a:rPr lang="en-US" sz="2800" dirty="0" smtClean="0">
                <a:latin typeface="+mj-lt"/>
              </a:rPr>
              <a:t>Example:</a:t>
            </a:r>
          </a:p>
          <a:p>
            <a:pPr lvl="2"/>
            <a:r>
              <a:rPr lang="en-US" sz="2500" dirty="0">
                <a:latin typeface="+mj-lt"/>
              </a:rPr>
              <a:t>Variables defined with </a:t>
            </a:r>
            <a:r>
              <a:rPr lang="en-US" sz="2500" dirty="0" err="1">
                <a:latin typeface="+mj-lt"/>
              </a:rPr>
              <a:t>const</a:t>
            </a:r>
            <a:r>
              <a:rPr lang="en-US" sz="2500" dirty="0">
                <a:latin typeface="+mj-lt"/>
              </a:rPr>
              <a:t> are </a:t>
            </a:r>
            <a:r>
              <a:rPr lang="en-US" sz="2500" dirty="0" smtClean="0">
                <a:latin typeface="+mj-lt"/>
              </a:rPr>
              <a:t>also                            </a:t>
            </a:r>
            <a:r>
              <a:rPr lang="en-US" sz="2300" dirty="0" smtClean="0">
                <a:latin typeface="+mj-lt"/>
              </a:rPr>
              <a:t>name = “</a:t>
            </a:r>
            <a:r>
              <a:rPr lang="en-US" sz="2300" dirty="0" err="1" smtClean="0">
                <a:latin typeface="+mj-lt"/>
              </a:rPr>
              <a:t>keerthi</a:t>
            </a:r>
            <a:r>
              <a:rPr lang="en-US" sz="2300" dirty="0" smtClean="0">
                <a:latin typeface="+mj-lt"/>
              </a:rPr>
              <a:t>”;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hoisted to the top, but not initialized. </a:t>
            </a:r>
            <a:r>
              <a:rPr lang="en-US" sz="2500" dirty="0" smtClean="0">
                <a:latin typeface="+mj-lt"/>
              </a:rPr>
              <a:t>                             </a:t>
            </a:r>
            <a:r>
              <a:rPr lang="en-US" sz="2300" dirty="0" err="1">
                <a:latin typeface="+mj-lt"/>
              </a:rPr>
              <a:t>c</a:t>
            </a:r>
            <a:r>
              <a:rPr lang="en-US" sz="2300" dirty="0" err="1" smtClean="0">
                <a:latin typeface="+mj-lt"/>
              </a:rPr>
              <a:t>onst</a:t>
            </a:r>
            <a:r>
              <a:rPr lang="en-US" sz="2300" dirty="0" smtClean="0">
                <a:latin typeface="+mj-lt"/>
              </a:rPr>
              <a:t> name;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3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Example</a:t>
            </a:r>
            <a:r>
              <a:rPr lang="en-US" sz="5000" dirty="0"/>
              <a:t>: 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sz="3000" dirty="0" smtClean="0">
                <a:latin typeface="+mj-lt"/>
              </a:rPr>
              <a:t>Example Code: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</a:t>
            </a:r>
            <a:r>
              <a:rPr lang="en-US" sz="2500" dirty="0">
                <a:latin typeface="+mj-lt"/>
              </a:rPr>
              <a:t>let </a:t>
            </a:r>
            <a:r>
              <a:rPr lang="en-US" sz="2500" dirty="0" err="1" smtClean="0">
                <a:latin typeface="+mj-lt"/>
              </a:rPr>
              <a:t>f_name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= </a:t>
            </a:r>
            <a:r>
              <a:rPr lang="en-US" sz="2500" dirty="0" smtClean="0">
                <a:latin typeface="+mj-lt"/>
              </a:rPr>
              <a:t>“</a:t>
            </a:r>
            <a:r>
              <a:rPr lang="en-US" sz="2500" dirty="0" err="1" smtClean="0">
                <a:latin typeface="+mj-lt"/>
              </a:rPr>
              <a:t>Keerthi</a:t>
            </a:r>
            <a:r>
              <a:rPr lang="en-US" sz="2500" dirty="0" smtClean="0">
                <a:latin typeface="+mj-lt"/>
              </a:rPr>
              <a:t>";</a:t>
            </a: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      let </a:t>
            </a:r>
            <a:r>
              <a:rPr lang="en-US" sz="2500" dirty="0" err="1" smtClean="0">
                <a:latin typeface="+mj-lt"/>
              </a:rPr>
              <a:t>l_name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= </a:t>
            </a:r>
            <a:r>
              <a:rPr lang="en-US" sz="2500" dirty="0" smtClean="0">
                <a:latin typeface="+mj-lt"/>
              </a:rPr>
              <a:t>“V";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      const </a:t>
            </a:r>
            <a:r>
              <a:rPr lang="en-US" sz="2500" dirty="0" err="1">
                <a:latin typeface="+mj-lt"/>
              </a:rPr>
              <a:t>birthYear</a:t>
            </a:r>
            <a:r>
              <a:rPr lang="en-US" sz="2500" dirty="0">
                <a:latin typeface="+mj-lt"/>
              </a:rPr>
              <a:t> = </a:t>
            </a:r>
            <a:r>
              <a:rPr lang="en-US" sz="2500" dirty="0" smtClean="0">
                <a:latin typeface="+mj-lt"/>
              </a:rPr>
              <a:t>2002;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      let </a:t>
            </a:r>
            <a:r>
              <a:rPr lang="en-US" sz="2500" dirty="0" err="1">
                <a:latin typeface="+mj-lt"/>
              </a:rPr>
              <a:t>currentYear</a:t>
            </a:r>
            <a:r>
              <a:rPr lang="en-US" sz="2500" dirty="0">
                <a:latin typeface="+mj-lt"/>
              </a:rPr>
              <a:t> = </a:t>
            </a:r>
            <a:r>
              <a:rPr lang="en-US" sz="2500" dirty="0" smtClean="0">
                <a:latin typeface="+mj-lt"/>
              </a:rPr>
              <a:t>2024;</a:t>
            </a: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      let </a:t>
            </a:r>
            <a:r>
              <a:rPr lang="en-US" sz="2500" dirty="0">
                <a:latin typeface="+mj-lt"/>
              </a:rPr>
              <a:t>age = </a:t>
            </a:r>
            <a:r>
              <a:rPr lang="en-US" sz="2500" dirty="0" err="1">
                <a:latin typeface="+mj-lt"/>
              </a:rPr>
              <a:t>currentYear</a:t>
            </a:r>
            <a:r>
              <a:rPr lang="en-US" sz="2500" dirty="0">
                <a:latin typeface="+mj-lt"/>
              </a:rPr>
              <a:t> - </a:t>
            </a:r>
            <a:r>
              <a:rPr lang="en-US" sz="2500" dirty="0" err="1">
                <a:latin typeface="+mj-lt"/>
              </a:rPr>
              <a:t>birthYear</a:t>
            </a:r>
            <a:r>
              <a:rPr lang="en-US" sz="25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      </a:t>
            </a:r>
            <a:r>
              <a:rPr lang="en-US" sz="2500" dirty="0" err="1" smtClean="0">
                <a:latin typeface="+mj-lt"/>
              </a:rPr>
              <a:t>document.write</a:t>
            </a:r>
            <a:r>
              <a:rPr lang="en-US" sz="2500" dirty="0" smtClean="0">
                <a:latin typeface="+mj-lt"/>
              </a:rPr>
              <a:t>(</a:t>
            </a:r>
            <a:r>
              <a:rPr lang="en-US" sz="2500" dirty="0" err="1" smtClean="0">
                <a:latin typeface="+mj-lt"/>
              </a:rPr>
              <a:t>f_name+l_name+”is”+age+”years</a:t>
            </a:r>
            <a:r>
              <a:rPr lang="en-US" sz="2500" dirty="0" smtClean="0">
                <a:latin typeface="+mj-lt"/>
              </a:rPr>
              <a:t> old.”);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Output: </a:t>
            </a:r>
            <a:r>
              <a:rPr lang="en-US" sz="2500" dirty="0" err="1" smtClean="0">
                <a:latin typeface="+mj-lt"/>
              </a:rPr>
              <a:t>Keerthi</a:t>
            </a:r>
            <a:r>
              <a:rPr lang="en-US" sz="2500" dirty="0" smtClean="0">
                <a:latin typeface="+mj-lt"/>
              </a:rPr>
              <a:t> V is 22 years old.</a:t>
            </a:r>
          </a:p>
        </p:txBody>
      </p:sp>
    </p:spTree>
    <p:extLst>
      <p:ext uri="{BB962C8B-B14F-4D97-AF65-F5344CB8AC3E}">
        <p14:creationId xmlns:p14="http://schemas.microsoft.com/office/powerpoint/2010/main" val="6975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669178" y="2543209"/>
            <a:ext cx="8144134" cy="137307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5000" dirty="0" smtClean="0"/>
              <a:t>Introduction </a:t>
            </a:r>
            <a:r>
              <a:rPr lang="en-US" sz="5000" dirty="0"/>
              <a:t>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What is </a:t>
            </a:r>
            <a:r>
              <a:rPr lang="en-US" sz="3000" dirty="0" smtClean="0">
                <a:latin typeface="+mj-lt"/>
              </a:rPr>
              <a:t>a JS </a:t>
            </a:r>
            <a:r>
              <a:rPr lang="en-US" sz="3000" dirty="0">
                <a:latin typeface="+mj-lt"/>
              </a:rPr>
              <a:t>Variable?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A </a:t>
            </a:r>
            <a:r>
              <a:rPr lang="en-US" sz="2500" dirty="0">
                <a:latin typeface="+mj-lt"/>
              </a:rPr>
              <a:t>variable is a container that stores data values.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In </a:t>
            </a:r>
            <a:r>
              <a:rPr lang="en-US" sz="2500" dirty="0">
                <a:latin typeface="+mj-lt"/>
              </a:rPr>
              <a:t>JavaScript, variables are used to hold information that can be </a:t>
            </a:r>
            <a:r>
              <a:rPr lang="en-US" sz="2500" dirty="0" smtClean="0">
                <a:latin typeface="+mj-lt"/>
              </a:rPr>
              <a:t> referenced </a:t>
            </a:r>
            <a:r>
              <a:rPr lang="en-US" sz="2500" dirty="0">
                <a:latin typeface="+mj-lt"/>
              </a:rPr>
              <a:t>and manipulated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914400" lvl="2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</a:t>
            </a:r>
            <a:r>
              <a:rPr lang="en-US" sz="2800" dirty="0" smtClean="0">
                <a:latin typeface="+mj-lt"/>
              </a:rPr>
              <a:t>Example: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             </a:t>
            </a:r>
            <a:r>
              <a:rPr lang="en-US" sz="2300" dirty="0" err="1">
                <a:latin typeface="+mj-lt"/>
              </a:rPr>
              <a:t>var</a:t>
            </a:r>
            <a:r>
              <a:rPr lang="en-US" sz="2300" dirty="0">
                <a:latin typeface="+mj-lt"/>
              </a:rPr>
              <a:t> x =  5;</a:t>
            </a: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>
                <a:latin typeface="+mj-lt"/>
              </a:rPr>
              <a:t>y = </a:t>
            </a:r>
            <a:r>
              <a:rPr lang="en-US" sz="2300" dirty="0" smtClean="0">
                <a:latin typeface="+mj-lt"/>
              </a:rPr>
              <a:t>10</a:t>
            </a:r>
            <a:r>
              <a:rPr lang="en-US" sz="2300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05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Naming </a:t>
            </a:r>
            <a:r>
              <a:rPr lang="en-US" sz="50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21" y="2298772"/>
            <a:ext cx="9613861" cy="4051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Rules for Naming: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</a:rPr>
              <a:t> Must start with a letter, underscore (_), or dollar sign ($).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</a:rPr>
              <a:t> Cannot start with a number.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</a:rPr>
              <a:t> You declare JavaScript variable with the var keyword.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</a:rPr>
              <a:t> Case-sensitive (e.g., a and A are different).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sz="3000" dirty="0" smtClean="0">
                <a:latin typeface="+mj-lt"/>
              </a:rPr>
              <a:t>Correct Way:                                      Incorrect Way: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sz="2500" dirty="0" smtClean="0">
                <a:latin typeface="+mj-lt"/>
              </a:rPr>
              <a:t>var a=10;                                                        </a:t>
            </a:r>
            <a:r>
              <a:rPr lang="en-US" sz="2500" dirty="0" err="1" smtClean="0">
                <a:latin typeface="+mj-lt"/>
              </a:rPr>
              <a:t>var</a:t>
            </a:r>
            <a:r>
              <a:rPr lang="en-US" sz="2500" dirty="0" smtClean="0">
                <a:latin typeface="+mj-lt"/>
              </a:rPr>
              <a:t> 1a=20;                   </a:t>
            </a:r>
          </a:p>
          <a:p>
            <a:pPr marL="0" indent="0">
              <a:buNone/>
            </a:pPr>
            <a:r>
              <a:rPr lang="en-US" sz="2500" dirty="0" smtClean="0">
                <a:latin typeface="+mj-lt"/>
              </a:rPr>
              <a:t>     var _name=“</a:t>
            </a:r>
            <a:r>
              <a:rPr lang="en-US" sz="2500" dirty="0" err="1" smtClean="0">
                <a:latin typeface="+mj-lt"/>
              </a:rPr>
              <a:t>Keerthi</a:t>
            </a:r>
            <a:r>
              <a:rPr lang="en-US" sz="2500" dirty="0" smtClean="0">
                <a:latin typeface="+mj-lt"/>
              </a:rPr>
              <a:t>”;                                   </a:t>
            </a:r>
            <a:r>
              <a:rPr lang="en-US" sz="2500" dirty="0" err="1" smtClean="0">
                <a:latin typeface="+mj-lt"/>
              </a:rPr>
              <a:t>var</a:t>
            </a:r>
            <a:r>
              <a:rPr lang="en-US" sz="2500" dirty="0" smtClean="0">
                <a:latin typeface="+mj-lt"/>
              </a:rPr>
              <a:t> *C=50;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4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</a:t>
            </a:r>
            <a:r>
              <a:rPr lang="en-US" sz="5000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210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+mj-lt"/>
              </a:rPr>
              <a:t>  </a:t>
            </a:r>
            <a:r>
              <a:rPr lang="en-US" sz="3000" dirty="0">
                <a:latin typeface="+mj-lt"/>
              </a:rPr>
              <a:t>Keywords Used for </a:t>
            </a:r>
            <a:r>
              <a:rPr lang="en-US" sz="3000" dirty="0" smtClean="0">
                <a:latin typeface="+mj-lt"/>
              </a:rPr>
              <a:t>Declaration:</a:t>
            </a:r>
          </a:p>
          <a:p>
            <a:pPr lvl="7"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+mj-lt"/>
              </a:rPr>
              <a:t>  var</a:t>
            </a:r>
          </a:p>
          <a:p>
            <a:pPr lvl="7"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+mj-lt"/>
              </a:rPr>
              <a:t>  let</a:t>
            </a:r>
          </a:p>
          <a:p>
            <a:pPr lvl="7"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+mj-lt"/>
              </a:rPr>
              <a:t>  const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   var </a:t>
            </a:r>
            <a:r>
              <a:rPr lang="en-US" sz="5000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70" y="2499186"/>
            <a:ext cx="10048855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Variables </a:t>
            </a:r>
            <a:r>
              <a:rPr lang="en-US" sz="2500" dirty="0">
                <a:latin typeface="+mj-lt"/>
              </a:rPr>
              <a:t>declared with var are function-scoped.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They </a:t>
            </a:r>
            <a:r>
              <a:rPr lang="en-US" sz="2500" dirty="0">
                <a:latin typeface="+mj-lt"/>
              </a:rPr>
              <a:t>can be re-assigned and re-declared within their scope</a:t>
            </a:r>
            <a:r>
              <a:rPr lang="en-US" sz="2500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Example</a:t>
            </a:r>
            <a:r>
              <a:rPr lang="en-US" sz="2800" dirty="0" smtClean="0">
                <a:latin typeface="+mj-lt"/>
              </a:rPr>
              <a:t>:                                     </a:t>
            </a:r>
            <a:endParaRPr lang="en-US" sz="2800" dirty="0">
              <a:latin typeface="+mj-lt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a = 10;</a:t>
            </a:r>
            <a:endParaRPr lang="en-US" sz="2300" dirty="0">
              <a:latin typeface="+mj-lt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b = 15;</a:t>
            </a:r>
          </a:p>
          <a:p>
            <a:pPr marL="914400" lvl="2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c = a + b;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6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     let </a:t>
            </a:r>
            <a:r>
              <a:rPr lang="en-US" sz="5000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21" y="2489273"/>
            <a:ext cx="9613861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Block-scoped </a:t>
            </a:r>
            <a:r>
              <a:rPr lang="en-US" sz="2500" dirty="0">
                <a:latin typeface="+mj-lt"/>
              </a:rPr>
              <a:t>variable, meaning it exists only within the {} block where it is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let </a:t>
            </a:r>
            <a:r>
              <a:rPr lang="en-US" sz="2500" dirty="0">
                <a:latin typeface="+mj-lt"/>
              </a:rPr>
              <a:t>variables can be re-assigned but not re-declared in the same scope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Example:</a:t>
            </a: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  let mark </a:t>
            </a:r>
            <a:r>
              <a:rPr lang="en-US" sz="2300" dirty="0">
                <a:latin typeface="+mj-lt"/>
              </a:rPr>
              <a:t>= </a:t>
            </a:r>
            <a:r>
              <a:rPr lang="en-US" sz="2300" dirty="0" smtClean="0">
                <a:latin typeface="+mj-lt"/>
              </a:rPr>
              <a:t>80</a:t>
            </a:r>
            <a:r>
              <a:rPr lang="en-US" sz="2300" dirty="0">
                <a:latin typeface="+mj-lt"/>
              </a:rPr>
              <a:t>;</a:t>
            </a: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  mark </a:t>
            </a:r>
            <a:r>
              <a:rPr lang="en-US" sz="2300" dirty="0">
                <a:latin typeface="+mj-lt"/>
              </a:rPr>
              <a:t>= </a:t>
            </a:r>
            <a:r>
              <a:rPr lang="en-US" sz="2300" dirty="0" smtClean="0">
                <a:latin typeface="+mj-lt"/>
              </a:rPr>
              <a:t>95</a:t>
            </a:r>
            <a:r>
              <a:rPr lang="en-US" sz="2300" dirty="0">
                <a:latin typeface="+mj-lt"/>
              </a:rPr>
              <a:t>;</a:t>
            </a:r>
            <a:endParaRPr lang="en-US" sz="23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4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               const </a:t>
            </a:r>
            <a:r>
              <a:rPr lang="en-US" sz="5000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21" y="2501973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Variables </a:t>
            </a:r>
            <a:r>
              <a:rPr lang="en-US" sz="2500" dirty="0">
                <a:latin typeface="+mj-lt"/>
              </a:rPr>
              <a:t>declared with const are block-scoped and cannot be re-assigned.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+mj-lt"/>
              </a:rPr>
              <a:t> Best </a:t>
            </a:r>
            <a:r>
              <a:rPr lang="en-US" sz="2500" dirty="0">
                <a:latin typeface="+mj-lt"/>
              </a:rPr>
              <a:t>used for values that should remain constant</a:t>
            </a:r>
            <a:r>
              <a:rPr lang="en-US" sz="25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        Correct Way:                            Incorrect Way:</a:t>
            </a:r>
            <a:endParaRPr lang="en-US" sz="2800" dirty="0">
              <a:latin typeface="+mj-lt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const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>
                <a:latin typeface="+mj-lt"/>
              </a:rPr>
              <a:t>PI = 3.14159</a:t>
            </a:r>
            <a:r>
              <a:rPr lang="en-US" sz="2300" dirty="0" smtClean="0">
                <a:latin typeface="+mj-lt"/>
              </a:rPr>
              <a:t>;                                   </a:t>
            </a:r>
            <a:r>
              <a:rPr lang="en-US" sz="2300" dirty="0" err="1" smtClean="0">
                <a:latin typeface="+mj-lt"/>
              </a:rPr>
              <a:t>const</a:t>
            </a:r>
            <a:r>
              <a:rPr lang="en-US" sz="2300" dirty="0" smtClean="0">
                <a:latin typeface="+mj-lt"/>
              </a:rPr>
              <a:t> PI;</a:t>
            </a:r>
          </a:p>
          <a:p>
            <a:pPr marL="914400" lvl="2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                                                         PI = 3.14159;</a:t>
            </a:r>
            <a:endParaRPr lang="en-US" sz="23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1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" y="753228"/>
            <a:ext cx="10446582" cy="1080938"/>
          </a:xfrm>
        </p:spPr>
        <p:txBody>
          <a:bodyPr>
            <a:noAutofit/>
          </a:bodyPr>
          <a:lstStyle/>
          <a:p>
            <a:r>
              <a:rPr lang="en-US" sz="5000" dirty="0" smtClean="0"/>
              <a:t>  Differences </a:t>
            </a:r>
            <a:r>
              <a:rPr lang="en-US" sz="5000" dirty="0"/>
              <a:t>between </a:t>
            </a:r>
            <a:r>
              <a:rPr lang="en-US" sz="5000" dirty="0" smtClean="0"/>
              <a:t>var, </a:t>
            </a:r>
            <a:r>
              <a:rPr lang="en-US" sz="5000" dirty="0"/>
              <a:t>let, and </a:t>
            </a:r>
            <a:r>
              <a:rPr lang="en-US" sz="5000" dirty="0" smtClean="0"/>
              <a:t>const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>
                <a:latin typeface="+mj-lt"/>
              </a:rPr>
              <a:t>         var</a:t>
            </a:r>
            <a:endParaRPr lang="en-US" sz="30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515222" y="3073546"/>
            <a:ext cx="3049702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Function-scoped.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Can be re-declared within the same </a:t>
            </a:r>
            <a:r>
              <a:rPr lang="en-US" sz="2500" dirty="0" smtClean="0">
                <a:latin typeface="+mj-lt"/>
              </a:rPr>
              <a:t>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Can be re-assigned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>
                <a:latin typeface="+mj-lt"/>
              </a:rPr>
              <a:t>            let</a:t>
            </a:r>
            <a:endParaRPr lang="en-US" sz="3000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3956024" y="3073546"/>
            <a:ext cx="3638575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Block-scoped.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Cannot </a:t>
            </a:r>
            <a:r>
              <a:rPr lang="en-US" sz="2500" dirty="0">
                <a:latin typeface="+mj-lt"/>
              </a:rPr>
              <a:t>be re-declared within the </a:t>
            </a:r>
            <a:r>
              <a:rPr lang="en-US" sz="2500" dirty="0" smtClean="0">
                <a:latin typeface="+mj-lt"/>
              </a:rPr>
              <a:t>same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Cannot </a:t>
            </a:r>
            <a:r>
              <a:rPr lang="en-US" sz="2500" dirty="0">
                <a:latin typeface="+mj-lt"/>
              </a:rPr>
              <a:t>be re-assigned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249265" y="2336873"/>
            <a:ext cx="3070025" cy="576262"/>
          </a:xfrm>
        </p:spPr>
        <p:txBody>
          <a:bodyPr/>
          <a:lstStyle/>
          <a:p>
            <a:r>
              <a:rPr lang="en-US" sz="3000" dirty="0" smtClean="0">
                <a:latin typeface="+mj-lt"/>
              </a:rPr>
              <a:t>         const</a:t>
            </a:r>
            <a:endParaRPr lang="en-US" sz="3000" dirty="0"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>
          <a:xfrm>
            <a:off x="8049656" y="3073545"/>
            <a:ext cx="3469244" cy="29135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Block-scoped.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Cannot </a:t>
            </a:r>
            <a:r>
              <a:rPr lang="en-US" sz="2500" dirty="0">
                <a:latin typeface="+mj-lt"/>
              </a:rPr>
              <a:t>be re-declared within the same </a:t>
            </a:r>
            <a:r>
              <a:rPr lang="en-US" sz="2500" dirty="0" smtClean="0">
                <a:latin typeface="+mj-lt"/>
              </a:rPr>
              <a:t>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Cannot </a:t>
            </a:r>
            <a:r>
              <a:rPr lang="en-US" sz="2500" dirty="0">
                <a:latin typeface="+mj-lt"/>
              </a:rPr>
              <a:t>be re-assigned</a:t>
            </a:r>
            <a:endParaRPr lang="en-US" sz="2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17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22" y="910883"/>
            <a:ext cx="9624960" cy="885072"/>
          </a:xfrm>
        </p:spPr>
        <p:txBody>
          <a:bodyPr>
            <a:normAutofit/>
          </a:bodyPr>
          <a:lstStyle/>
          <a:p>
            <a:r>
              <a:rPr lang="en-US" sz="5000" dirty="0" smtClean="0"/>
              <a:t>           Redeclaring Variables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922" y="1842160"/>
            <a:ext cx="3070034" cy="576262"/>
          </a:xfrm>
        </p:spPr>
        <p:txBody>
          <a:bodyPr/>
          <a:lstStyle/>
          <a:p>
            <a:r>
              <a:rPr lang="en-US" sz="2800" u="sng" dirty="0" smtClean="0">
                <a:latin typeface="+mj-lt"/>
              </a:rPr>
              <a:t>Using </a:t>
            </a:r>
            <a:r>
              <a:rPr lang="en-US" sz="2800" u="sng" dirty="0" err="1" smtClean="0">
                <a:latin typeface="+mj-lt"/>
              </a:rPr>
              <a:t>var</a:t>
            </a:r>
            <a:r>
              <a:rPr lang="en-US" sz="2800" u="sng" dirty="0" smtClean="0">
                <a:latin typeface="+mj-lt"/>
              </a:rPr>
              <a:t>:</a:t>
            </a:r>
            <a:endParaRPr lang="en-US" sz="2800" u="sng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93701" y="2365975"/>
            <a:ext cx="5932500" cy="43307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300" dirty="0">
                <a:latin typeface="+mj-lt"/>
              </a:rPr>
              <a:t>Redeclaring a variable inside a block will also </a:t>
            </a:r>
            <a:r>
              <a:rPr lang="en-US" sz="2300" dirty="0" err="1">
                <a:latin typeface="+mj-lt"/>
              </a:rPr>
              <a:t>redeclare</a:t>
            </a:r>
            <a:r>
              <a:rPr lang="en-US" sz="2300" dirty="0">
                <a:latin typeface="+mj-lt"/>
              </a:rPr>
              <a:t> the variable outside the </a:t>
            </a:r>
            <a:r>
              <a:rPr lang="en-US" sz="2300" dirty="0" smtClean="0">
                <a:latin typeface="+mj-lt"/>
              </a:rPr>
              <a:t>block.</a:t>
            </a:r>
            <a:endParaRPr lang="en-US" sz="2300" dirty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    Example: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a = 5;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//Here x is 5.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{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</a:t>
            </a:r>
            <a:r>
              <a:rPr lang="en-US" sz="2300" dirty="0" err="1" smtClean="0">
                <a:latin typeface="+mj-lt"/>
              </a:rPr>
              <a:t>var</a:t>
            </a:r>
            <a:r>
              <a:rPr lang="en-US" sz="2300" dirty="0" smtClean="0">
                <a:latin typeface="+mj-lt"/>
              </a:rPr>
              <a:t> x = 15;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//Here x is 15.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}</a:t>
            </a:r>
          </a:p>
          <a:p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         //Here x is 15.</a:t>
            </a:r>
            <a:endParaRPr lang="en-US" sz="23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32642" y="1845935"/>
            <a:ext cx="3063240" cy="576262"/>
          </a:xfrm>
        </p:spPr>
        <p:txBody>
          <a:bodyPr/>
          <a:lstStyle/>
          <a:p>
            <a:r>
              <a:rPr lang="en-US" sz="2800" u="sng" dirty="0">
                <a:latin typeface="+mj-lt"/>
              </a:rPr>
              <a:t>Using </a:t>
            </a:r>
            <a:r>
              <a:rPr lang="en-US" sz="2800" u="sng" dirty="0" smtClean="0">
                <a:latin typeface="+mj-lt"/>
              </a:rPr>
              <a:t>let, </a:t>
            </a:r>
            <a:r>
              <a:rPr lang="en-US" sz="2800" u="sng" dirty="0" err="1" smtClean="0">
                <a:latin typeface="+mj-lt"/>
              </a:rPr>
              <a:t>const</a:t>
            </a:r>
            <a:r>
              <a:rPr lang="en-US" sz="2800" u="sng" dirty="0" smtClean="0">
                <a:latin typeface="+mj-lt"/>
              </a:rPr>
              <a:t>: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326201" y="2365975"/>
            <a:ext cx="5865799" cy="43307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300" dirty="0">
                <a:latin typeface="+mj-lt"/>
              </a:rPr>
              <a:t>Redeclaring a variable inside a </a:t>
            </a:r>
            <a:r>
              <a:rPr lang="en-US" sz="2300" dirty="0" smtClean="0">
                <a:latin typeface="+mj-lt"/>
              </a:rPr>
              <a:t>block will not </a:t>
            </a:r>
            <a:r>
              <a:rPr lang="en-US" sz="2300" dirty="0">
                <a:latin typeface="+mj-lt"/>
              </a:rPr>
              <a:t>also </a:t>
            </a:r>
            <a:r>
              <a:rPr lang="en-US" sz="2300" dirty="0" err="1">
                <a:latin typeface="+mj-lt"/>
              </a:rPr>
              <a:t>redeclare</a:t>
            </a:r>
            <a:r>
              <a:rPr lang="en-US" sz="2300" dirty="0">
                <a:latin typeface="+mj-lt"/>
              </a:rPr>
              <a:t> the variable outside the </a:t>
            </a:r>
            <a:r>
              <a:rPr lang="en-US" sz="2300" dirty="0" smtClean="0">
                <a:latin typeface="+mj-lt"/>
              </a:rPr>
              <a:t>block.</a:t>
            </a:r>
            <a:endParaRPr lang="en-US" sz="2300" dirty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    Example</a:t>
            </a:r>
            <a:r>
              <a:rPr lang="en-US" sz="2300" dirty="0">
                <a:latin typeface="+mj-lt"/>
              </a:rPr>
              <a:t>:</a:t>
            </a:r>
          </a:p>
          <a:p>
            <a:r>
              <a:rPr lang="en-US" sz="2300" dirty="0">
                <a:latin typeface="+mj-lt"/>
              </a:rPr>
              <a:t>          </a:t>
            </a:r>
            <a:r>
              <a:rPr lang="en-US" sz="2300" dirty="0" smtClean="0">
                <a:latin typeface="+mj-lt"/>
              </a:rPr>
              <a:t>let </a:t>
            </a:r>
            <a:r>
              <a:rPr lang="en-US" sz="2300" dirty="0">
                <a:latin typeface="+mj-lt"/>
              </a:rPr>
              <a:t>a = 5;</a:t>
            </a:r>
          </a:p>
          <a:p>
            <a:r>
              <a:rPr lang="en-US" sz="2300" dirty="0">
                <a:latin typeface="+mj-lt"/>
              </a:rPr>
              <a:t>          //Here x is 5.</a:t>
            </a:r>
          </a:p>
          <a:p>
            <a:r>
              <a:rPr lang="en-US" sz="2300" dirty="0">
                <a:latin typeface="+mj-lt"/>
              </a:rPr>
              <a:t>          {</a:t>
            </a:r>
          </a:p>
          <a:p>
            <a:r>
              <a:rPr lang="en-US" sz="2300" dirty="0">
                <a:latin typeface="+mj-lt"/>
              </a:rPr>
              <a:t>          </a:t>
            </a:r>
            <a:r>
              <a:rPr lang="en-US" sz="2300" dirty="0" smtClean="0">
                <a:latin typeface="+mj-lt"/>
              </a:rPr>
              <a:t>let </a:t>
            </a:r>
            <a:r>
              <a:rPr lang="en-US" sz="2300" dirty="0">
                <a:latin typeface="+mj-lt"/>
              </a:rPr>
              <a:t>x = 15;</a:t>
            </a:r>
          </a:p>
          <a:p>
            <a:r>
              <a:rPr lang="en-US" sz="2300" dirty="0">
                <a:latin typeface="+mj-lt"/>
              </a:rPr>
              <a:t>          //Here x is 15.</a:t>
            </a:r>
          </a:p>
          <a:p>
            <a:r>
              <a:rPr lang="en-US" sz="2300" dirty="0">
                <a:latin typeface="+mj-lt"/>
              </a:rPr>
              <a:t>          }</a:t>
            </a:r>
          </a:p>
          <a:p>
            <a:r>
              <a:rPr lang="en-US" sz="2300" dirty="0">
                <a:latin typeface="+mj-lt"/>
              </a:rPr>
              <a:t>          //Here x is 5</a:t>
            </a:r>
            <a:r>
              <a:rPr lang="en-US" sz="2300" dirty="0" smtClean="0">
                <a:latin typeface="+mj-lt"/>
              </a:rPr>
              <a:t>.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6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742</TotalTime>
  <Words>842</Words>
  <Application>Microsoft Office PowerPoint</Application>
  <PresentationFormat>Widescreen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Berlin</vt:lpstr>
      <vt:lpstr>JAVASCRIPT VARIABLES</vt:lpstr>
      <vt:lpstr>             Introduction to Variables</vt:lpstr>
      <vt:lpstr>              Naming Variables</vt:lpstr>
      <vt:lpstr>            Declaring Variables</vt:lpstr>
      <vt:lpstr>                 var Keyword</vt:lpstr>
      <vt:lpstr>                   let Keyword</vt:lpstr>
      <vt:lpstr>                const Keyword</vt:lpstr>
      <vt:lpstr>  Differences between var, let, and const</vt:lpstr>
      <vt:lpstr>           Redeclaring Variables</vt:lpstr>
      <vt:lpstr>              Undefined Value</vt:lpstr>
      <vt:lpstr>   One Statement , Many Variables </vt:lpstr>
      <vt:lpstr>                Variable Scope</vt:lpstr>
      <vt:lpstr>                   Types of Scope</vt:lpstr>
      <vt:lpstr>Example of Global and Block Scope</vt:lpstr>
      <vt:lpstr>     Dynamic Typing in JavaScript</vt:lpstr>
      <vt:lpstr>              Hoisting Variables </vt:lpstr>
      <vt:lpstr>        Example: Using Variables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variables</dc:title>
  <dc:creator>veera kumar</dc:creator>
  <cp:lastModifiedBy>veera kumar</cp:lastModifiedBy>
  <cp:revision>52</cp:revision>
  <dcterms:created xsi:type="dcterms:W3CDTF">2024-11-14T04:37:25Z</dcterms:created>
  <dcterms:modified xsi:type="dcterms:W3CDTF">2024-11-18T07:24:59Z</dcterms:modified>
</cp:coreProperties>
</file>