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EDC"/>
    <a:srgbClr val="00A881"/>
    <a:srgbClr val="9AD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2" autoAdjust="0"/>
    <p:restoredTop sz="86400"/>
  </p:normalViewPr>
  <p:slideViewPr>
    <p:cSldViewPr snapToGrid="0">
      <p:cViewPr varScale="1">
        <p:scale>
          <a:sx n="68" d="100"/>
          <a:sy n="68" d="100"/>
        </p:scale>
        <p:origin x="-77" y="-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9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76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72561-19BF-4B1E-87B3-F5E433B71627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F0BA1-C560-42D4-AF0B-14410E1B1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8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1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5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67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17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38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02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F0BA1-C560-42D4-AF0B-14410E1B1C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5C38BD-A521-65A1-0EB1-F85727B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3D7CBD3-745A-290C-ED86-D6EF6F12D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52C1BB-1CE5-8C6F-C03A-0649969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6785-6473-4B09-ADE8-21BA1125F5F7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43EAE4D-25A7-41FD-29DC-5EDC61E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="" xmlns:a16="http://schemas.microsoft.com/office/drawing/2014/main" id="{ACE01787-F074-2A33-828A-6DF7B22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4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=""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808" y="1508789"/>
            <a:ext cx="5896992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="" xmlns:a16="http://schemas.microsoft.com/office/drawing/2014/main" id="{5E8BADA4-B95E-0C62-F2E1-6F145DAA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5" name="그림 14" descr="로고이(가) 표시된 사진&#10;&#10;자동 생성된 설명">
            <a:extLst>
              <a:ext uri="{FF2B5EF4-FFF2-40B4-BE49-F238E27FC236}">
                <a16:creationId xmlns="" xmlns:a16="http://schemas.microsoft.com/office/drawing/2014/main" id="{5CD5B97E-75C1-721C-6A44-829C513133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3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bg>
      <p:bgPr>
        <a:solidFill>
          <a:srgbClr val="CA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C8745C3E-1C4A-3EEE-A84E-FE5789E0AC51}"/>
              </a:ext>
            </a:extLst>
          </p:cNvPr>
          <p:cNvSpPr/>
          <p:nvPr userDrawn="1"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87E5ABE7-8ECC-6166-E941-590804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798"/>
            <a:ext cx="10515600" cy="68835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00A881"/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01-1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스프링 부트 알아보기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="" xmlns:a16="http://schemas.microsoft.com/office/drawing/2014/main" id="{2CE4E0B1-E59C-79C4-05E0-C9C5D0B7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>
            <a:lvl1pPr>
              <a:defRPr b="0">
                <a:latin typeface="더잠실 2 Light" panose="00000300000000000000" pitchFamily="2" charset="-127"/>
                <a:ea typeface="더잠실 2 Light" panose="00000300000000000000" pitchFamily="2" charset="-127"/>
              </a:defRPr>
            </a:lvl1pPr>
          </a:lstStyle>
          <a:p>
            <a:endParaRPr lang="ko-KR" altLang="en-US" sz="2400" dirty="0">
              <a:latin typeface="더잠실 3 Regular" panose="00000500000000000000" pitchFamily="2" charset="-127"/>
              <a:ea typeface="더잠실 3 Regular" panose="00000500000000000000" pitchFamily="2" charset="-127"/>
            </a:endParaRPr>
          </a:p>
        </p:txBody>
      </p:sp>
      <p:sp>
        <p:nvSpPr>
          <p:cNvPr id="2" name="슬라이드 번호 개체 틀 5">
            <a:extLst>
              <a:ext uri="{FF2B5EF4-FFF2-40B4-BE49-F238E27FC236}">
                <a16:creationId xmlns="" xmlns:a16="http://schemas.microsoft.com/office/drawing/2014/main" id="{268236E9-21A5-5B7C-ACF2-35B7B117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9ECDBE7E-1B0A-4E9D-9D6C-2F6C968DFE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4" name="그림 13" descr="로고이(가) 표시된 사진&#10;&#10;자동 생성된 설명">
            <a:extLst>
              <a:ext uri="{FF2B5EF4-FFF2-40B4-BE49-F238E27FC236}">
                <a16:creationId xmlns="" xmlns:a16="http://schemas.microsoft.com/office/drawing/2014/main" id="{24DFE717-8D24-EDD8-523B-1B8E6F9C51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E784888-8F83-2CBE-90BA-235645F8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6544E0-F8EF-A8A6-21C8-F954ED9D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5A0BE94-9BD7-5C82-22A2-D5F77E56D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CB4B-43D8-4BE5-8593-A087D5A3C5D9}" type="datetime1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0E0840-ECE5-2FC8-B595-97BE0602C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36A17AE-3530-8247-D4DF-C52C5A5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BE7E-1B0A-4E9D-9D6C-2F6C968DFE2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 descr="로고이(가) 표시된 사진&#10;&#10;자동 생성된 설명">
            <a:extLst>
              <a:ext uri="{FF2B5EF4-FFF2-40B4-BE49-F238E27FC236}">
                <a16:creationId xmlns="" xmlns:a16="http://schemas.microsoft.com/office/drawing/2014/main" id="{DD989415-18AB-038C-E6FA-705D05BC332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2" y="5903385"/>
            <a:ext cx="756140" cy="7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4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&#45716;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EDC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rgbClr val="00A88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스프링 부트 </a:t>
            </a:r>
            <a:r>
              <a:rPr lang="en-US" altLang="ko-KR" b="1" dirty="0">
                <a:solidFill>
                  <a:srgbClr val="00A881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/>
            </a:r>
            <a:br>
              <a:rPr lang="en-US" altLang="ko-KR" b="1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b="1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백엔드</a:t>
            </a:r>
            <a:r>
              <a:rPr lang="ko-KR" altLang="en-US" b="1" dirty="0">
                <a:latin typeface="HY견명조" panose="02030600000101010101" pitchFamily="18" charset="-127"/>
                <a:ea typeface="HY견명조" panose="02030600000101010101" pitchFamily="18" charset="-127"/>
              </a:rPr>
              <a:t> 개발자 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49701DD-A4A2-ED38-4E82-47409548173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723366"/>
            <a:ext cx="12192000" cy="91669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JPA+OAuth2+JWT+AWS</a:t>
            </a:r>
            <a:r>
              <a:rPr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와 배우는 </a:t>
            </a:r>
            <a:r>
              <a:rPr lang="ko-KR" altLang="en-US" dirty="0">
                <a:solidFill>
                  <a:srgbClr val="00A88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스프링 부트 </a:t>
            </a:r>
            <a:r>
              <a:rPr lang="en-US" altLang="ko-KR" dirty="0">
                <a:solidFill>
                  <a:srgbClr val="00A88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3</a:t>
            </a:r>
          </a:p>
          <a:p>
            <a:pPr marL="0" indent="0" algn="ctr">
              <a:buNone/>
            </a:pPr>
            <a:r>
              <a:rPr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백엔드</a:t>
            </a:r>
            <a:r>
              <a:rPr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 입문자를 위한 풀 패키지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ECA26AF-1A7F-ACB7-F440-DC5218D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b="1" smtClean="0">
                <a:solidFill>
                  <a:schemeClr val="tx1"/>
                </a:solidFill>
              </a:rPr>
              <a:t>1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1.6 </a:t>
            </a:r>
            <a:r>
              <a:rPr kumimoji="1" lang="ko-KR" altLang="en-US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백엔드</a:t>
            </a:r>
            <a:r>
              <a:rPr kumimoji="1"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 프로그래밍 언어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6DA8-C09F-40BC-E558-BAFB5BA0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백엔드에서</a:t>
            </a:r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 쓰이는 언어는 매우 다양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파이썬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: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장고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플라스크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kumimoji="1" lang="en-US" altLang="ko-KR" sz="1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FastAPI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자바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: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스프링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스프링 부트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C#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: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닷넷 프레임워크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자바스크립트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: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익스프레스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kumimoji="1" lang="en-US" altLang="ko-KR" sz="1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NestJS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BF3FF25-D788-6AE6-D5D5-DF7707D3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0" y="1348711"/>
            <a:ext cx="5130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1.7 </a:t>
            </a:r>
            <a:r>
              <a:rPr kumimoji="1"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자바 </a:t>
            </a:r>
            <a:r>
              <a:rPr kumimoji="1" lang="ko-KR" altLang="en-US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애너테이션</a:t>
            </a:r>
            <a:endParaRPr kumimoji="1" lang="ko-KR" altLang="en-US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6DA8-C09F-40BC-E558-BAFB5BA0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/>
          <a:p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자바로 작성한 코드에 추가하는 표식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@</a:t>
            </a:r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 기호를 사용하여 표시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JDK 1.5</a:t>
            </a:r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 버전부터 사용할 수 있음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D92BBDF-1B62-FE62-616F-BC30D75A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21" y="1813029"/>
            <a:ext cx="5367779" cy="1818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C777C7E5-6F36-9AF2-5D24-C32067F67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121" y="3713287"/>
            <a:ext cx="6753520" cy="198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76C93F64-6697-F858-4280-DA158184822A}"/>
              </a:ext>
            </a:extLst>
          </p:cNvPr>
          <p:cNvSpPr/>
          <p:nvPr/>
        </p:nvSpPr>
        <p:spPr>
          <a:xfrm>
            <a:off x="358066" y="322554"/>
            <a:ext cx="11475868" cy="6193655"/>
          </a:xfrm>
          <a:prstGeom prst="roundRect">
            <a:avLst>
              <a:gd name="adj" fmla="val 53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B8F8A6-8738-6A68-B4DE-342F48EC6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rgbClr val="00A88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01</a:t>
            </a:r>
            <a:r>
              <a:rPr lang="ko-KR" altLang="en-US" sz="3200" dirty="0">
                <a:solidFill>
                  <a:srgbClr val="00A88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</a:t>
            </a:r>
            <a:r>
              <a:rPr lang="ko-KR" altLang="en-US" sz="3200" dirty="0">
                <a:latin typeface="MD개성체" panose="02020603020101020101" pitchFamily="18" charset="-127"/>
                <a:ea typeface="MD개성체" panose="02020603020101020101" pitchFamily="18" charset="-127"/>
              </a:rPr>
              <a:t>스프링 부트</a:t>
            </a:r>
            <a:r>
              <a:rPr lang="en-US" altLang="ko-KR" sz="3200" dirty="0">
                <a:latin typeface="MD개성체" panose="02020603020101020101" pitchFamily="18" charset="-127"/>
                <a:ea typeface="MD개성체" panose="02020603020101020101" pitchFamily="18" charset="-127"/>
              </a:rPr>
              <a:t>3</a:t>
            </a:r>
            <a:r>
              <a:rPr lang="ko-KR" altLang="en-US" sz="3200" dirty="0">
                <a:latin typeface="MD개성체" panose="02020603020101020101" pitchFamily="18" charset="-127"/>
                <a:ea typeface="MD개성체" panose="02020603020101020101" pitchFamily="18" charset="-127"/>
              </a:rPr>
              <a:t> 개발자가 알아 두면 좋은 지식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A679D17-9914-66C9-014E-5F69F3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4657"/>
            <a:ext cx="2743200" cy="365125"/>
          </a:xfrm>
        </p:spPr>
        <p:txBody>
          <a:bodyPr/>
          <a:lstStyle/>
          <a:p>
            <a:fld id="{9ECDBE7E-1B0A-4E9D-9D6C-2F6C968DFE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1.1 </a:t>
            </a:r>
            <a:r>
              <a:rPr kumimoji="1"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서버와 클라이언트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서버와 클라이언트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클라이언트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: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서버로 요청하는 프로그램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서버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: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클라이언트의 요청을 받아 처리하는 주체</a:t>
            </a:r>
            <a:endParaRPr kumimoji="1" lang="en-US" altLang="ko-KR" sz="2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0EA44C4-0ED4-436F-2465-3F1FDE00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605" y="2740055"/>
            <a:ext cx="5634789" cy="19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1.2 </a:t>
            </a:r>
            <a:r>
              <a:rPr kumimoji="1"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데이터베이스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데이터를 모아 놓고 여러 사람이 사용할 목적으로 관리하는 데이터 저장소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데이터베이스 관리 시스템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데이터베이스를 관리하기 위한 시스템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 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줄여서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DBMS(database management system)</a:t>
            </a:r>
          </a:p>
          <a:p>
            <a:pPr lvl="1"/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MySQL, PostgreSQL, Oracle 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등 다양한 데이터베이스 관리 시스템이 있음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SQL</a:t>
            </a: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데이터베이스 관리 시스템에 명령을 내리기 위한 언어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C2B9E3F-0E53-778D-D74B-EBA5A2F9E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31" y="3426824"/>
            <a:ext cx="4857737" cy="22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1.3 </a:t>
            </a:r>
            <a:r>
              <a:rPr kumimoji="1"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아이피와 포트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아이피</a:t>
            </a:r>
            <a:endParaRPr kumimoji="1" lang="en-US" altLang="ko-KR" sz="2400" dirty="0">
              <a:latin typeface="HY견명조" panose="02030600000101010101" pitchFamily="18" charset="-127"/>
              <a:ea typeface="HY견명조" panose="02030600000101010101" pitchFamily="18" charset="-127"/>
              <a:cs typeface="Microsoft Sans Serif" panose="020B0604020202020204" pitchFamily="34" charset="0"/>
            </a:endParaRPr>
          </a:p>
          <a:p>
            <a:pPr lvl="1"/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인터넷에서 컴퓨터들이 서로를 식별하고 통신하기 위한 주소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  <a:cs typeface="Microsoft Sans Serif" panose="020B0604020202020204" pitchFamily="34" charset="0"/>
            </a:endParaRPr>
          </a:p>
          <a:p>
            <a:pPr lvl="1"/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웹 브라우저에 입력하는 주소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(</a:t>
            </a:r>
            <a:r>
              <a:rPr kumimoji="1"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www.naver.com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)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는 사실 아이피를 문자열로 대치한 것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  <a:cs typeface="Microsoft Sans Serif" panose="020B0604020202020204" pitchFamily="34" charset="0"/>
            </a:endParaRPr>
          </a:p>
          <a:p>
            <a:r>
              <a:rPr kumimoji="1"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포트</a:t>
            </a:r>
            <a:endParaRPr kumimoji="1" lang="en-US" altLang="ko-KR" sz="2400" dirty="0">
              <a:latin typeface="HY견명조" panose="02030600000101010101" pitchFamily="18" charset="-127"/>
              <a:ea typeface="HY견명조" panose="02030600000101010101" pitchFamily="18" charset="-127"/>
              <a:cs typeface="Microsoft Sans Serif" panose="020B0604020202020204" pitchFamily="34" charset="0"/>
            </a:endParaRPr>
          </a:p>
          <a:p>
            <a:pPr lvl="1"/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특정 아이피에서 운용하는 서비스를 구분하기 위한 번호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  <a:cs typeface="Microsoft Sans Serif" panose="020B0604020202020204" pitchFamily="34" charset="0"/>
            </a:endParaRPr>
          </a:p>
          <a:p>
            <a:pPr lvl="1"/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아이피가 백화점이면 포트는 매장이라고 생각하면 됨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  <a:cs typeface="Microsoft Sans Serif" panose="020B0604020202020204" pitchFamily="34" charset="0"/>
            </a:endParaRPr>
          </a:p>
          <a:p>
            <a:pPr lvl="1"/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  <a:hlinkClick r:id="rId3"/>
              </a:rPr>
              <a:t>https://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  <a:hlinkClick r:id="rId3"/>
              </a:rPr>
              <a:t>는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443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번 포트를 사용하기 위한 입력</a:t>
            </a:r>
            <a:endParaRPr kumimoji="1"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  <a:cs typeface="Microsoft Sans Serif" panose="020B0604020202020204" pitchFamily="34" charset="0"/>
            </a:endParaRPr>
          </a:p>
          <a:p>
            <a:pPr lvl="1"/>
            <a:r>
              <a:rPr kumimoji="1"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톰캣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 서버의 기본 </a:t>
            </a:r>
            <a:r>
              <a:rPr kumimoji="1"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포트값은</a:t>
            </a:r>
            <a:r>
              <a:rPr kumimoji="1"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 </a:t>
            </a:r>
            <a:r>
              <a:rPr kumimoji="1"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  <a:cs typeface="Microsoft Sans Serif" panose="020B0604020202020204" pitchFamily="34" charset="0"/>
              </a:rPr>
              <a:t>8080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13E09455-0BD2-B188-4317-4022E7430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12" y="2844801"/>
            <a:ext cx="4973558" cy="32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1.4 </a:t>
            </a:r>
            <a:r>
              <a:rPr kumimoji="1"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라이브러리와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1A1E-8A60-5B5D-3187-3C6CCFC7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라이브러리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앱 개발에 필요한 기능인 클래스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함수 등을 </a:t>
            </a:r>
            <a:r>
              <a:rPr kumimoji="1" lang="ko-KR" altLang="en-US" sz="1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모아놓은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코드의 모음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라이브러리 간 영향을 주지 않음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프레임워크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틀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(frame) + 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일하다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(work)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의 합성어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개발을 위한 틀을 제공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개발자는 틀에 맞춰 개발해야 함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1.5 </a:t>
            </a:r>
            <a:r>
              <a:rPr kumimoji="1" lang="ko-KR" altLang="en-US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백엔드</a:t>
            </a:r>
            <a:r>
              <a:rPr kumimoji="1"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 개발자의 업무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9216C71F-0AEA-8292-FCE8-F149C525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27435"/>
            <a:ext cx="7772400" cy="18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1.5 </a:t>
            </a:r>
            <a:r>
              <a:rPr kumimoji="1" lang="ko-KR" altLang="en-US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백엔드</a:t>
            </a:r>
            <a:r>
              <a:rPr kumimoji="1"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 개발자의 업무</a:t>
            </a:r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(cont.)</a:t>
            </a:r>
            <a:endParaRPr kumimoji="1" lang="ko-KR" altLang="en-US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6DA8-C09F-40BC-E558-BAFB5BA0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/>
          <a:lstStyle/>
          <a:p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1.</a:t>
            </a:r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 과제 할당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대부분의 부서에 과제를 할당하며 업무 시작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2.</a:t>
            </a:r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 과제 분석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소셜 서비스에서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‘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친구 초대 이벤트를 만들어 보자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’</a:t>
            </a:r>
            <a:r>
              <a:rPr kumimoji="1" lang="ko-KR" altLang="en-US" sz="1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라고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한다면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?</a:t>
            </a: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친구 정의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초대 정의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이벤트 정의 등 과제 연관 분석을 진행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3.</a:t>
            </a:r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 개발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개발 진행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버그 수정의 반복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동료의 리뷰를 받아 더 나은 코드로 완성도를 높임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4.</a:t>
            </a:r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 테스트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로직 문제가 없는지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?</a:t>
            </a: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성능 한계는 어느 정도인지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?</a:t>
            </a: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코드가 읽기 </a:t>
            </a:r>
            <a:r>
              <a:rPr kumimoji="1" lang="ko-KR" altLang="en-US" sz="1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편한지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?</a:t>
            </a: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코드를 다른 개발자가 쓰기 편안한지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?</a:t>
            </a:r>
          </a:p>
          <a:p>
            <a:pPr lvl="1"/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2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916948B-85B6-624E-2402-CC23297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1.5 </a:t>
            </a:r>
            <a:r>
              <a:rPr kumimoji="1" lang="ko-KR" altLang="en-US" dirty="0" err="1">
                <a:latin typeface="MD개성체" panose="02020603020101020101" pitchFamily="18" charset="-127"/>
                <a:ea typeface="MD개성체" panose="02020603020101020101" pitchFamily="18" charset="-127"/>
              </a:rPr>
              <a:t>백엔드</a:t>
            </a:r>
            <a:r>
              <a:rPr kumimoji="1" lang="ko-KR" altLang="en-US" dirty="0">
                <a:latin typeface="MD개성체" panose="02020603020101020101" pitchFamily="18" charset="-127"/>
                <a:ea typeface="MD개성체" panose="02020603020101020101" pitchFamily="18" charset="-127"/>
              </a:rPr>
              <a:t> 개발자의 업무</a:t>
            </a:r>
            <a:r>
              <a:rPr kumimoji="1" lang="en-US" altLang="ko-KR" dirty="0">
                <a:latin typeface="MD개성체" panose="02020603020101020101" pitchFamily="18" charset="-127"/>
                <a:ea typeface="MD개성체" panose="02020603020101020101" pitchFamily="18" charset="-127"/>
              </a:rPr>
              <a:t>(cont.)</a:t>
            </a:r>
            <a:endParaRPr kumimoji="1" lang="ko-KR" altLang="en-US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80027E08-643D-DD8B-47CC-F626E894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DBE7E-1B0A-4E9D-9D6C-2F6C968DFE2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B796DA8-C09F-40BC-E558-BAFB5BA01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89"/>
            <a:ext cx="10515600" cy="4390008"/>
          </a:xfrm>
        </p:spPr>
        <p:txBody>
          <a:bodyPr>
            <a:normAutofit/>
          </a:bodyPr>
          <a:lstStyle/>
          <a:p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5.</a:t>
            </a:r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QA</a:t>
            </a: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품질 보증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단계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=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quality assurance</a:t>
            </a:r>
          </a:p>
          <a:p>
            <a:r>
              <a:rPr kumimoji="1" lang="en-US" altLang="ko-KR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6.</a:t>
            </a:r>
            <a:r>
              <a:rPr kumimoji="1" lang="ko-KR" altLang="en-US" sz="2400" dirty="0">
                <a:latin typeface="HY궁서" panose="02030600000101010101" pitchFamily="18" charset="-127"/>
                <a:ea typeface="HY궁서" panose="02030600000101010101" pitchFamily="18" charset="-127"/>
              </a:rPr>
              <a:t> 배포</a:t>
            </a:r>
            <a:endParaRPr kumimoji="1" lang="en-US" altLang="ko-KR" sz="24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서버에 개발한 앱 배포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새로운 기능이 추가되면 추가 배포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쉽고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안전하고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롤백이 쉬운 방법으로 배포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롤링 배포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블루 그린 배포</a:t>
            </a:r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,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</a:t>
            </a:r>
            <a:r>
              <a:rPr kumimoji="1" lang="ko-KR" altLang="en-US" sz="1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카나리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배포 등 방법 다양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r>
              <a:rPr kumimoji="1" lang="en-US" altLang="ko-KR" sz="2000" dirty="0">
                <a:latin typeface="HY궁서" panose="02030600000101010101" pitchFamily="18" charset="-127"/>
                <a:ea typeface="HY궁서" panose="02030600000101010101" pitchFamily="18" charset="-127"/>
              </a:rPr>
              <a:t>7.</a:t>
            </a:r>
            <a:r>
              <a:rPr kumimoji="1" lang="ko-KR" altLang="en-US" sz="2000" dirty="0">
                <a:latin typeface="HY궁서" panose="02030600000101010101" pitchFamily="18" charset="-127"/>
                <a:ea typeface="HY궁서" panose="02030600000101010101" pitchFamily="18" charset="-127"/>
              </a:rPr>
              <a:t> 유지보수</a:t>
            </a:r>
            <a:endParaRPr kumimoji="1" lang="en-US" altLang="ko-KR" sz="20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개발부터 배포까지 반복하는 과정을 </a:t>
            </a:r>
            <a:r>
              <a:rPr kumimoji="1" lang="ko-KR" altLang="en-US" sz="1600" dirty="0" err="1">
                <a:latin typeface="HY궁서" panose="02030600000101010101" pitchFamily="18" charset="-127"/>
                <a:ea typeface="HY궁서" panose="02030600000101010101" pitchFamily="18" charset="-127"/>
              </a:rPr>
              <a:t>고도화하여</a:t>
            </a:r>
            <a:r>
              <a:rPr kumimoji="1" lang="ko-KR" altLang="en-US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 앱 품질 유지 및 보수</a:t>
            </a:r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r>
              <a:rPr kumimoji="1" lang="en-US" altLang="ko-KR" sz="1600" dirty="0">
                <a:latin typeface="HY궁서" panose="02030600000101010101" pitchFamily="18" charset="-127"/>
                <a:ea typeface="HY궁서" panose="02030600000101010101" pitchFamily="18" charset="-127"/>
              </a:rPr>
              <a:t>CI / CD = continuous integration / continuous delivery &amp; continuous deployment</a:t>
            </a:r>
          </a:p>
          <a:p>
            <a:pPr lvl="1"/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  <a:p>
            <a:pPr lvl="1"/>
            <a:endParaRPr kumimoji="1" lang="en-US" altLang="ko-KR" sz="1600" dirty="0">
              <a:latin typeface="HY궁서" panose="02030600000101010101" pitchFamily="18" charset="-127"/>
              <a:ea typeface="HY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38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더잠실 5 Bold"/>
        <a:ea typeface="더잠실 5 Bold"/>
        <a:cs typeface=""/>
      </a:majorFont>
      <a:minorFont>
        <a:latin typeface="더잠실 2 Light"/>
        <a:ea typeface="더잠실 2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411</Words>
  <Application>Microsoft Office PowerPoint</Application>
  <PresentationFormat>사용자 지정</PresentationFormat>
  <Paragraphs>91</Paragraphs>
  <Slides>11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스프링 부트 3 백엔드 개발자 되기</vt:lpstr>
      <vt:lpstr>01 스프링 부트3 개발자가 알아 두면 좋은 지식</vt:lpstr>
      <vt:lpstr>1.1 서버와 클라이언트</vt:lpstr>
      <vt:lpstr>1.2 데이터베이스</vt:lpstr>
      <vt:lpstr>1.3 아이피와 포트</vt:lpstr>
      <vt:lpstr>1.4 라이브러리와 프레임워크</vt:lpstr>
      <vt:lpstr>1.5 백엔드 개발자의 업무</vt:lpstr>
      <vt:lpstr>1.5 백엔드 개발자의 업무(cont.)</vt:lpstr>
      <vt:lpstr>1.5 백엔드 개발자의 업무(cont.)</vt:lpstr>
      <vt:lpstr>1.6 백엔드 프로그래밍 언어</vt:lpstr>
      <vt:lpstr>1.7 자바 애너테이션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스프링 부트 3 백엔드 개발자 되기</dc:title>
  <dc:creator>현규 박</dc:creator>
  <cp:lastModifiedBy>jslee912@gmail.com</cp:lastModifiedBy>
  <cp:revision>34</cp:revision>
  <dcterms:created xsi:type="dcterms:W3CDTF">2023-04-28T02:19:35Z</dcterms:created>
  <dcterms:modified xsi:type="dcterms:W3CDTF">2023-11-30T08:15:47Z</dcterms:modified>
</cp:coreProperties>
</file>