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6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EBC"/>
    <a:srgbClr val="00A881"/>
    <a:srgbClr val="CAE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7840"/>
  </p:normalViewPr>
  <p:slideViewPr>
    <p:cSldViewPr snapToGrid="0">
      <p:cViewPr>
        <p:scale>
          <a:sx n="58" d="100"/>
          <a:sy n="58" d="100"/>
        </p:scale>
        <p:origin x="102" y="-6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20"/>
    </p:cViewPr>
  </p:outlineViewPr>
  <p:notesTextViewPr>
    <p:cViewPr>
      <p:scale>
        <a:sx n="55" d="100"/>
        <a:sy n="55" d="100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76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72561-19BF-4B1E-87B3-F5E433B71627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F0BA1-C560-42D4-AF0B-14410E1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81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46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2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9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23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1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158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710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79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7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3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5C38BD-A521-65A1-0EB1-F85727BF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3D7CBD3-745A-290C-ED86-D6EF6F12D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52C1BB-1CE5-8C6F-C03A-0649969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785-6473-4B09-ADE8-21BA1125F5F7}" type="datetime1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3EAE4D-25A7-41FD-29DC-5EDC61E7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xmlns="" id="{ACE01787-F074-2A33-828A-6DF7B22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4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808" y="1508789"/>
            <a:ext cx="5896992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xmlns="" id="{5E8BADA4-B95E-0C62-F2E1-6F145DA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그림 14" descr="로고이(가) 표시된 사진&#10;&#10;자동 생성된 설명">
            <a:extLst>
              <a:ext uri="{FF2B5EF4-FFF2-40B4-BE49-F238E27FC236}">
                <a16:creationId xmlns:a16="http://schemas.microsoft.com/office/drawing/2014/main" xmlns="" id="{5CD5B97E-75C1-721C-6A44-829C513133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9"/>
            <a:ext cx="10515600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xmlns="" id="{268236E9-21A5-5B7C-ACF2-35B7B117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 descr="로고이(가) 표시된 사진&#10;&#10;자동 생성된 설명">
            <a:extLst>
              <a:ext uri="{FF2B5EF4-FFF2-40B4-BE49-F238E27FC236}">
                <a16:creationId xmlns:a16="http://schemas.microsoft.com/office/drawing/2014/main" xmlns="" id="{24DFE717-8D24-EDD8-523B-1B8E6F9C51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E784888-8F83-2CBE-90BA-235645F8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6544E0-F8EF-A8A6-21C8-F954ED9D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5A0BE94-9BD7-5C82-22A2-D5F77E56D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CB4B-43D8-4BE5-8593-A087D5A3C5D9}" type="datetime1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0E0840-ECE5-2FC8-B595-97BE0602C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6A17AE-3530-8247-D4DF-C52C5A5F4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BE7E-1B0A-4E9D-9D6C-2F6C968DFE2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 descr="로고이(가) 표시된 사진&#10;&#10;자동 생성된 설명">
            <a:extLst>
              <a:ext uri="{FF2B5EF4-FFF2-40B4-BE49-F238E27FC236}">
                <a16:creationId xmlns:a16="http://schemas.microsoft.com/office/drawing/2014/main" xmlns="" id="{DD989415-18AB-038C-E6FA-705D05BC33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4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EDC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 개발자 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49701DD-A4A2-ED38-4E82-47409548173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723366"/>
            <a:ext cx="12192000" cy="916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JPA+OAuth2+JWT+AWS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배우는 </a:t>
            </a:r>
            <a:r>
              <a:rPr lang="ko-KR" altLang="en-US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입문자를 위한 풀 패키지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ECA26AF-1A7F-ACB7-F440-DC5218DD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b="1" smtClean="0">
                <a:solidFill>
                  <a:schemeClr val="tx1"/>
                </a:solidFill>
              </a:rPr>
              <a:t>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엔티티의 상태에는 총 </a:t>
            </a:r>
            <a:r>
              <a:rPr kumimoji="1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가지가 있음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비영속</a:t>
            </a: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상태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 매니저가 엔티티를 관리하지 않는 상태</a:t>
            </a:r>
            <a:endParaRPr kumimoji="1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관리 상태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엔티티가 관리되는 상태</a:t>
            </a:r>
            <a:endParaRPr kumimoji="1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분리 상태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엔티티가 분리된 상태</a:t>
            </a:r>
            <a:endParaRPr kumimoji="1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 상태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엔티티가 삭제된 </a:t>
            </a:r>
            <a:r>
              <a:rPr kumimoji="1"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상태</a:t>
            </a:r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5.3  JPA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하이버네이트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22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리포지터리</a:t>
            </a: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역할을 하는 인터페이스를 만들어 간단히 </a:t>
            </a:r>
            <a:r>
              <a:rPr kumimoji="1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CRUD</a:t>
            </a: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작업 가능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kumimoji="1"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MemberRepository.java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kumimoji="1"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MemberService.java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생성</a:t>
            </a:r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조회</a:t>
            </a:r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삭제</a:t>
            </a:r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5.4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스프링 데이터와 스프링 데이터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JPA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A5139D4-2CBE-28E9-C119-F3AC46B04C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51"/>
          <a:stretch/>
        </p:blipFill>
        <p:spPr>
          <a:xfrm>
            <a:off x="4394946" y="3902923"/>
            <a:ext cx="6665259" cy="2207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85FA7C0-DCEA-7C02-B88C-E4CCAD512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929" y="2426475"/>
            <a:ext cx="6665259" cy="846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0AE1403-E65B-1DF4-9BD2-4EFCAF71346B}"/>
              </a:ext>
            </a:extLst>
          </p:cNvPr>
          <p:cNvSpPr txBox="1"/>
          <p:nvPr/>
        </p:nvSpPr>
        <p:spPr>
          <a:xfrm>
            <a:off x="7727576" y="5588363"/>
            <a:ext cx="176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x-none" dirty="0"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kumimoji="1" lang="x-none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39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3268"/>
            <a:ext cx="10515600" cy="4390008"/>
          </a:xfrm>
        </p:spPr>
        <p:txBody>
          <a:bodyPr/>
          <a:lstStyle/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5.5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예제 코드 살펴보기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7231827-ECB2-D794-0812-C3D408618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65" y="1361832"/>
            <a:ext cx="10372608" cy="5365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7412" y="2613083"/>
            <a:ext cx="6768774" cy="1379101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1800"/>
              </a:lnSpc>
            </a:pPr>
            <a:r>
              <a:rPr kumimoji="1" lang="ko-KR" altLang="en-US" sz="1400" dirty="0" err="1" smtClean="0">
                <a:latin typeface="HY견명조" pitchFamily="18" charset="-127"/>
                <a:ea typeface="HY견명조" pitchFamily="18" charset="-127"/>
              </a:rPr>
              <a:t>자동키</a:t>
            </a:r>
            <a:r>
              <a:rPr kumimoji="1" lang="ko-KR" altLang="en-US" sz="1400" dirty="0" smtClean="0">
                <a:latin typeface="HY견명조" pitchFamily="18" charset="-127"/>
                <a:ea typeface="HY견명조" pitchFamily="18" charset="-127"/>
              </a:rPr>
              <a:t> 생성 설정 방식</a:t>
            </a:r>
            <a:endParaRPr kumimoji="1" lang="en-US" altLang="ko-KR" sz="1400" dirty="0" smtClean="0">
              <a:latin typeface="HY견명조" pitchFamily="18" charset="-127"/>
              <a:ea typeface="HY견명조" pitchFamily="18" charset="-127"/>
            </a:endParaRPr>
          </a:p>
          <a:p>
            <a:pPr algn="l">
              <a:lnSpc>
                <a:spcPts val="1800"/>
              </a:lnSpc>
            </a:pPr>
            <a:r>
              <a:rPr kumimoji="1" lang="en-US" altLang="ko-KR" sz="1400" dirty="0" smtClean="0">
                <a:latin typeface="HY견명조" pitchFamily="18" charset="-127"/>
                <a:ea typeface="HY견명조" pitchFamily="18" charset="-127"/>
              </a:rPr>
              <a:t>AUTO  - </a:t>
            </a:r>
            <a:r>
              <a:rPr kumimoji="1" lang="ko-KR" altLang="en-US" sz="1400" dirty="0" smtClean="0">
                <a:latin typeface="HY견명조" pitchFamily="18" charset="-127"/>
                <a:ea typeface="HY견명조" pitchFamily="18" charset="-127"/>
              </a:rPr>
              <a:t>선택한 데이터베이스 방언에 따라 방식을 자동으로 선택</a:t>
            </a:r>
            <a:r>
              <a:rPr kumimoji="1" lang="en-US" altLang="ko-KR" sz="1400" dirty="0" smtClean="0">
                <a:latin typeface="HY견명조" pitchFamily="18" charset="-127"/>
                <a:ea typeface="HY견명조" pitchFamily="18" charset="-127"/>
              </a:rPr>
              <a:t>(DEFAULT)</a:t>
            </a:r>
          </a:p>
          <a:p>
            <a:pPr algn="l">
              <a:lnSpc>
                <a:spcPts val="1800"/>
              </a:lnSpc>
            </a:pPr>
            <a:r>
              <a:rPr kumimoji="1" lang="en-US" altLang="ko-KR" sz="1400" dirty="0" smtClean="0">
                <a:latin typeface="HY견명조" pitchFamily="18" charset="-127"/>
                <a:ea typeface="HY견명조" pitchFamily="18" charset="-127"/>
              </a:rPr>
              <a:t>IDENTITY – </a:t>
            </a:r>
            <a:r>
              <a:rPr kumimoji="1" lang="ko-KR" altLang="en-US" sz="1400" dirty="0" err="1" smtClean="0">
                <a:latin typeface="HY견명조" pitchFamily="18" charset="-127"/>
                <a:ea typeface="HY견명조" pitchFamily="18" charset="-127"/>
              </a:rPr>
              <a:t>기본키</a:t>
            </a:r>
            <a:r>
              <a:rPr kumimoji="1" lang="ko-KR" altLang="en-US" sz="1400" dirty="0" smtClean="0">
                <a:latin typeface="HY견명조" pitchFamily="18" charset="-127"/>
                <a:ea typeface="HY견명조" pitchFamily="18" charset="-127"/>
              </a:rPr>
              <a:t> 생성을 </a:t>
            </a:r>
            <a:r>
              <a:rPr kumimoji="1" lang="en-US" altLang="ko-KR" sz="1400" dirty="0" smtClean="0">
                <a:latin typeface="HY견명조" pitchFamily="18" charset="-127"/>
                <a:ea typeface="HY견명조" pitchFamily="18" charset="-127"/>
              </a:rPr>
              <a:t>DB</a:t>
            </a:r>
            <a:r>
              <a:rPr kumimoji="1" lang="ko-KR" altLang="en-US" sz="1400" dirty="0" smtClean="0">
                <a:latin typeface="HY견명조" pitchFamily="18" charset="-127"/>
                <a:ea typeface="HY견명조" pitchFamily="18" charset="-127"/>
              </a:rPr>
              <a:t>에 위임</a:t>
            </a:r>
            <a:r>
              <a:rPr kumimoji="1" lang="en-US" altLang="ko-KR" sz="1400" dirty="0" smtClean="0">
                <a:latin typeface="HY견명조" pitchFamily="18" charset="-127"/>
                <a:ea typeface="HY견명조" pitchFamily="18" charset="-127"/>
              </a:rPr>
              <a:t>(=AUTO=INCREMENT)</a:t>
            </a:r>
          </a:p>
          <a:p>
            <a:pPr algn="l">
              <a:lnSpc>
                <a:spcPts val="1800"/>
              </a:lnSpc>
            </a:pPr>
            <a:r>
              <a:rPr kumimoji="1" lang="en-US" altLang="ko-KR" sz="1400" dirty="0" smtClean="0">
                <a:latin typeface="HY견명조" pitchFamily="18" charset="-127"/>
                <a:ea typeface="HY견명조" pitchFamily="18" charset="-127"/>
              </a:rPr>
              <a:t>SEQUENCE V- </a:t>
            </a:r>
            <a:r>
              <a:rPr kumimoji="1" lang="ko-KR" altLang="en-US" sz="1400" dirty="0" smtClean="0">
                <a:latin typeface="HY견명조" pitchFamily="18" charset="-127"/>
                <a:ea typeface="HY견명조" pitchFamily="18" charset="-127"/>
              </a:rPr>
              <a:t>시퀀스를 사용해 </a:t>
            </a:r>
            <a:r>
              <a:rPr kumimoji="1" lang="ko-KR" altLang="en-US" sz="1400" dirty="0" err="1" smtClean="0">
                <a:latin typeface="HY견명조" pitchFamily="18" charset="-127"/>
                <a:ea typeface="HY견명조" pitchFamily="18" charset="-127"/>
              </a:rPr>
              <a:t>키본키</a:t>
            </a:r>
            <a:r>
              <a:rPr kumimoji="1" lang="ko-KR" altLang="en-US" sz="1400" dirty="0" smtClean="0">
                <a:latin typeface="HY견명조" pitchFamily="18" charset="-127"/>
                <a:ea typeface="HY견명조" pitchFamily="18" charset="-127"/>
              </a:rPr>
              <a:t> 할당</a:t>
            </a:r>
            <a:r>
              <a:rPr kumimoji="1" lang="en-US" altLang="ko-KR" sz="1400" dirty="0" smtClean="0">
                <a:latin typeface="HY견명조" pitchFamily="18" charset="-127"/>
                <a:ea typeface="HY견명조" pitchFamily="18" charset="-127"/>
              </a:rPr>
              <a:t>(Oracle)</a:t>
            </a:r>
          </a:p>
          <a:p>
            <a:pPr algn="l">
              <a:lnSpc>
                <a:spcPts val="1800"/>
              </a:lnSpc>
            </a:pPr>
            <a:r>
              <a:rPr kumimoji="1" lang="en-US" altLang="ko-KR" sz="1400" dirty="0" smtClean="0">
                <a:latin typeface="HY견명조" pitchFamily="18" charset="-127"/>
                <a:ea typeface="HY견명조" pitchFamily="18" charset="-127"/>
              </a:rPr>
              <a:t>TABLE –</a:t>
            </a:r>
            <a:r>
              <a:rPr kumimoji="1" lang="ko-KR" altLang="en-US" sz="1400" dirty="0" smtClean="0">
                <a:latin typeface="HY견명조" pitchFamily="18" charset="-127"/>
                <a:ea typeface="HY견명조" pitchFamily="18" charset="-127"/>
              </a:rPr>
              <a:t>키 생성 테이블 사용</a:t>
            </a:r>
            <a:endParaRPr kumimoji="1" lang="ko-KR" altLang="en-US" sz="1400" dirty="0" smtClean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4226" y="5911455"/>
            <a:ext cx="5495145" cy="1379101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1800"/>
              </a:lnSpc>
            </a:pPr>
            <a:r>
              <a:rPr kumimoji="1" lang="en-US" altLang="ko-KR" sz="1400" dirty="0" smtClean="0">
                <a:latin typeface="HY견명조" pitchFamily="18" charset="-127"/>
                <a:ea typeface="HY견명조" pitchFamily="18" charset="-127"/>
              </a:rPr>
              <a:t>@Column </a:t>
            </a:r>
            <a:r>
              <a:rPr kumimoji="1" lang="ko-KR" altLang="en-US" sz="1400" dirty="0" smtClean="0">
                <a:latin typeface="HY견명조" pitchFamily="18" charset="-127"/>
                <a:ea typeface="HY견명조" pitchFamily="18" charset="-127"/>
              </a:rPr>
              <a:t>속성</a:t>
            </a:r>
            <a:endParaRPr kumimoji="1" lang="en-US" altLang="ko-KR" sz="1400" dirty="0" smtClean="0">
              <a:latin typeface="HY견명조" pitchFamily="18" charset="-127"/>
              <a:ea typeface="HY견명조" pitchFamily="18" charset="-127"/>
            </a:endParaRPr>
          </a:p>
          <a:p>
            <a:pPr algn="l">
              <a:lnSpc>
                <a:spcPts val="1800"/>
              </a:lnSpc>
            </a:pPr>
            <a:r>
              <a:rPr kumimoji="1" lang="en-US" altLang="ko-KR" sz="1400" dirty="0" smtClean="0">
                <a:latin typeface="HY견명조" pitchFamily="18" charset="-127"/>
                <a:ea typeface="HY견명조" pitchFamily="18" charset="-127"/>
              </a:rPr>
              <a:t>name -  </a:t>
            </a:r>
            <a:r>
              <a:rPr kumimoji="1" lang="ko-KR" altLang="en-US" sz="1400" dirty="0" smtClean="0">
                <a:latin typeface="HY견명조" pitchFamily="18" charset="-127"/>
                <a:ea typeface="HY견명조" pitchFamily="18" charset="-127"/>
              </a:rPr>
              <a:t>필드와 </a:t>
            </a:r>
            <a:r>
              <a:rPr kumimoji="1" lang="ko-KR" altLang="en-US" sz="1400" dirty="0" err="1" smtClean="0">
                <a:latin typeface="HY견명조" pitchFamily="18" charset="-127"/>
                <a:ea typeface="HY견명조" pitchFamily="18" charset="-127"/>
              </a:rPr>
              <a:t>매핑할</a:t>
            </a:r>
            <a:r>
              <a:rPr kumimoji="1" lang="ko-KR" altLang="en-US" sz="1400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kumimoji="1" lang="ko-KR" altLang="en-US" sz="1400" dirty="0" err="1" smtClean="0">
                <a:latin typeface="HY견명조" pitchFamily="18" charset="-127"/>
                <a:ea typeface="HY견명조" pitchFamily="18" charset="-127"/>
              </a:rPr>
              <a:t>컬럼이름</a:t>
            </a:r>
            <a:r>
              <a:rPr kumimoji="1" lang="en-US" altLang="ko-KR" sz="1400" dirty="0" smtClean="0">
                <a:latin typeface="HY견명조" pitchFamily="18" charset="-127"/>
                <a:ea typeface="HY견명조" pitchFamily="18" charset="-127"/>
              </a:rPr>
              <a:t>(</a:t>
            </a:r>
            <a:r>
              <a:rPr kumimoji="1" lang="ko-KR" altLang="en-US" sz="1400" dirty="0" err="1" smtClean="0">
                <a:latin typeface="HY견명조" pitchFamily="18" charset="-127"/>
                <a:ea typeface="HY견명조" pitchFamily="18" charset="-127"/>
              </a:rPr>
              <a:t>필드명</a:t>
            </a:r>
            <a:r>
              <a:rPr kumimoji="1" lang="en-US" altLang="ko-KR" sz="1400" dirty="0" smtClean="0">
                <a:latin typeface="HY견명조" pitchFamily="18" charset="-127"/>
                <a:ea typeface="HY견명조" pitchFamily="18" charset="-127"/>
              </a:rPr>
              <a:t>-default)</a:t>
            </a:r>
          </a:p>
          <a:p>
            <a:pPr algn="l">
              <a:lnSpc>
                <a:spcPts val="1800"/>
              </a:lnSpc>
            </a:pPr>
            <a:r>
              <a:rPr kumimoji="1" lang="en-US" altLang="ko-KR" sz="1400" dirty="0" err="1" smtClean="0">
                <a:latin typeface="HY견명조" pitchFamily="18" charset="-127"/>
                <a:ea typeface="HY견명조" pitchFamily="18" charset="-127"/>
              </a:rPr>
              <a:t>nullable</a:t>
            </a:r>
            <a:r>
              <a:rPr kumimoji="1" lang="en-US" altLang="ko-KR" sz="1400" dirty="0" smtClean="0">
                <a:latin typeface="HY견명조" pitchFamily="18" charset="-127"/>
                <a:ea typeface="HY견명조" pitchFamily="18" charset="-127"/>
              </a:rPr>
              <a:t> – </a:t>
            </a:r>
            <a:r>
              <a:rPr kumimoji="1" lang="ko-KR" altLang="en-US" sz="1400" dirty="0" err="1" smtClean="0">
                <a:latin typeface="HY견명조" pitchFamily="18" charset="-127"/>
                <a:ea typeface="HY견명조" pitchFamily="18" charset="-127"/>
              </a:rPr>
              <a:t>컬럼의</a:t>
            </a:r>
            <a:r>
              <a:rPr kumimoji="1" lang="ko-KR" altLang="en-US" sz="1400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kumimoji="1" lang="en-US" altLang="ko-KR" sz="1400" dirty="0" smtClean="0">
                <a:latin typeface="HY견명조" pitchFamily="18" charset="-127"/>
                <a:ea typeface="HY견명조" pitchFamily="18" charset="-127"/>
              </a:rPr>
              <a:t>null</a:t>
            </a:r>
            <a:r>
              <a:rPr kumimoji="1" lang="ko-KR" altLang="en-US" sz="1400" dirty="0" smtClean="0">
                <a:latin typeface="HY견명조" pitchFamily="18" charset="-127"/>
                <a:ea typeface="HY견명조" pitchFamily="18" charset="-127"/>
              </a:rPr>
              <a:t>허용여부</a:t>
            </a:r>
            <a:r>
              <a:rPr kumimoji="1" lang="en-US" altLang="ko-KR" sz="1400" dirty="0" smtClean="0">
                <a:latin typeface="HY견명조" pitchFamily="18" charset="-127"/>
                <a:ea typeface="HY견명조" pitchFamily="18" charset="-127"/>
              </a:rPr>
              <a:t>(default : true(</a:t>
            </a:r>
            <a:r>
              <a:rPr kumimoji="1" lang="en-US" altLang="ko-KR" sz="1400" dirty="0" err="1" smtClean="0">
                <a:latin typeface="HY견명조" pitchFamily="18" charset="-127"/>
                <a:ea typeface="HY견명조" pitchFamily="18" charset="-127"/>
              </a:rPr>
              <a:t>nullable</a:t>
            </a:r>
            <a:r>
              <a:rPr kumimoji="1" lang="en-US" altLang="ko-KR" sz="1400" dirty="0" smtClean="0">
                <a:latin typeface="HY견명조" pitchFamily="18" charset="-127"/>
                <a:ea typeface="HY견명조" pitchFamily="18" charset="-127"/>
              </a:rPr>
              <a:t>)</a:t>
            </a:r>
            <a:endParaRPr kumimoji="1" lang="en-US" altLang="ko-KR" sz="1400" dirty="0" smtClean="0">
              <a:latin typeface="HY견명조" pitchFamily="18" charset="-127"/>
              <a:ea typeface="HY견명조" pitchFamily="18" charset="-127"/>
            </a:endParaRPr>
          </a:p>
          <a:p>
            <a:pPr algn="l">
              <a:lnSpc>
                <a:spcPts val="1800"/>
              </a:lnSpc>
            </a:pPr>
            <a:r>
              <a:rPr kumimoji="1" lang="en-US" altLang="ko-KR" sz="1400" dirty="0" smtClean="0">
                <a:latin typeface="HY견명조" pitchFamily="18" charset="-127"/>
                <a:ea typeface="HY견명조" pitchFamily="18" charset="-127"/>
              </a:rPr>
              <a:t>unique – </a:t>
            </a:r>
            <a:r>
              <a:rPr kumimoji="1" lang="ko-KR" altLang="en-US" sz="1400" dirty="0" err="1" smtClean="0">
                <a:latin typeface="HY견명조" pitchFamily="18" charset="-127"/>
                <a:ea typeface="HY견명조" pitchFamily="18" charset="-127"/>
              </a:rPr>
              <a:t>컬럼의</a:t>
            </a:r>
            <a:r>
              <a:rPr kumimoji="1" lang="ko-KR" altLang="en-US" sz="1400" dirty="0" smtClean="0">
                <a:latin typeface="HY견명조" pitchFamily="18" charset="-127"/>
                <a:ea typeface="HY견명조" pitchFamily="18" charset="-127"/>
              </a:rPr>
              <a:t> 유일 값 여부</a:t>
            </a:r>
            <a:r>
              <a:rPr kumimoji="1" lang="en-US" altLang="ko-KR" sz="1400" dirty="0" smtClean="0">
                <a:latin typeface="HY견명조" pitchFamily="18" charset="-127"/>
                <a:ea typeface="HY견명조" pitchFamily="18" charset="-127"/>
              </a:rPr>
              <a:t>(default : false(non-unique)</a:t>
            </a:r>
          </a:p>
          <a:p>
            <a:pPr algn="l">
              <a:lnSpc>
                <a:spcPts val="1800"/>
              </a:lnSpc>
            </a:pPr>
            <a:r>
              <a:rPr kumimoji="1" lang="en-US" altLang="ko-KR" sz="1400" dirty="0" err="1" smtClean="0">
                <a:latin typeface="HY견명조" pitchFamily="18" charset="-127"/>
                <a:ea typeface="HY견명조" pitchFamily="18" charset="-127"/>
              </a:rPr>
              <a:t>columnDefinition</a:t>
            </a:r>
            <a:r>
              <a:rPr kumimoji="1" lang="en-US" altLang="ko-KR" sz="1400" dirty="0" smtClean="0">
                <a:latin typeface="HY견명조" pitchFamily="18" charset="-127"/>
                <a:ea typeface="HY견명조" pitchFamily="18" charset="-127"/>
              </a:rPr>
              <a:t> – </a:t>
            </a:r>
            <a:r>
              <a:rPr kumimoji="1" lang="ko-KR" altLang="en-US" sz="1400" dirty="0" err="1" smtClean="0">
                <a:latin typeface="HY견명조" pitchFamily="18" charset="-127"/>
                <a:ea typeface="HY견명조" pitchFamily="18" charset="-127"/>
              </a:rPr>
              <a:t>컬럼</a:t>
            </a:r>
            <a:r>
              <a:rPr kumimoji="1" lang="ko-KR" altLang="en-US" sz="1400" dirty="0" smtClean="0">
                <a:latin typeface="HY견명조" pitchFamily="18" charset="-127"/>
                <a:ea typeface="HY견명조" pitchFamily="18" charset="-127"/>
              </a:rPr>
              <a:t> 정보 설정</a:t>
            </a:r>
            <a:r>
              <a:rPr kumimoji="1" lang="en-US" altLang="ko-KR" sz="1400" dirty="0" smtClean="0">
                <a:latin typeface="HY견명조" pitchFamily="18" charset="-127"/>
                <a:ea typeface="HY견명조" pitchFamily="18" charset="-127"/>
              </a:rPr>
              <a:t>(default</a:t>
            </a:r>
            <a:r>
              <a:rPr kumimoji="1" lang="ko-KR" altLang="en-US" sz="1400" dirty="0" smtClean="0">
                <a:latin typeface="HY견명조" pitchFamily="18" charset="-127"/>
                <a:ea typeface="HY견명조" pitchFamily="18" charset="-127"/>
              </a:rPr>
              <a:t>값 줄 수 있음</a:t>
            </a:r>
            <a:r>
              <a:rPr kumimoji="1" lang="en-US" altLang="ko-KR" sz="1400" smtClean="0">
                <a:latin typeface="HY견명조" pitchFamily="18" charset="-127"/>
                <a:ea typeface="HY견명조" pitchFamily="18" charset="-127"/>
              </a:rPr>
              <a:t>)</a:t>
            </a:r>
            <a:endParaRPr kumimoji="1" lang="ko-KR" altLang="en-US" sz="1400" dirty="0" smtClean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25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전체 관계 그림 참고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사용자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리포지토리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DB, 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엔티티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5.5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예제 코드 살펴보기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865A9FE-8A70-9E4F-FAB9-8822C0AF0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40806"/>
            <a:ext cx="7772400" cy="292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0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A88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r>
              <a:rPr lang="ko-KR" altLang="en-US" sz="3200" dirty="0">
                <a:solidFill>
                  <a:srgbClr val="00A88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데이터베이스 조작이 편해지는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ORM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A679D17-9914-66C9-014E-5F69F3E4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4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데이터를 효율적으로 보관하고 꺼낼 수 있는 곳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데이터베이스 관리자 </a:t>
            </a:r>
            <a:r>
              <a:rPr kumimoji="1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DBMS</a:t>
            </a:r>
          </a:p>
          <a:p>
            <a:pPr lvl="1"/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흔히 </a:t>
            </a:r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MySQL, </a:t>
            </a: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오라클과 같이 부르는 것은 </a:t>
            </a:r>
            <a:r>
              <a:rPr kumimoji="1" lang="ko-KR" altLang="en-US" sz="1600" b="1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데이터베이스가 아니라 데이터베이스 관리자</a:t>
            </a:r>
            <a:endParaRPr kumimoji="1" lang="en-US" altLang="ko-KR" sz="1600" b="1" u="sng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관계형 </a:t>
            </a:r>
            <a:r>
              <a:rPr kumimoji="1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DBMS = RDBMS</a:t>
            </a:r>
          </a:p>
          <a:p>
            <a:pPr lvl="1"/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흔히 떠올리는 표 형태의 데이터베이스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kumimoji="1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책에서 사용하는 데이터베이스</a:t>
            </a:r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H2, MySQL</a:t>
            </a: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5.1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데이터베이스란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76AA1DC-447B-BAB2-FFDD-A3CC11E2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410636" cy="168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9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꼭 알아야 할 데이터베이스 용어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테이블 </a:t>
            </a:r>
            <a:r>
              <a:rPr kumimoji="1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데이터베이스에서 데이터를 구성하기 위한 가장 기본적인 단위</a:t>
            </a:r>
            <a:endParaRPr kumimoji="1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행</a:t>
            </a:r>
            <a:r>
              <a:rPr kumimoji="1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row</a:t>
            </a: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테이블의 가로로 배열된 데이터의 집합</a:t>
            </a:r>
            <a:endParaRPr kumimoji="1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열</a:t>
            </a:r>
            <a:r>
              <a:rPr kumimoji="1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column</a:t>
            </a: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행의 속성을 결정</a:t>
            </a:r>
            <a:r>
              <a:rPr kumimoji="1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무결성 보장</a:t>
            </a:r>
            <a:endParaRPr kumimoji="1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기본키</a:t>
            </a: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행을 구분할 수 있는 식별자</a:t>
            </a:r>
            <a:r>
              <a:rPr kumimoji="1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열</a:t>
            </a:r>
            <a:r>
              <a:rPr kumimoji="1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1"/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쿼리 </a:t>
            </a:r>
            <a:r>
              <a:rPr kumimoji="1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데이터베이스에서 데이터를 처리할 때 쓰는 명령문</a:t>
            </a:r>
            <a:r>
              <a:rPr kumimoji="1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lvl="1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5.1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데이터베이스란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7D84DCE-E6F8-11E3-44EF-D62C07602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583" y="3429000"/>
            <a:ext cx="7068357" cy="2756430"/>
          </a:xfrm>
          <a:prstGeom prst="rect">
            <a:avLst/>
          </a:prstGeom>
        </p:spPr>
      </p:pic>
      <p:sp>
        <p:nvSpPr>
          <p:cNvPr id="12" name="왼쪽 대괄호[L] 11">
            <a:extLst>
              <a:ext uri="{FF2B5EF4-FFF2-40B4-BE49-F238E27FC236}">
                <a16:creationId xmlns:a16="http://schemas.microsoft.com/office/drawing/2014/main" xmlns="" id="{D5B63F9A-EF20-C633-F9B8-0C5B3F986FFA}"/>
              </a:ext>
            </a:extLst>
          </p:cNvPr>
          <p:cNvSpPr/>
          <p:nvPr/>
        </p:nvSpPr>
        <p:spPr>
          <a:xfrm>
            <a:off x="3935506" y="3641803"/>
            <a:ext cx="170329" cy="2330823"/>
          </a:xfrm>
          <a:prstGeom prst="leftBracket">
            <a:avLst/>
          </a:prstGeom>
          <a:ln w="76200">
            <a:solidFill>
              <a:srgbClr val="00A8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1B0D9DF-34FE-D67F-1A71-658D0ED7FABC}"/>
              </a:ext>
            </a:extLst>
          </p:cNvPr>
          <p:cNvSpPr/>
          <p:nvPr/>
        </p:nvSpPr>
        <p:spPr>
          <a:xfrm>
            <a:off x="6687677" y="4034118"/>
            <a:ext cx="2259099" cy="2043953"/>
          </a:xfrm>
          <a:prstGeom prst="rect">
            <a:avLst/>
          </a:prstGeom>
          <a:ln w="76200">
            <a:solidFill>
              <a:srgbClr val="00A8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1B34BBF-F65A-1A95-BED7-D03BA6805790}"/>
              </a:ext>
            </a:extLst>
          </p:cNvPr>
          <p:cNvSpPr/>
          <p:nvPr/>
        </p:nvSpPr>
        <p:spPr>
          <a:xfrm>
            <a:off x="4316513" y="4034118"/>
            <a:ext cx="506499" cy="2043953"/>
          </a:xfrm>
          <a:prstGeom prst="rect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E9E0825-6678-6B4E-C80A-40C421E6E86D}"/>
              </a:ext>
            </a:extLst>
          </p:cNvPr>
          <p:cNvSpPr/>
          <p:nvPr/>
        </p:nvSpPr>
        <p:spPr>
          <a:xfrm>
            <a:off x="4316513" y="4527176"/>
            <a:ext cx="6925228" cy="546848"/>
          </a:xfrm>
          <a:prstGeom prst="rect">
            <a:avLst/>
          </a:prstGeom>
          <a:ln w="76200">
            <a:solidFill>
              <a:srgbClr val="00A8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94459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8"/>
            <a:ext cx="10515600" cy="43900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자바의 객체와 데이터베이스를 연결하는 프로그래밍 기법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ORM</a:t>
            </a: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없다면 데이터베이스를 조작하기 위한 언어</a:t>
            </a:r>
            <a:r>
              <a:rPr kumimoji="1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(SQL)</a:t>
            </a:r>
            <a:r>
              <a:rPr kumimoji="1"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새로 배워야 함</a:t>
            </a:r>
            <a:endParaRPr kumimoji="1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ORM</a:t>
            </a: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있으면 스프링 부트에서 사용하는 자바 언어로 데이터베이스를 조작할 수 있음</a:t>
            </a:r>
            <a:endParaRPr kumimoji="1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</a:pP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개발자의 </a:t>
            </a:r>
            <a:r>
              <a:rPr kumimoji="1"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러닝커브</a:t>
            </a: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down</a:t>
            </a:r>
          </a:p>
          <a:p>
            <a:pPr lvl="1">
              <a:lnSpc>
                <a:spcPct val="150000"/>
              </a:lnSpc>
            </a:pPr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</a:pPr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5.2 ORM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이란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CDF7535-5BD5-745B-02BB-624CA1C8C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61" y="3733656"/>
            <a:ext cx="11125078" cy="229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9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ORM</a:t>
            </a:r>
            <a:r>
              <a:rPr kumimoji="1"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의 장점과 </a:t>
            </a:r>
            <a:r>
              <a:rPr kumimoji="1" lang="ko-KR" altLang="en-US" sz="24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단점</a:t>
            </a:r>
            <a:endParaRPr kumimoji="1" lang="en-US" altLang="ko-KR" sz="2400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kumimoji="1"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장점 </a:t>
            </a:r>
            <a:endParaRPr kumimoji="1"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kumimoji="1"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을 직접 작성하지 않고 사용하는 </a:t>
            </a:r>
            <a:r>
              <a:rPr kumimoji="1"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언어</a:t>
            </a:r>
            <a:endParaRPr kumimoji="1"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kumimoji="1"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객체지향적으로 코드를 작성할 수 있어 </a:t>
            </a:r>
            <a:r>
              <a:rPr kumimoji="1" lang="ko-KR" altLang="en-US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비지니스</a:t>
            </a:r>
            <a:r>
              <a:rPr kumimoji="1"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로직에만</a:t>
            </a:r>
            <a:r>
              <a:rPr kumimoji="1"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 집중할 수 있다</a:t>
            </a:r>
            <a:r>
              <a:rPr kumimoji="1"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kumimoji="1"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시스템이 추상화되어 있어 </a:t>
            </a:r>
            <a:r>
              <a:rPr kumimoji="1"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MySQL-&gt;</a:t>
            </a:r>
            <a:r>
              <a:rPr kumimoji="1" lang="en-US" altLang="ko-KR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PostgreSQL</a:t>
            </a:r>
            <a:r>
              <a:rPr kumimoji="1"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 </a:t>
            </a:r>
            <a:r>
              <a:rPr kumimoji="1" lang="ko-KR" altLang="en-US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전환시</a:t>
            </a:r>
            <a:r>
              <a:rPr kumimoji="1"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추가로 드는 작업이 거의 없다</a:t>
            </a:r>
            <a:r>
              <a:rPr kumimoji="1"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=&gt; DBMS</a:t>
            </a:r>
            <a:r>
              <a:rPr kumimoji="1"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에 대한 종속성이 </a:t>
            </a:r>
            <a:r>
              <a:rPr kumimoji="1" lang="ko-KR" altLang="en-US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줄어듬</a:t>
            </a:r>
            <a:endParaRPr kumimoji="1" lang="en-US" altLang="ko-KR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kumimoji="1" lang="ko-KR" altLang="en-US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매핑하는</a:t>
            </a:r>
            <a:r>
              <a:rPr kumimoji="1"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정보가 명확해 </a:t>
            </a:r>
            <a:r>
              <a:rPr kumimoji="1"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ERD</a:t>
            </a:r>
            <a:r>
              <a:rPr kumimoji="1" lang="ko-KR" altLang="en-US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에대한</a:t>
            </a:r>
            <a:r>
              <a:rPr kumimoji="1"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의존도를 낮출 수 있고 유지보수에 유리</a:t>
            </a:r>
            <a:endParaRPr kumimoji="1"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kumimoji="1" lang="ko-KR" altLang="en-US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단점</a:t>
            </a:r>
            <a:endParaRPr kumimoji="1" lang="en-US" altLang="ko-KR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kumimoji="1"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프로젝트의 복잡성이 커질수록 사용 난이도도 올라감</a:t>
            </a:r>
            <a:r>
              <a:rPr kumimoji="1"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kumimoji="1"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복잡하고 무거운 쿼리는 </a:t>
            </a:r>
            <a:r>
              <a:rPr kumimoji="1"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ORM</a:t>
            </a:r>
            <a:r>
              <a:rPr kumimoji="1"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으로 해결이 불가능한 경우가 있음</a:t>
            </a:r>
            <a:endParaRPr kumimoji="1" lang="en-US" altLang="ko-KR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>
              <a:lnSpc>
                <a:spcPct val="150000"/>
              </a:lnSpc>
            </a:pPr>
            <a:endParaRPr kumimoji="1" lang="en-US" altLang="ko-KR" sz="1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5.2 ORM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이란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?(cont.)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33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547712"/>
            <a:ext cx="10515600" cy="43900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ORM</a:t>
            </a: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종류는 매우 다양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자바는 </a:t>
            </a:r>
            <a:r>
              <a:rPr kumimoji="1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JPA</a:t>
            </a:r>
            <a:r>
              <a:rPr kumimoji="1"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표준으로 사용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JPA = java persistence API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자바에서 관계형 데이터베이스를 사용하는 방식을 </a:t>
            </a:r>
            <a:r>
              <a:rPr kumimoji="1" lang="ko-KR" altLang="en-US" sz="1800" b="1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정의한 인터페이스</a:t>
            </a:r>
            <a:endParaRPr kumimoji="1" lang="en-US" altLang="ko-KR" sz="1800" b="1" u="sng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실제 사용을 위해서는 추가로 </a:t>
            </a:r>
            <a:r>
              <a:rPr kumimoji="1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ORM</a:t>
            </a: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프레임워크를 선택해야 함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ORM</a:t>
            </a: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프레임워크</a:t>
            </a:r>
            <a:r>
              <a:rPr kumimoji="1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하이버네이트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JPA</a:t>
            </a: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인터페이스를 구현한 구현체 </a:t>
            </a:r>
            <a:r>
              <a:rPr kumimoji="1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이것을 실제 코드에 사용</a:t>
            </a:r>
            <a:endParaRPr kumimoji="1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</a:pPr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5.3  JPA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하이버네이트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C264445-5A08-648E-BEF5-6824B26F0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931" y="1547712"/>
            <a:ext cx="3850341" cy="459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7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6" y="1349177"/>
            <a:ext cx="10515600" cy="43900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 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데이터베이스의 테이블과 </a:t>
            </a:r>
            <a:r>
              <a:rPr kumimoji="1"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매핑되는</a:t>
            </a: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객체 </a:t>
            </a:r>
            <a:r>
              <a:rPr kumimoji="1"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영속성을 가짐</a:t>
            </a:r>
            <a:r>
              <a:rPr kumimoji="1"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kumimoji="1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 매니저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엔티티를 관리하는 </a:t>
            </a:r>
            <a:r>
              <a:rPr kumimoji="1"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역할</a:t>
            </a:r>
            <a:r>
              <a:rPr kumimoji="1"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조회</a:t>
            </a:r>
            <a:r>
              <a:rPr kumimoji="1"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1"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r>
              <a:rPr kumimoji="1"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kumimoji="1"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수정</a:t>
            </a:r>
            <a:r>
              <a:rPr kumimoji="1"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kumimoji="1"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삭제 </a:t>
            </a:r>
            <a:r>
              <a:rPr kumimoji="1"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kumimoji="1"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영속성 </a:t>
            </a:r>
            <a:r>
              <a:rPr kumimoji="1" lang="ko-KR" altLang="en-US" sz="1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컨텍스트에</a:t>
            </a:r>
            <a:r>
              <a:rPr kumimoji="1"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저장</a:t>
            </a:r>
            <a:r>
              <a:rPr kumimoji="1"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kumimoji="1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 매니저는 </a:t>
            </a:r>
            <a:r>
              <a:rPr kumimoji="1"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앤티티</a:t>
            </a: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매니저 </a:t>
            </a:r>
            <a:r>
              <a:rPr kumimoji="1"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팩토리에서</a:t>
            </a: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</a:t>
            </a:r>
            <a:endParaRPr kumimoji="1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 매니저는 </a:t>
            </a:r>
            <a:r>
              <a:rPr kumimoji="1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Spring Data JPA</a:t>
            </a: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관리하므로 직접 생성하거나 관리할 필요가 없음</a:t>
            </a:r>
            <a:endParaRPr kumimoji="1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</a:pPr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5.3  JPA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하이버네이트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B6AF753-902C-42BA-93A5-62B1EBFB2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813" y="4620370"/>
            <a:ext cx="6683188" cy="223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7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614"/>
            <a:ext cx="10515600" cy="5257801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영속성 컨텍스트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엔티티를 관리하는 가상의 공간</a:t>
            </a:r>
            <a:endParaRPr kumimoji="1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데이터베이스에서 효과적으로 데이터를 가져올 수 있는 이유</a:t>
            </a:r>
            <a:endParaRPr kumimoji="1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캐시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데이터베이스를 직접 거치지 않고 빠르게 데이터를 조회할 수 있게 </a:t>
            </a:r>
            <a:r>
              <a:rPr kumimoji="1"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해줌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쓰기 지연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트랜잭션을 커밋하기 전까지 쿼리를 모았다가 보내 실행하는 것</a:t>
            </a:r>
            <a:endParaRPr kumimoji="1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변경 감지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kumimoji="1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캐시에 저장되어 있는 엔티티와 현재 엔티티 비교하여 변경 사항을 감지</a:t>
            </a:r>
            <a:endParaRPr kumimoji="1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지연 로딩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쿼리로 요청한 데이터를 즉시 </a:t>
            </a:r>
            <a:r>
              <a:rPr kumimoji="1"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로딩하지</a:t>
            </a: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않음</a:t>
            </a:r>
            <a:endParaRPr kumimoji="1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kumimoji="1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 효율을 고려하여 데이터 </a:t>
            </a:r>
            <a:r>
              <a:rPr kumimoji="1"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조회</a:t>
            </a:r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ts val="3200"/>
              </a:lnSpc>
              <a:spcBef>
                <a:spcPts val="0"/>
              </a:spcBef>
            </a:pPr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5.3  JPA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하이버네이트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7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더잠실 5 Bold"/>
        <a:ea typeface="더잠실 5 Bold"/>
        <a:cs typeface=""/>
      </a:majorFont>
      <a:minorFont>
        <a:latin typeface="더잠실 2 Light"/>
        <a:ea typeface="더잠실 2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76200">
          <a:solidFill>
            <a:srgbClr val="00A88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dirty="0" smtClean="0">
            <a:latin typeface="The Jamsil OTF 2 Light" pitchFamily="2" charset="-127"/>
            <a:ea typeface="The Jamsil OTF 2 Light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596</Words>
  <Application>Microsoft Office PowerPoint</Application>
  <PresentationFormat>사용자 지정</PresentationFormat>
  <Paragraphs>164</Paragraphs>
  <Slides>13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스프링 부트 3 백엔드 개발자 되기</vt:lpstr>
      <vt:lpstr>05 데이터베이스 조작이 편해지는 ORM</vt:lpstr>
      <vt:lpstr>5.1 데이터베이스란?</vt:lpstr>
      <vt:lpstr>5.1 데이터베이스란?</vt:lpstr>
      <vt:lpstr>5.2 ORM이란?</vt:lpstr>
      <vt:lpstr>5.2 ORM이란?(cont.)</vt:lpstr>
      <vt:lpstr>5.3  JPA와 하이버네이트</vt:lpstr>
      <vt:lpstr>5.3  JPA와 하이버네이트(cont.)</vt:lpstr>
      <vt:lpstr>5.3  JPA와 하이버네이트(cont.)</vt:lpstr>
      <vt:lpstr>5.3  JPA와 하이버네이트(cont.)</vt:lpstr>
      <vt:lpstr>5.4 스프링 데이터와 스프링 데이터 JPA</vt:lpstr>
      <vt:lpstr>5.5 예제 코드 살펴보기</vt:lpstr>
      <vt:lpstr>5.5 예제 코드 살펴보기(cont.)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부트 3 백엔드 개발자 되기</dc:title>
  <dc:creator>현규 박</dc:creator>
  <cp:lastModifiedBy>admin</cp:lastModifiedBy>
  <cp:revision>44</cp:revision>
  <dcterms:created xsi:type="dcterms:W3CDTF">2023-04-28T02:19:35Z</dcterms:created>
  <dcterms:modified xsi:type="dcterms:W3CDTF">2024-04-13T06:47:55Z</dcterms:modified>
</cp:coreProperties>
</file>