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6" r:id="rId4"/>
    <p:sldId id="273" r:id="rId5"/>
    <p:sldId id="316" r:id="rId6"/>
    <p:sldId id="320" r:id="rId7"/>
    <p:sldId id="317" r:id="rId8"/>
    <p:sldId id="315" r:id="rId9"/>
    <p:sldId id="304" r:id="rId10"/>
    <p:sldId id="305" r:id="rId11"/>
    <p:sldId id="318" r:id="rId12"/>
    <p:sldId id="322" r:id="rId13"/>
    <p:sldId id="312" r:id="rId14"/>
    <p:sldId id="313" r:id="rId15"/>
    <p:sldId id="306" r:id="rId16"/>
    <p:sldId id="307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EBC"/>
    <a:srgbClr val="00A881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69954" autoAdjust="0"/>
  </p:normalViewPr>
  <p:slideViewPr>
    <p:cSldViewPr snapToGrid="0">
      <p:cViewPr varScale="1">
        <p:scale>
          <a:sx n="82" d="100"/>
          <a:sy n="82" d="100"/>
        </p:scale>
        <p:origin x="90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0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6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3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13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26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2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엔지니어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회사에 </a:t>
            </a:r>
            <a:r>
              <a:rPr lang="ko-KR" altLang="en-US" dirty="0" err="1" smtClean="0"/>
              <a:t>고장난</a:t>
            </a:r>
            <a:r>
              <a:rPr lang="ko-KR" altLang="en-US" dirty="0" smtClean="0"/>
              <a:t> 데이터베이스를 고치기 위해서 방문</a:t>
            </a:r>
            <a:endParaRPr lang="en-US" altLang="ko-KR" dirty="0" smtClean="0"/>
          </a:p>
          <a:p>
            <a:r>
              <a:rPr lang="ko-KR" altLang="en-US" dirty="0" smtClean="0"/>
              <a:t>예약을 한 상태에서 방문한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씨</a:t>
            </a:r>
            <a:r>
              <a:rPr lang="en-US" altLang="ko-KR" dirty="0" smtClean="0"/>
              <a:t>-</a:t>
            </a:r>
            <a:r>
              <a:rPr lang="ko-KR" altLang="en-US" dirty="0" smtClean="0"/>
              <a:t>우선 회사 입구에서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본인을 인증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할 것을 </a:t>
            </a:r>
            <a:r>
              <a:rPr lang="ko-KR" altLang="en-US" dirty="0" err="1" smtClean="0"/>
              <a:t>요구받습니다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출입증을 검사하는 직원은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신분을 확인합니다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인증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회사 내부에 들어간 </a:t>
            </a:r>
            <a:r>
              <a:rPr lang="en-US" altLang="ko-KR" dirty="0" smtClean="0">
                <a:sym typeface="Wingdings" pitchFamily="2" charset="2"/>
              </a:rPr>
              <a:t>A</a:t>
            </a:r>
            <a:r>
              <a:rPr lang="ko-KR" altLang="en-US" dirty="0" smtClean="0">
                <a:sym typeface="Wingdings" pitchFamily="2" charset="2"/>
              </a:rPr>
              <a:t>씨는 다시 담당자를 만나서 데이터베이스의 접근 권한 등의 정보를 얻어야 합니다</a:t>
            </a:r>
            <a:r>
              <a:rPr lang="en-US" altLang="ko-KR" dirty="0" smtClean="0">
                <a:sym typeface="Wingdings" pitchFamily="2" charset="2"/>
              </a:rPr>
              <a:t>.  </a:t>
            </a:r>
            <a:r>
              <a:rPr lang="ko-KR" altLang="en-US" dirty="0" smtClean="0">
                <a:sym typeface="Wingdings" pitchFamily="2" charset="2"/>
              </a:rPr>
              <a:t>인가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권한부여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3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인증을 담당하는 </a:t>
            </a:r>
            <a:r>
              <a:rPr lang="en-US" altLang="ko-KR" dirty="0" err="1" smtClean="0"/>
              <a:t>ProviderManager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다양한 방식의 인증을 처리 할 수 있도록 설계되어짐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ProviderManager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인증에 대한 처리를 </a:t>
            </a:r>
            <a:r>
              <a:rPr lang="en-US" altLang="ko-KR" dirty="0" err="1" smtClean="0"/>
              <a:t>AuthenticationProvider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라는 타입의 객체를 이용해서 처리를 위임합니다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77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AuthenticationProvider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인증제공자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실제 인증 작업을 진행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이때 인증된 정보에는 권한에 대한 정보를 같이 전달하게 되는데 이 처리는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UserDetailsService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라는 존재와 관련 있습니다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UserDetailsService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인터페이스의 구현체는 실제로 사용자의 정보와 사용자가 가진 권한의 정보를 처리해서 반환하게 됩니다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스프링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시큐리티를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커스터마이징하는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방식 두 가지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en-US" altLang="ko-KR" dirty="0" err="1" smtClean="0"/>
              <a:t>AuthenticationProvider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직접 구현하는 방식</a:t>
            </a:r>
            <a:r>
              <a:rPr lang="en-US" altLang="ko-KR" dirty="0" smtClean="0"/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새로운 프로토콜이나 인증 구현 방식을 직접 구현하는 경우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실제 처리를 담당하는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UserDetailsService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를 구현하는 방식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7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내부 구조는 복잡하지만 사용은 약간의 설정만으로 처리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35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방식을 이용하는 경우 기본적으로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토큰을 이용</a:t>
            </a:r>
            <a:endParaRPr lang="en-US" altLang="ko-KR" dirty="0" smtClean="0"/>
          </a:p>
          <a:p>
            <a:r>
              <a:rPr lang="ko-KR" altLang="en-US" dirty="0" smtClean="0"/>
              <a:t>별도의 설정이 없다면 스프링 </a:t>
            </a:r>
            <a:r>
              <a:rPr lang="ko-KR" altLang="en-US" dirty="0" err="1" smtClean="0"/>
              <a:t>시큐리티가</a:t>
            </a:r>
            <a:r>
              <a:rPr lang="ko-KR" altLang="en-US" dirty="0" smtClean="0"/>
              <a:t> 적용된 사이트의 모든</a:t>
            </a:r>
            <a:r>
              <a:rPr lang="en-US" altLang="ko-KR" baseline="0" dirty="0" smtClean="0"/>
              <a:t> POST </a:t>
            </a:r>
            <a:r>
              <a:rPr lang="ko-KR" altLang="en-US" baseline="0" dirty="0" smtClean="0"/>
              <a:t>방식에서는 </a:t>
            </a:r>
            <a:r>
              <a:rPr lang="en-US" altLang="ko-KR" baseline="0" dirty="0" smtClean="0"/>
              <a:t>CSRF </a:t>
            </a:r>
            <a:r>
              <a:rPr lang="ko-KR" altLang="en-US" baseline="0" dirty="0" smtClean="0"/>
              <a:t>토큰이 사용되는데 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사이트간 위조 방지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목적으로 특정한 값의 토큰을 사용하는 방식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사이트의 관리자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피해자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 자신이 평상시에 방문하던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사이트를 방문하게 되고 공격자가 작성한 게시물을 보게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&lt;</a:t>
            </a:r>
            <a:r>
              <a:rPr lang="en-US" altLang="ko-KR" baseline="0" dirty="0" err="1" smtClean="0"/>
              <a:t>img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태그 등에 사용된 </a:t>
            </a:r>
            <a:r>
              <a:rPr lang="en-US" altLang="ko-KR" baseline="0" dirty="0" smtClean="0"/>
              <a:t>URI</a:t>
            </a:r>
            <a:r>
              <a:rPr lang="ko-KR" altLang="en-US" baseline="0" dirty="0" smtClean="0"/>
              <a:t>가 호출되고 서버에서는 로그인한 관리자의 요청에 의해서 공격자는 </a:t>
            </a:r>
            <a:r>
              <a:rPr lang="en-US" altLang="ko-KR" baseline="0" dirty="0" smtClean="0"/>
              <a:t>admin </a:t>
            </a:r>
            <a:r>
              <a:rPr lang="ko-KR" altLang="en-US" baseline="0" dirty="0" smtClean="0"/>
              <a:t>등급의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사용자로 변경됩니다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3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년에 국내 인터넷</a:t>
            </a:r>
            <a:r>
              <a:rPr lang="en-US" altLang="ko-KR" dirty="0" smtClean="0"/>
              <a:t>A </a:t>
            </a:r>
            <a:r>
              <a:rPr lang="ko-KR" altLang="en-US" dirty="0" smtClean="0"/>
              <a:t>쇼핑몰이 이 기법으로 관리자 계정을 탈취해서 개인정보들이 유출되었음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단순히 게시물의 조회수를 늘리는 등의 조작부터 피해자의 계정을 이용하는 다양한 공격이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예를 들어 인터넷에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라는 사이트가 존재한다고 가정하고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사이트에는 특정 사용자의 등급을 변경하는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가 존재하는 것을 공격자</a:t>
            </a:r>
            <a:r>
              <a:rPr lang="en-US" altLang="ko-KR" dirty="0" smtClean="0"/>
              <a:t>(attacker)</a:t>
            </a:r>
            <a:r>
              <a:rPr lang="ko-KR" altLang="en-US" dirty="0" smtClean="0"/>
              <a:t>가 알았고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에는 약간의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필요하다는 것을 알게 되었다면</a:t>
            </a:r>
            <a:endParaRPr lang="en-US" altLang="ko-KR" dirty="0" smtClean="0"/>
          </a:p>
          <a:p>
            <a:r>
              <a:rPr lang="ko-KR" altLang="en-US" dirty="0" smtClean="0"/>
              <a:t>공격자는  </a:t>
            </a:r>
            <a:r>
              <a:rPr lang="en-US" altLang="ko-KR" dirty="0" smtClean="0"/>
              <a:t>A</a:t>
            </a:r>
            <a:r>
              <a:rPr lang="ko-KR" altLang="en-US" dirty="0" smtClean="0"/>
              <a:t>사이트의 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피해자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자주 방문하는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사이트에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태그나 </a:t>
            </a:r>
            <a:r>
              <a:rPr lang="en-US" altLang="ko-KR" dirty="0" smtClean="0"/>
              <a:t>&lt;form&gt;</a:t>
            </a:r>
            <a:r>
              <a:rPr lang="ko-KR" altLang="en-US" dirty="0" smtClean="0"/>
              <a:t>태그를 이용해서 위의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를 추가한 게시물을 작성합니다</a:t>
            </a:r>
            <a:endParaRPr lang="en-US" altLang="ko-KR" dirty="0" smtClean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년의 경우 </a:t>
            </a:r>
            <a:r>
              <a:rPr lang="ko-KR" altLang="en-US" dirty="0" err="1" smtClean="0"/>
              <a:t>이메일의</a:t>
            </a:r>
            <a:r>
              <a:rPr lang="ko-KR" altLang="en-US" dirty="0" smtClean="0"/>
              <a:t> 링크를 통해서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사이트에 대한 공격이 이루어졌습니다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731"/>
            <a:ext cx="105156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1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6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인증 절차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자세한 내용은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203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E7D74C-7EA3-9638-3AF9-86FFC444B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961" y="1593978"/>
            <a:ext cx="6952839" cy="39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4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317B-5680-48B9-A3FE-8710652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/>
              <a:t>토큰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382-2699-4046-BC97-3BB5729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사이트간 요청 위조</a:t>
            </a:r>
            <a:r>
              <a:rPr lang="en-US" altLang="ko-KR"/>
              <a:t>(Cross-site request forgery) </a:t>
            </a:r>
            <a:r>
              <a:rPr lang="ko-KR" altLang="en-US"/>
              <a:t>공격</a:t>
            </a:r>
            <a:endParaRPr lang="en-US" altLang="ko-KR"/>
          </a:p>
          <a:p>
            <a:r>
              <a:rPr lang="ko-KR" altLang="en-US"/>
              <a:t>웹 기본적으로 출처를 따지지 않는다는 점을 이용 </a:t>
            </a:r>
          </a:p>
        </p:txBody>
      </p:sp>
      <p:pic>
        <p:nvPicPr>
          <p:cNvPr id="5" name="Picture 2" descr="hacker iconì ëí ì´ë¯¸ì§ ê²ìê²°ê³¼">
            <a:extLst>
              <a:ext uri="{FF2B5EF4-FFF2-40B4-BE49-F238E27FC236}">
                <a16:creationId xmlns:a16="http://schemas.microsoft.com/office/drawing/2014/main" id="{39C648AA-DB70-4EFD-8E85-9A6373C5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259" y="4241182"/>
            <a:ext cx="1916535" cy="10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 descr="건물">
            <a:extLst>
              <a:ext uri="{FF2B5EF4-FFF2-40B4-BE49-F238E27FC236}">
                <a16:creationId xmlns:a16="http://schemas.microsoft.com/office/drawing/2014/main" id="{35653444-F8F4-4134-BEBB-995F62223C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660997" y="2953004"/>
            <a:ext cx="1219200" cy="914400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CEBBD73-FC6C-4B1B-B9E2-BA02802D15D4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3260772" y="2840959"/>
            <a:ext cx="830978" cy="19694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4C9430-C548-4E96-8503-0D4B3A6AD1DF}"/>
              </a:ext>
            </a:extLst>
          </p:cNvPr>
          <p:cNvSpPr txBox="1"/>
          <p:nvPr/>
        </p:nvSpPr>
        <p:spPr>
          <a:xfrm>
            <a:off x="1608851" y="3414038"/>
            <a:ext cx="2040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1) CSRF</a:t>
            </a:r>
            <a:r>
              <a:rPr lang="ko-KR" altLang="en-US" sz="1050"/>
              <a:t>스크립트가 포함된 게시글 작성</a:t>
            </a:r>
          </a:p>
        </p:txBody>
      </p:sp>
      <p:pic>
        <p:nvPicPr>
          <p:cNvPr id="9" name="Picture 4" descr="victim iconì ëí ì´ë¯¸ì§ ê²ìê²°ê³¼">
            <a:extLst>
              <a:ext uri="{FF2B5EF4-FFF2-40B4-BE49-F238E27FC236}">
                <a16:creationId xmlns:a16="http://schemas.microsoft.com/office/drawing/2014/main" id="{32D4C35A-9861-4682-AEBD-1AACBE4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5" y="4461062"/>
            <a:ext cx="1089608" cy="8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2E7D9D-14B5-4EFD-A83B-CCF7894D26C0}"/>
              </a:ext>
            </a:extLst>
          </p:cNvPr>
          <p:cNvCxnSpPr>
            <a:stCxn id="6" idx="3"/>
          </p:cNvCxnSpPr>
          <p:nvPr/>
        </p:nvCxnSpPr>
        <p:spPr>
          <a:xfrm>
            <a:off x="5880198" y="3410204"/>
            <a:ext cx="1461797" cy="105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60A3E5-80DF-419F-BC13-B2D671BDC576}"/>
              </a:ext>
            </a:extLst>
          </p:cNvPr>
          <p:cNvSpPr txBox="1"/>
          <p:nvPr/>
        </p:nvSpPr>
        <p:spPr>
          <a:xfrm>
            <a:off x="6630470" y="3651961"/>
            <a:ext cx="2040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2) CSRF</a:t>
            </a:r>
            <a:r>
              <a:rPr lang="ko-KR" altLang="en-US" sz="1050"/>
              <a:t>스크립트가 포함된 게시글 조회</a:t>
            </a:r>
          </a:p>
        </p:txBody>
      </p:sp>
      <p:pic>
        <p:nvPicPr>
          <p:cNvPr id="12" name="그래픽 11" descr="건물">
            <a:extLst>
              <a:ext uri="{FF2B5EF4-FFF2-40B4-BE49-F238E27FC236}">
                <a16:creationId xmlns:a16="http://schemas.microsoft.com/office/drawing/2014/main" id="{5A7AA5E5-3F08-495F-9FA8-075C9B27D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631644" y="5388292"/>
            <a:ext cx="12192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D8A5D2-6490-4851-80B3-AC600917D50C}"/>
              </a:ext>
            </a:extLst>
          </p:cNvPr>
          <p:cNvCxnSpPr>
            <a:endCxn id="12" idx="3"/>
          </p:cNvCxnSpPr>
          <p:nvPr/>
        </p:nvCxnSpPr>
        <p:spPr>
          <a:xfrm flipH="1">
            <a:off x="5850845" y="5141032"/>
            <a:ext cx="1319052" cy="7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22FA7-0215-40AB-A124-DEC63A70AA74}"/>
              </a:ext>
            </a:extLst>
          </p:cNvPr>
          <p:cNvSpPr txBox="1"/>
          <p:nvPr/>
        </p:nvSpPr>
        <p:spPr>
          <a:xfrm>
            <a:off x="4806140" y="2491927"/>
            <a:ext cx="267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피해자가 자주 방문하는 사이트 </a:t>
            </a:r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93F7D-9675-478D-A626-818F4B8C3FD3}"/>
              </a:ext>
            </a:extLst>
          </p:cNvPr>
          <p:cNvSpPr txBox="1"/>
          <p:nvPr/>
        </p:nvSpPr>
        <p:spPr>
          <a:xfrm>
            <a:off x="6598655" y="5411432"/>
            <a:ext cx="2040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3) </a:t>
            </a:r>
            <a:r>
              <a:rPr lang="ko-KR" altLang="en-US" sz="1050"/>
              <a:t>자신도 모르게 </a:t>
            </a:r>
            <a:r>
              <a:rPr lang="en-US" altLang="ko-KR" sz="1050"/>
              <a:t>A</a:t>
            </a:r>
            <a:r>
              <a:rPr lang="ko-KR" altLang="en-US" sz="1050"/>
              <a:t>사이트에 공격자 계정 변경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FC21C-C2BB-4987-90D5-60C8660C0BEE}"/>
              </a:ext>
            </a:extLst>
          </p:cNvPr>
          <p:cNvSpPr txBox="1"/>
          <p:nvPr/>
        </p:nvSpPr>
        <p:spPr>
          <a:xfrm>
            <a:off x="4139551" y="5124380"/>
            <a:ext cx="267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실제 피해 사이트 </a:t>
            </a:r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465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317B-5680-48B9-A3FE-8710652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 </a:t>
            </a:r>
            <a:r>
              <a:rPr lang="ko-KR" altLang="en-US" dirty="0" smtClean="0"/>
              <a:t>공격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382-2699-4046-BC97-3BB5729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사이트간 요청 위조</a:t>
            </a:r>
            <a:r>
              <a:rPr lang="en-US" altLang="ko-KR" dirty="0"/>
              <a:t>(Cross-site request forgery) </a:t>
            </a:r>
            <a:r>
              <a:rPr lang="ko-KR" altLang="en-US" dirty="0"/>
              <a:t>공격</a:t>
            </a:r>
            <a:endParaRPr lang="en-US" altLang="ko-KR" dirty="0"/>
          </a:p>
          <a:p>
            <a:r>
              <a:rPr lang="ko-KR" altLang="en-US" dirty="0"/>
              <a:t>웹 기본적으로 출처를 따지지 않는다는 점을 이용 </a:t>
            </a:r>
          </a:p>
        </p:txBody>
      </p:sp>
    </p:spTree>
    <p:extLst>
      <p:ext uri="{BB962C8B-B14F-4D97-AF65-F5344CB8AC3E}">
        <p14:creationId xmlns:p14="http://schemas.microsoft.com/office/powerpoint/2010/main" val="265521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UserDetails</a:t>
            </a:r>
            <a:r>
              <a:rPr lang="en-US" altLang="ko-KR" dirty="0" smtClean="0"/>
              <a:t>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99758"/>
              </p:ext>
            </p:extLst>
          </p:nvPr>
        </p:nvGraphicFramePr>
        <p:xfrm>
          <a:off x="118533" y="1312330"/>
          <a:ext cx="11717868" cy="57400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0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반환 타입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메소드명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기능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Collection&lt;? extends </a:t>
                      </a: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GrantedAuthority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&gt;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getAuthorities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권한의 목록 반환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String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getUsername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사용자 이름 반환</a:t>
                      </a:r>
                      <a:r>
                        <a:rPr lang="en-US" altLang="ko-KR" sz="2000" dirty="0" smtClean="0"/>
                        <a:t>(unique)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String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getPassword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()</a:t>
                      </a:r>
                      <a:endParaRPr lang="en-US" altLang="ko-KR" sz="2400" b="1" kern="1200" dirty="0">
                        <a:solidFill>
                          <a:schemeClr val="tx1"/>
                        </a:solidFill>
                        <a:latin typeface="D2Coding" pitchFamily="49" charset="-127"/>
                        <a:ea typeface="D2Coding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비밀번호 반환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err="1" smtClean="0"/>
                        <a:t>암호화해서저장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boolean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 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isAccountNonExpired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 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계정의 만료여부</a:t>
                      </a:r>
                      <a:r>
                        <a:rPr lang="en-US" altLang="ko-KR" sz="2000" dirty="0" smtClean="0"/>
                        <a:t>(true-</a:t>
                      </a:r>
                      <a:r>
                        <a:rPr lang="ko-KR" altLang="en-US" sz="2000" dirty="0" err="1" smtClean="0"/>
                        <a:t>만료안됨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boolean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 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isAccountNonLocked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계정의 </a:t>
                      </a:r>
                      <a:r>
                        <a:rPr lang="ko-KR" altLang="en-US" sz="2000" dirty="0" err="1" smtClean="0"/>
                        <a:t>잠금여부</a:t>
                      </a:r>
                      <a:r>
                        <a:rPr lang="en-US" altLang="ko-KR" sz="2000" dirty="0" smtClean="0"/>
                        <a:t>(true-</a:t>
                      </a:r>
                      <a:r>
                        <a:rPr lang="ko-KR" altLang="en-US" sz="2000" dirty="0" err="1" smtClean="0"/>
                        <a:t>잠금안됨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339"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boolean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isCredentialsNonExpired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비밀번호 만료여부</a:t>
                      </a:r>
                      <a:r>
                        <a:rPr lang="en-US" altLang="ko-KR" sz="2000" dirty="0" smtClean="0"/>
                        <a:t>(true-</a:t>
                      </a:r>
                      <a:r>
                        <a:rPr lang="ko-KR" altLang="en-US" sz="2000" dirty="0" err="1" smtClean="0"/>
                        <a:t>만료안됨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boolean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 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isEnabled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계정 사용가능 여부</a:t>
                      </a:r>
                      <a:r>
                        <a:rPr lang="en-US" altLang="ko-KR" sz="2000" dirty="0" smtClean="0"/>
                        <a:t>(true-</a:t>
                      </a:r>
                      <a:r>
                        <a:rPr lang="ko-KR" altLang="en-US" sz="2000" dirty="0" smtClean="0"/>
                        <a:t>사용가능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0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쿼리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명명규칙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2838"/>
              </p:ext>
            </p:extLst>
          </p:nvPr>
        </p:nvGraphicFramePr>
        <p:xfrm>
          <a:off x="118533" y="1312330"/>
          <a:ext cx="11717868" cy="52912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2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코드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쿼리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findByName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D2Coding" pitchFamily="49" charset="-127"/>
                          <a:ea typeface="D2Coding" pitchFamily="49" charset="-127"/>
                        </a:rPr>
                        <a:t>“name”</a:t>
                      </a:r>
                      <a:r>
                        <a:rPr lang="ko-KR" altLang="en-US" sz="1600" b="0" dirty="0" err="1" smtClean="0">
                          <a:latin typeface="D2Coding" pitchFamily="49" charset="-127"/>
                          <a:ea typeface="D2Coding" pitchFamily="49" charset="-127"/>
                        </a:rPr>
                        <a:t>컬럼의</a:t>
                      </a:r>
                      <a:r>
                        <a:rPr lang="ko-KR" altLang="en-US" sz="1600" b="0" dirty="0" smtClean="0">
                          <a:latin typeface="D2Coding" pitchFamily="49" charset="-127"/>
                          <a:ea typeface="D2Coding" pitchFamily="49" charset="-127"/>
                        </a:rPr>
                        <a:t> 값 중 </a:t>
                      </a:r>
                      <a:r>
                        <a:rPr lang="ko-KR" altLang="en-US" sz="1600" b="0" dirty="0" err="1" smtClean="0">
                          <a:latin typeface="D2Coding" pitchFamily="49" charset="-127"/>
                          <a:ea typeface="D2Coding" pitchFamily="49" charset="-127"/>
                        </a:rPr>
                        <a:t>파라미터로</a:t>
                      </a:r>
                      <a:r>
                        <a:rPr lang="ko-KR" altLang="en-US" sz="1600" b="0" dirty="0" smtClean="0">
                          <a:latin typeface="D2Coding" pitchFamily="49" charset="-127"/>
                          <a:ea typeface="D2Coding" pitchFamily="49" charset="-127"/>
                        </a:rPr>
                        <a:t> 들어오는 값과 같은 데이터 반환</a:t>
                      </a:r>
                      <a:endParaRPr lang="en-US" altLang="ko-KR" sz="1600" b="0" dirty="0" smtClean="0">
                        <a:latin typeface="D2Coding" pitchFamily="49" charset="-127"/>
                        <a:ea typeface="D2Coding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...WHERE name=?1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findByNameAndAge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파라미터로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들어오는 값 중 첫 번째 값은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“name”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컬럼에서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두번째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값은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age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컬럼에서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조회한 데이터 반환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D2Coding" pitchFamily="49" charset="-127"/>
                        <a:ea typeface="D2Coding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...WHERE name=?1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AND age=?2</a:t>
                      </a:r>
                      <a:endParaRPr lang="ko-KR" alt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findByNameOrAge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파라미터로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들어오는 값 중 첫 번째 값이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“name”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컬럼에서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조회되거나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두번째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값이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age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컬럼에서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조회한 데이터 반환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D2Coding" pitchFamily="49" charset="-127"/>
                        <a:ea typeface="D2Coding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...WHERE name=?1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OR age=?2</a:t>
                      </a:r>
                      <a:endParaRPr lang="ko-KR" alt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findByAgeLessThen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“age”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컬럼의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값 중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파라미터로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들어온 값보다 작은 데이터 반환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D2Coding" pitchFamily="49" charset="-127"/>
                        <a:ea typeface="D2Coding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...WHERE </a:t>
                      </a:r>
                      <a:r>
                        <a:rPr lang="en-US" altLang="ko-KR" sz="2000" baseline="0" dirty="0" smtClean="0"/>
                        <a:t>age&lt;?1</a:t>
                      </a:r>
                      <a:endParaRPr lang="ko-KR" alt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findByAgeGreaterThen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()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“age”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컬럼의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값 중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파라미터로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들어온 값보다 큰 데이터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...WHERE </a:t>
                      </a:r>
                      <a:r>
                        <a:rPr lang="en-US" altLang="ko-KR" sz="2000" baseline="0" dirty="0" smtClean="0"/>
                        <a:t>age&gt;?1</a:t>
                      </a:r>
                      <a:endParaRPr lang="ko-KR" alt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500"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</a:pPr>
                      <a:r>
                        <a:rPr lang="en-US" altLang="ko-KR" sz="2400" b="1" dirty="0" err="1" smtClean="0">
                          <a:latin typeface="D2Coding" pitchFamily="49" charset="-127"/>
                          <a:ea typeface="D2Coding" pitchFamily="49" charset="-127"/>
                        </a:rPr>
                        <a:t>findByName</a:t>
                      </a:r>
                      <a:r>
                        <a:rPr lang="en-US" altLang="ko-KR" sz="2400" b="1" dirty="0" smtClean="0">
                          <a:latin typeface="D2Coding" pitchFamily="49" charset="-127"/>
                          <a:ea typeface="D2Coding" pitchFamily="49" charset="-127"/>
                        </a:rPr>
                        <a:t>(Is)Null()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“name”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컬럼의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 값 중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null</a:t>
                      </a:r>
                      <a:r>
                        <a:rPr lang="ko-KR" altLang="en-US" sz="1600" b="0" kern="1200" smtClean="0">
                          <a:solidFill>
                            <a:schemeClr val="tx1"/>
                          </a:solidFill>
                          <a:latin typeface="D2Coding" pitchFamily="49" charset="-127"/>
                          <a:ea typeface="D2Coding" pitchFamily="49" charset="-127"/>
                          <a:cs typeface="+mn-cs"/>
                        </a:rPr>
                        <a:t>인 데이터 반환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D2Coding" pitchFamily="49" charset="-127"/>
                        <a:ea typeface="D2Coding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...WHERE name IS NULL</a:t>
                      </a:r>
                      <a:endParaRPr lang="ko-KR" alt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8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UserRepository.java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UserDetailService.java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회원 도메인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WebSecurityConfig.java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AddUserRequest.java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controller/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8.3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설정하기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9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AddUserRequest.java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controller/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8.4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회원 가입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09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UserViewController.java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login.html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signup.html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작성은 저자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깃허브에서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>
              <a:lnSpc>
                <a:spcPct val="100000"/>
              </a:lnSpc>
            </a:pP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https://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github.com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shinsunyoung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springboot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-developer/blob/main/chapter7/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/main/resources/templates/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login.html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>
              <a:lnSpc>
                <a:spcPct val="100000"/>
              </a:lnSpc>
            </a:pP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https://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github.com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shinsunyoung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springboot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-developer/blob/main/chapter7/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/main/resources/templates/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signup.html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8.5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회원 가입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로그인 뷰 작성하기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215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8.6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로그아웃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80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2363"/>
            <a:ext cx="11267877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08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lang="ko-KR" altLang="en-US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시큐리티로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로그인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로그아웃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회원 가입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application.yml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회원 가입 화면에서 회원 가입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로그인 화면에서 로그인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기본 화면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데이터베이스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로그아웃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8.7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실행 테스트하기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CC4DA1-ECBA-F903-6670-3DBCA1EFD2ED}"/>
              </a:ext>
            </a:extLst>
          </p:cNvPr>
          <p:cNvGrpSpPr/>
          <p:nvPr/>
        </p:nvGrpSpPr>
        <p:grpSpPr>
          <a:xfrm>
            <a:off x="3325798" y="3361509"/>
            <a:ext cx="7923494" cy="2783148"/>
            <a:chOff x="4156167" y="3115649"/>
            <a:chExt cx="7923494" cy="278314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871B362-2598-5182-4A43-99B6D837BDA7}"/>
                </a:ext>
              </a:extLst>
            </p:cNvPr>
            <p:cNvGrpSpPr/>
            <p:nvPr/>
          </p:nvGrpSpPr>
          <p:grpSpPr>
            <a:xfrm>
              <a:off x="4156167" y="3115649"/>
              <a:ext cx="4994920" cy="2783148"/>
              <a:chOff x="3313248" y="1508789"/>
              <a:chExt cx="8319999" cy="463586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F91914B-026E-BD35-6522-47893C9B6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3248" y="1508789"/>
                <a:ext cx="3979554" cy="4635868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24CD860-0B36-8470-D99D-60421F920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2802" y="1508789"/>
                <a:ext cx="4340445" cy="4635868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2D42FF-8288-2339-0245-1E5F88C9A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1087" y="3115649"/>
              <a:ext cx="2928574" cy="278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01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완성 화면 미리보기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5638B-70F3-EA03-9195-72F6532F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06442"/>
            <a:ext cx="7772400" cy="3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525723"/>
            <a:ext cx="12124266" cy="51290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기반의 애플리케이션 보안을 담당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인증과 인가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인증 </a:t>
            </a: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사용자의 신원을 </a:t>
            </a:r>
            <a:r>
              <a:rPr kumimoji="1"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입증 </a:t>
            </a:r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1"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자기 스스로가 자신을 증명할 만한 자료를 제시</a:t>
            </a: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인가 </a:t>
            </a: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사이트의 특정 부분에 접근할 수 있는 사용자인지 </a:t>
            </a:r>
            <a:r>
              <a:rPr kumimoji="1"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확인</a:t>
            </a:r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kumimoji="1"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권한부여</a:t>
            </a:r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남에 의해서 자격이 부여됨</a:t>
            </a:r>
            <a:endParaRPr kumimoji="1"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권한 </a:t>
            </a:r>
            <a:r>
              <a:rPr kumimoji="1"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1"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인증된 사용자가 어떤 일을 할 수 있는지 관리하는 것</a:t>
            </a: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CSRF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공격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세션 고정 공격 등을 방어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개발자의 보안 관련 개발 부담을 </a:t>
            </a:r>
            <a:r>
              <a:rPr kumimoji="1"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줄여 줌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7825-F2A0-45E8-8F5F-77E0EF4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z="2700"/>
              <a:t>인증</a:t>
            </a:r>
            <a:r>
              <a:rPr lang="en-US" altLang="ko-KR" sz="2700"/>
              <a:t>(Authentication)</a:t>
            </a:r>
            <a:r>
              <a:rPr lang="ko-KR" altLang="ko-KR" sz="2700"/>
              <a:t>과 권한 부여</a:t>
            </a:r>
            <a:r>
              <a:rPr lang="en-US" altLang="ko-KR" sz="2700"/>
              <a:t>(Authorization - </a:t>
            </a:r>
            <a:r>
              <a:rPr lang="ko-KR" altLang="ko-KR" sz="2700"/>
              <a:t>인가</a:t>
            </a:r>
            <a:r>
              <a:rPr lang="en-US" altLang="ko-KR" sz="2700"/>
              <a:t>)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4214A-D9A3-4F24-9B2E-223FB152EAA4}"/>
              </a:ext>
            </a:extLst>
          </p:cNvPr>
          <p:cNvSpPr/>
          <p:nvPr/>
        </p:nvSpPr>
        <p:spPr>
          <a:xfrm>
            <a:off x="213065" y="1520281"/>
            <a:ext cx="11375255" cy="42412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A8660-67BE-4C40-A887-A750E37A394A}"/>
              </a:ext>
            </a:extLst>
          </p:cNvPr>
          <p:cNvSpPr txBox="1"/>
          <p:nvPr/>
        </p:nvSpPr>
        <p:spPr>
          <a:xfrm>
            <a:off x="396562" y="3970600"/>
            <a:ext cx="19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출입증 검사 </a:t>
            </a:r>
          </a:p>
        </p:txBody>
      </p:sp>
      <p:pic>
        <p:nvPicPr>
          <p:cNvPr id="6" name="그래픽 5" descr="남자">
            <a:extLst>
              <a:ext uri="{FF2B5EF4-FFF2-40B4-BE49-F238E27FC236}">
                <a16:creationId xmlns:a16="http://schemas.microsoft.com/office/drawing/2014/main" id="{218F1DD1-A598-45A3-AE33-C47A84FCA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13985" y="2837020"/>
            <a:ext cx="1219200" cy="914400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71A89CE4-9D0B-4564-82D9-C19193CE9E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23659" y="2520946"/>
            <a:ext cx="12192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FF6C1-C226-4310-9E83-5751117D58BE}"/>
              </a:ext>
            </a:extLst>
          </p:cNvPr>
          <p:cNvSpPr txBox="1"/>
          <p:nvPr/>
        </p:nvSpPr>
        <p:spPr>
          <a:xfrm>
            <a:off x="4500242" y="2006989"/>
            <a:ext cx="19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권한 담당자 </a:t>
            </a:r>
          </a:p>
        </p:txBody>
      </p:sp>
      <p:pic>
        <p:nvPicPr>
          <p:cNvPr id="9" name="그래픽 8" descr="선반 위의 책">
            <a:extLst>
              <a:ext uri="{FF2B5EF4-FFF2-40B4-BE49-F238E27FC236}">
                <a16:creationId xmlns:a16="http://schemas.microsoft.com/office/drawing/2014/main" id="{D9CE057F-5E4D-4BCA-9D28-7B1ACBA5EC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860901" y="3706134"/>
            <a:ext cx="1219200" cy="914400"/>
          </a:xfrm>
          <a:prstGeom prst="rect">
            <a:avLst/>
          </a:prstGeom>
        </p:spPr>
      </p:pic>
      <p:pic>
        <p:nvPicPr>
          <p:cNvPr id="10" name="그래픽 9" descr="책">
            <a:extLst>
              <a:ext uri="{FF2B5EF4-FFF2-40B4-BE49-F238E27FC236}">
                <a16:creationId xmlns:a16="http://schemas.microsoft.com/office/drawing/2014/main" id="{6B1308F8-7EA0-4795-8355-03AC956843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60901" y="2761794"/>
            <a:ext cx="1219200" cy="914400"/>
          </a:xfrm>
          <a:prstGeom prst="rect">
            <a:avLst/>
          </a:prstGeom>
        </p:spPr>
      </p:pic>
      <p:pic>
        <p:nvPicPr>
          <p:cNvPr id="11" name="그래픽 10" descr="사원증">
            <a:extLst>
              <a:ext uri="{FF2B5EF4-FFF2-40B4-BE49-F238E27FC236}">
                <a16:creationId xmlns:a16="http://schemas.microsoft.com/office/drawing/2014/main" id="{C36554BB-9B7D-4376-80D9-6589135CCC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859693" y="3873259"/>
            <a:ext cx="1219200" cy="914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3129C-974A-4957-BADD-3E3A8BC7126B}"/>
              </a:ext>
            </a:extLst>
          </p:cNvPr>
          <p:cNvSpPr/>
          <p:nvPr/>
        </p:nvSpPr>
        <p:spPr>
          <a:xfrm>
            <a:off x="4274976" y="1862364"/>
            <a:ext cx="7078824" cy="3627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C640A495-DF3C-4B5C-8405-3090DD88D5EF}"/>
              </a:ext>
            </a:extLst>
          </p:cNvPr>
          <p:cNvSpPr/>
          <p:nvPr/>
        </p:nvSpPr>
        <p:spPr>
          <a:xfrm>
            <a:off x="1670550" y="2559051"/>
            <a:ext cx="2507277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신분증을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보여주세요</a:t>
            </a:r>
            <a:r>
              <a:rPr lang="en-US" altLang="ko-KR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0F7FF3F-CDA7-4276-BB3C-06D3E9EEE733}"/>
              </a:ext>
            </a:extLst>
          </p:cNvPr>
          <p:cNvSpPr/>
          <p:nvPr/>
        </p:nvSpPr>
        <p:spPr>
          <a:xfrm>
            <a:off x="6476267" y="2465164"/>
            <a:ext cx="2507277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허가증을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패용해 주세요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C17F6C-0141-4BCB-AC96-094ED0282286}"/>
              </a:ext>
            </a:extLst>
          </p:cNvPr>
          <p:cNvSpPr/>
          <p:nvPr/>
        </p:nvSpPr>
        <p:spPr>
          <a:xfrm>
            <a:off x="9276185" y="1965001"/>
            <a:ext cx="1938828" cy="3422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95CCE-7A88-49BC-BFFF-D0918D5A7698}"/>
              </a:ext>
            </a:extLst>
          </p:cNvPr>
          <p:cNvSpPr txBox="1"/>
          <p:nvPr/>
        </p:nvSpPr>
        <p:spPr>
          <a:xfrm>
            <a:off x="9365207" y="2045633"/>
            <a:ext cx="17148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리소스 </a:t>
            </a:r>
          </a:p>
        </p:txBody>
      </p:sp>
    </p:spTree>
    <p:extLst>
      <p:ext uri="{BB962C8B-B14F-4D97-AF65-F5344CB8AC3E}">
        <p14:creationId xmlns:p14="http://schemas.microsoft.com/office/powerpoint/2010/main" val="334577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B4D-5C38-40F6-B74B-D5DED8E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시큐리티의 핵심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716E-16BB-4C5F-8CDD-3DBC00B9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90944"/>
            <a:ext cx="10515600" cy="4908233"/>
          </a:xfrm>
        </p:spPr>
        <p:txBody>
          <a:bodyPr/>
          <a:lstStyle/>
          <a:p>
            <a:r>
              <a:rPr lang="en-US" altLang="ko-KR" dirty="0" err="1"/>
              <a:t>AuthenticationManager</a:t>
            </a:r>
            <a:r>
              <a:rPr lang="en-US" altLang="ko-KR" dirty="0"/>
              <a:t> </a:t>
            </a:r>
            <a:r>
              <a:rPr lang="ko-KR" altLang="en-US" dirty="0"/>
              <a:t>는 다양한 방식의 </a:t>
            </a:r>
            <a:r>
              <a:rPr lang="en-US" altLang="ko-KR" dirty="0" err="1"/>
              <a:t>AuthenticationProvider</a:t>
            </a:r>
            <a:r>
              <a:rPr lang="en-US" altLang="ko-KR" dirty="0"/>
              <a:t> </a:t>
            </a:r>
            <a:r>
              <a:rPr lang="ko-KR" altLang="en-US" dirty="0"/>
              <a:t>를 이용해서 사용자 정보를 확인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23-8D83-46FF-AB77-DF8549539AE7}"/>
              </a:ext>
            </a:extLst>
          </p:cNvPr>
          <p:cNvSpPr txBox="1"/>
          <p:nvPr/>
        </p:nvSpPr>
        <p:spPr>
          <a:xfrm>
            <a:off x="4235768" y="2431435"/>
            <a:ext cx="3284294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>
                <a:latin typeface="HY견고딕" pitchFamily="18" charset="-127"/>
                <a:ea typeface="HY견고딕" pitchFamily="18" charset="-127"/>
              </a:rPr>
              <a:t>AuthenticationManager</a:t>
            </a: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4694628" y="3460393"/>
            <a:ext cx="2366574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ProviderManager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877915" y="2926543"/>
            <a:ext cx="0" cy="5338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-99298" y="4189264"/>
            <a:ext cx="378339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DaoAuthenticationProvider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>
            <a:stCxn id="12" idx="0"/>
            <a:endCxn id="5" idx="1"/>
          </p:cNvCxnSpPr>
          <p:nvPr/>
        </p:nvCxnSpPr>
        <p:spPr>
          <a:xfrm flipV="1">
            <a:off x="1792397" y="3707947"/>
            <a:ext cx="2902231" cy="48131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4117646" y="4490454"/>
            <a:ext cx="378339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CasAuthenticationProvider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6129297" y="5207730"/>
            <a:ext cx="3943149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LdapAuthenticationProvider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1810213" y="5207730"/>
            <a:ext cx="378339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DaoAuthenticationProvider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8100871" y="4222977"/>
            <a:ext cx="430231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RemoteAuthenticationProvider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H="1" flipV="1">
            <a:off x="5877915" y="3955501"/>
            <a:ext cx="131426" cy="53495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/>
          <p:nvPr/>
        </p:nvCxnSpPr>
        <p:spPr>
          <a:xfrm flipH="1" flipV="1">
            <a:off x="7061203" y="3829727"/>
            <a:ext cx="1766898" cy="35953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/>
          <p:nvPr/>
        </p:nvCxnSpPr>
        <p:spPr>
          <a:xfrm flipV="1">
            <a:off x="3684092" y="3955501"/>
            <a:ext cx="1010536" cy="12522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/>
          <p:nvPr/>
        </p:nvCxnSpPr>
        <p:spPr>
          <a:xfrm flipH="1" flipV="1">
            <a:off x="7061202" y="4009495"/>
            <a:ext cx="1154643" cy="12087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2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B4D-5C38-40F6-B74B-D5DED8E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시큐리티의 핵심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716E-16BB-4C5F-8CDD-3DBC00B9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90944"/>
            <a:ext cx="10515600" cy="5260656"/>
          </a:xfrm>
        </p:spPr>
        <p:txBody>
          <a:bodyPr/>
          <a:lstStyle/>
          <a:p>
            <a:r>
              <a:rPr lang="en-US" altLang="ko-KR" dirty="0" err="1" smtClean="0"/>
              <a:t>AuthenticationProvider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인증제공자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23-8D83-46FF-AB77-DF8549539AE7}"/>
              </a:ext>
            </a:extLst>
          </p:cNvPr>
          <p:cNvSpPr txBox="1"/>
          <p:nvPr/>
        </p:nvSpPr>
        <p:spPr>
          <a:xfrm>
            <a:off x="1085797" y="2317985"/>
            <a:ext cx="3284294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>
                <a:latin typeface="HY견고딕" pitchFamily="18" charset="-127"/>
                <a:ea typeface="HY견고딕" pitchFamily="18" charset="-127"/>
              </a:rPr>
              <a:t>AuthenticationManager</a:t>
            </a: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1257159" y="4309855"/>
            <a:ext cx="2366574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ProviderManager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/>
          <p:nvPr/>
        </p:nvCxnSpPr>
        <p:spPr>
          <a:xfrm flipH="1" flipV="1">
            <a:off x="2440446" y="2813093"/>
            <a:ext cx="18611" cy="15071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FDC07-2285-4A52-B24E-EB04B58E71B2}"/>
              </a:ext>
            </a:extLst>
          </p:cNvPr>
          <p:cNvSpPr txBox="1"/>
          <p:nvPr/>
        </p:nvSpPr>
        <p:spPr>
          <a:xfrm>
            <a:off x="4995332" y="2317985"/>
            <a:ext cx="3117263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>
                <a:latin typeface="HY견고딕" pitchFamily="18" charset="-127"/>
                <a:ea typeface="HY견고딕" pitchFamily="18" charset="-127"/>
              </a:rPr>
              <a:t>AuthenticationProvider</a:t>
            </a: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2C438F-31B0-4B3D-89B9-4B936C9992DD}"/>
              </a:ext>
            </a:extLst>
          </p:cNvPr>
          <p:cNvCxnSpPr>
            <a:cxnSpLocks/>
          </p:cNvCxnSpPr>
          <p:nvPr/>
        </p:nvCxnSpPr>
        <p:spPr>
          <a:xfrm flipV="1">
            <a:off x="3623733" y="2813093"/>
            <a:ext cx="1371599" cy="1496764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868C-FFD0-4D60-8DD1-1DD1E7452DCB}"/>
              </a:ext>
            </a:extLst>
          </p:cNvPr>
          <p:cNvSpPr txBox="1"/>
          <p:nvPr/>
        </p:nvSpPr>
        <p:spPr>
          <a:xfrm>
            <a:off x="8828100" y="2317985"/>
            <a:ext cx="2890529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UserDetailsService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663E-03C4-44FF-BFD9-178F630DE37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112595" y="2565539"/>
            <a:ext cx="715505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1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Web Security</a:t>
            </a:r>
            <a:r>
              <a:rPr lang="ko-KR" altLang="en-US"/>
              <a:t>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731"/>
            <a:ext cx="10515600" cy="4908233"/>
          </a:xfrm>
        </p:spPr>
        <p:txBody>
          <a:bodyPr/>
          <a:lstStyle/>
          <a:p>
            <a:r>
              <a:rPr lang="ko-KR" altLang="en-US"/>
              <a:t>스프링 시큐리트의 시작</a:t>
            </a:r>
            <a:endParaRPr lang="en-US" altLang="ko-KR"/>
          </a:p>
          <a:p>
            <a:pPr lvl="1"/>
            <a:r>
              <a:rPr lang="en-US" altLang="ko-KR"/>
              <a:t>Acegi </a:t>
            </a:r>
            <a:r>
              <a:rPr lang="ko-KR" altLang="en-US"/>
              <a:t>프레임워크에서 시작</a:t>
            </a:r>
            <a:endParaRPr lang="en-US" altLang="ko-KR"/>
          </a:p>
          <a:p>
            <a:pPr lvl="1"/>
            <a:r>
              <a:rPr lang="ko-KR" altLang="en-US"/>
              <a:t>필터를 이용한 처리 </a:t>
            </a:r>
            <a:endParaRPr lang="en-US" altLang="ko-KR"/>
          </a:p>
          <a:p>
            <a:r>
              <a:rPr lang="ko-KR" altLang="en-US"/>
              <a:t>스프링 시큐리티의 기본 구조 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C17576-C95B-499D-955A-4B6A3CF20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1180" y="1450428"/>
            <a:ext cx="9482287" cy="54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필터 기반으로 동작하는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구성 참고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자세한 내용은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202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07C329-FCB7-CB7F-2B1D-A3AF1842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732090"/>
            <a:ext cx="9389533" cy="67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7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925</Words>
  <Application>Microsoft Office PowerPoint</Application>
  <PresentationFormat>와이드스크린</PresentationFormat>
  <Paragraphs>216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D2Coding</vt:lpstr>
      <vt:lpstr>HY견고딕</vt:lpstr>
      <vt:lpstr>더잠실 2 Light</vt:lpstr>
      <vt:lpstr>더잠실 3 Regular</vt:lpstr>
      <vt:lpstr>더잠실 5 Bold</vt:lpstr>
      <vt:lpstr>맑은 고딕</vt:lpstr>
      <vt:lpstr>Arial</vt:lpstr>
      <vt:lpstr>Wingdings</vt:lpstr>
      <vt:lpstr>Office 테마</vt:lpstr>
      <vt:lpstr>스프링 부트 3 백엔드 개발자 되기</vt:lpstr>
      <vt:lpstr>08 스프링 시큐리티로 로그인/로그아웃, 회원 가입 구현하기</vt:lpstr>
      <vt:lpstr>완성 화면 미리보기</vt:lpstr>
      <vt:lpstr>8.1 사전 지식 : 스프링 시큐리티</vt:lpstr>
      <vt:lpstr>인증(Authentication)과 권한 부여(Authorization - 인가)  </vt:lpstr>
      <vt:lpstr>스프링 시큐리티의 핵심 구조</vt:lpstr>
      <vt:lpstr>스프링 시큐리티의 핵심 구조</vt:lpstr>
      <vt:lpstr>Spring Web Security소개 </vt:lpstr>
      <vt:lpstr>8.1 사전 지식 : 스프링 시큐리티(cont.)</vt:lpstr>
      <vt:lpstr>8.1 사전 지식 : 스프링 시큐리티(cont.)</vt:lpstr>
      <vt:lpstr>CSRF 공격과 CSRF토큰 </vt:lpstr>
      <vt:lpstr>CSRF 공격 </vt:lpstr>
      <vt:lpstr>UserDetails interface</vt:lpstr>
      <vt:lpstr>쿼리 메소드의 명명규칙</vt:lpstr>
      <vt:lpstr>8.2 회원 도메인 만들기</vt:lpstr>
      <vt:lpstr>8.3 시큐리티 설정하기</vt:lpstr>
      <vt:lpstr>8.4 회원 가입 구현하기</vt:lpstr>
      <vt:lpstr>8.5 회원 가입, 로그인 뷰 작성하기</vt:lpstr>
      <vt:lpstr>8.6 로그아웃 구현하기</vt:lpstr>
      <vt:lpstr>8.7 실행 테스트하기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505-t</cp:lastModifiedBy>
  <cp:revision>66</cp:revision>
  <dcterms:created xsi:type="dcterms:W3CDTF">2023-04-28T02:19:35Z</dcterms:created>
  <dcterms:modified xsi:type="dcterms:W3CDTF">2024-04-18T04:29:21Z</dcterms:modified>
</cp:coreProperties>
</file>