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6" r:id="rId4"/>
    <p:sldId id="273" r:id="rId5"/>
    <p:sldId id="317" r:id="rId6"/>
    <p:sldId id="328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81"/>
    <a:srgbClr val="9ADEBC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 autoAdjust="0"/>
    <p:restoredTop sz="68875" autoAdjust="0"/>
  </p:normalViewPr>
  <p:slideViewPr>
    <p:cSldViewPr snapToGrid="0">
      <p:cViewPr>
        <p:scale>
          <a:sx n="57" d="100"/>
          <a:sy n="57" d="100"/>
        </p:scale>
        <p:origin x="-38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1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5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4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5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암시적 승인 타입은 일부 보안적인 이슈를 내포하고 있어서</a:t>
            </a:r>
            <a:r>
              <a:rPr lang="en-US" altLang="ko-KR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최근에는 추천되지 않거나 보안적으로 취약한 측면이 있어 사용을 지양하는 추세입니다</a:t>
            </a:r>
            <a:r>
              <a:rPr lang="en-US" altLang="ko-KR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인가 코드 </a:t>
            </a:r>
            <a:r>
              <a:rPr lang="ko-KR" altLang="en-US" sz="1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그랜트</a:t>
            </a:r>
            <a:r>
              <a:rPr lang="en-US" altLang="ko-KR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(authorization code grant)</a:t>
            </a:r>
            <a:r>
              <a:rPr lang="ko-KR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보안이 강화된 방식이 권장됩니다</a:t>
            </a:r>
            <a:r>
              <a:rPr lang="en-US" altLang="ko-KR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방식은 클라이언트가 액세스 토큰을 직접 받지 않고</a:t>
            </a:r>
            <a:r>
              <a:rPr lang="en-US" altLang="ko-KR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인가 코드를 받은 후 서버 측에서 인가 코드를 사용하여 액세스 토큰을 요청하는 방식입니다</a:t>
            </a:r>
            <a:r>
              <a:rPr lang="en-US" altLang="ko-KR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8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9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8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9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=""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=""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=""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=""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=""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엑세스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토큰 응답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인증</a:t>
            </a:r>
            <a:r>
              <a:rPr kumimoji="1"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코드를 받으면 액세스 토큰으로 </a:t>
            </a:r>
            <a:r>
              <a:rPr kumimoji="1" lang="ko-KR" altLang="en-US" sz="2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교환해야함</a:t>
            </a:r>
            <a:endParaRPr kumimoji="1" lang="en-US" altLang="ko-KR" sz="2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로그인 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세션에 대한 보안 자격을 증명하는 식별 </a:t>
            </a:r>
            <a:r>
              <a:rPr kumimoji="1"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endParaRPr kumimoji="1" lang="en-US" altLang="ko-KR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7129E9C-6B4B-E45E-6C80-40C5D58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8" y="2876201"/>
            <a:ext cx="6878560" cy="3851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1723" y="4682492"/>
            <a:ext cx="3215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200" i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OAuth</a:t>
            </a:r>
            <a:r>
              <a:rPr kumimoji="1" lang="en-US" altLang="ko-KR" sz="1200" i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i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서비스에 등록할 때 제공받는 비밀키</a:t>
            </a:r>
            <a:endParaRPr kumimoji="1" lang="ko-KR" altLang="en-US" sz="1200" i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2901" y="54226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1600" i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권한유형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7090" y="3430492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kumimoji="1" sz="1600" i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b="1" i="0" dirty="0" smtClean="0">
                <a:solidFill>
                  <a:srgbClr val="00B0F0"/>
                </a:solidFill>
              </a:rPr>
              <a:t>요청 값을 기반으로 유효한 정보인지 확인하고 </a:t>
            </a:r>
            <a:endParaRPr lang="en-US" altLang="ko-KR" b="1" i="0" dirty="0" smtClean="0">
              <a:solidFill>
                <a:srgbClr val="00B0F0"/>
              </a:solidFill>
            </a:endParaRPr>
          </a:p>
          <a:p>
            <a:r>
              <a:rPr lang="ko-KR" altLang="en-US" b="1" i="0" dirty="0" smtClean="0">
                <a:solidFill>
                  <a:srgbClr val="00B0F0"/>
                </a:solidFill>
              </a:rPr>
              <a:t>유효한 정보라면 액세스 토큰으로 응답함</a:t>
            </a:r>
            <a:endParaRPr lang="ko-KR" altLang="en-US" b="1" i="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864" y="4265379"/>
            <a:ext cx="33147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12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197032"/>
            <a:ext cx="10888287" cy="4602012"/>
          </a:xfrm>
        </p:spPr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쿠키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웹 사이트 서버에서 로컬 환경에 저장하는 작은 데이터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값으로 구성되어 있음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만료 기간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도메인 등의 정보를 갖고 있음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쿠키의 추가 과정은 다음과 같음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E51E913-6940-14B1-030C-1991E07A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40" y="2867892"/>
            <a:ext cx="7799743" cy="47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263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 발급받기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92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271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CookieUtil.java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OAuth2UserCustomService.java</a:t>
            </a: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/config/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WebOAuthSecurityConfig.java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OAuth2AuthorizationRequestBasedOnCookieRepository.java</a:t>
            </a: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OAuth2SuccessHandler.java</a:t>
            </a: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AddArticleRequest.java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ArticleViewResponse.java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data.sql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UserViewController.java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oauthLogin.html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token.js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10.3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스프링 </a:t>
            </a:r>
            <a:r>
              <a:rPr kumimoji="1" lang="ko-KR" altLang="en-US" sz="3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시큐리티로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OAuth2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구현하고 적용하기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8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295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10.4 OAuth2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실행 테스트하기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9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BlogApiControllerTest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항목이 제대로 되지 않는 문제가 있음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299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참고하여 수정하면 테스트 코드 성공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10.5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테스트 코드 실패 해결하고 코드 수정하기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77A855B-398D-7F72-B661-EB886598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4" y="1992223"/>
            <a:ext cx="3810000" cy="223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DF44632-1989-9C13-9B5A-A6513EB7A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2301406"/>
            <a:ext cx="415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8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267877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OAuth2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 로그인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로그아웃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완성 화면 미리보기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C304786-5E73-52AE-3B99-DD99FDAB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71" y="1346199"/>
            <a:ext cx="6823929" cy="52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8" y="1209531"/>
            <a:ext cx="10515600" cy="4390008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의 서비스에 계정 관리를 맡기는 방식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네이버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구글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페이스북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인스타그램으로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 로그인하기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OAuth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용어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OAuth</a:t>
            </a:r>
            <a:r>
              <a:rPr kumimoji="1"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(Open Authorization)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05321"/>
              </p:ext>
            </p:extLst>
          </p:nvPr>
        </p:nvGraphicFramePr>
        <p:xfrm>
          <a:off x="838200" y="2530589"/>
          <a:ext cx="10515600" cy="41831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52651"/>
                <a:gridCol w="7662949"/>
              </a:tblGrid>
              <a:tr h="111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리소스오너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인증 서버에 자신의 정보를 사용하도록 허가하는 주체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서비스를 이용하는 사용자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리소스 서버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리소스 오너의 정보를 가지며 정보보호의 주체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en-US" altLang="ko-KR" sz="2400" b="1" dirty="0" smtClean="0"/>
                        <a:t>ex)</a:t>
                      </a:r>
                      <a:r>
                        <a:rPr lang="ko-KR" altLang="en-US" sz="2400" b="1" dirty="0" err="1" smtClean="0"/>
                        <a:t>네이버</a:t>
                      </a:r>
                      <a:r>
                        <a:rPr lang="en-US" altLang="ko-KR" sz="2400" b="1" dirty="0" smtClean="0"/>
                        <a:t>,</a:t>
                      </a:r>
                      <a:r>
                        <a:rPr lang="ko-KR" altLang="en-US" sz="2400" b="1" dirty="0" err="1" smtClean="0"/>
                        <a:t>구글</a:t>
                      </a:r>
                      <a:r>
                        <a:rPr lang="en-US" altLang="ko-KR" sz="2400" b="1" dirty="0" smtClean="0"/>
                        <a:t>,</a:t>
                      </a:r>
                      <a:r>
                        <a:rPr lang="ko-KR" altLang="en-US" sz="2400" b="1" dirty="0" err="1" smtClean="0"/>
                        <a:t>페이스북</a:t>
                      </a:r>
                      <a:r>
                        <a:rPr lang="en-US" altLang="ko-KR" sz="2400" b="1" dirty="0" smtClean="0"/>
                        <a:t>...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인증 서버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토큰을 발급하는 애플리케이션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7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클라이언트 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애플리케이션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인증서버에게 인증을 받고 리소스를 사용하는 주체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1182004" cy="4390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OAuth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를 사용하면 인증 서버에서 발급받은 토큰으로 리소스 서버에 리소스 오너의 정보를 요청하고 </a:t>
            </a:r>
            <a:r>
              <a:rPr kumimoji="1"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응답 받아 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사용할 수 있음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클라이언트는 다음과 같은 방법으로 리소스 오너의 정보를 획득할 수 있음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본 도서는 권한 부여 코드 승인 타입을 사용함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>
              <a:lnSpc>
                <a:spcPct val="150000"/>
              </a:lnSpc>
            </a:pP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92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052556"/>
              </p:ext>
            </p:extLst>
          </p:nvPr>
        </p:nvGraphicFramePr>
        <p:xfrm>
          <a:off x="705197" y="1890509"/>
          <a:ext cx="10515600" cy="45465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35284"/>
                <a:gridCol w="7380316"/>
              </a:tblGrid>
              <a:tr h="111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권한 부여 코드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승인 타입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en-US" altLang="ko-KR" sz="1800" b="1" dirty="0" smtClean="0"/>
                        <a:t>(authorization code grant)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권한접근코드 </a:t>
                      </a:r>
                      <a:r>
                        <a:rPr lang="en-US" altLang="ko-KR" sz="1800" b="1" dirty="0" smtClean="0"/>
                        <a:t>+ </a:t>
                      </a:r>
                      <a:r>
                        <a:rPr lang="ko-KR" altLang="en-US" sz="1800" b="1" dirty="0" smtClean="0"/>
                        <a:t>리소스 오너에 대한 액세스 토큰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암시적 승인 타입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en-US" altLang="ko-KR" sz="1800" b="1" dirty="0" smtClean="0"/>
                        <a:t>(implicit grant)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서버가 없는 자바스크립트 웹 애플리케이션 클라이언트에서 주로 사용</a:t>
                      </a:r>
                      <a:endParaRPr lang="en-US" altLang="ko-KR" sz="1800" b="1" dirty="0" smtClean="0"/>
                    </a:p>
                    <a:p>
                      <a:pPr algn="l" latinLnBrk="1"/>
                      <a:r>
                        <a:rPr lang="ko-KR" altLang="en-US" sz="1800" b="1" dirty="0" smtClean="0"/>
                        <a:t>리소스 오너의 인증과정 이외의 별다른 인정 과정을 거치지 않고 액세스 토큰을 제공받는 방식</a:t>
                      </a:r>
                      <a:r>
                        <a:rPr lang="en-US" altLang="ko-KR" sz="1800" b="1" dirty="0" smtClean="0"/>
                        <a:t>-</a:t>
                      </a:r>
                      <a:r>
                        <a:rPr lang="ko-KR" altLang="en-US" sz="1800" b="1" dirty="0" smtClean="0"/>
                        <a:t>보안이슈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리소스 소유자 암호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 자격증명 승인 타입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en-US" altLang="ko-KR" sz="1800" b="1" dirty="0" smtClean="0"/>
                        <a:t>(resource owner </a:t>
                      </a:r>
                      <a:r>
                        <a:rPr lang="en-US" altLang="ko-KR" sz="1800" b="1" dirty="0" err="1" smtClean="0"/>
                        <a:t>passord</a:t>
                      </a:r>
                      <a:r>
                        <a:rPr lang="en-US" altLang="ko-KR" sz="1800" b="1" dirty="0" smtClean="0"/>
                        <a:t> credentials)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리소스오너의 패스워드를 이용해 액세스 토큰에 대한 사용자의 자격 증명을 교환하는 방식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9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클라이언트 자격증명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승인타입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en-US" altLang="ko-KR" sz="1800" b="1" dirty="0" smtClean="0"/>
                        <a:t>(client credentials grant)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/>
                        <a:t>클라이언트가 </a:t>
                      </a:r>
                      <a:r>
                        <a:rPr lang="ko-KR" altLang="en-US" sz="1800" b="1" dirty="0" err="1" smtClean="0"/>
                        <a:t>컨택스트</a:t>
                      </a:r>
                      <a:r>
                        <a:rPr lang="ko-KR" altLang="en-US" sz="1800" b="1" dirty="0" smtClean="0"/>
                        <a:t> 외부에서 액세스 토큰을 얻어 특정 리소스에 접근을 요청할 때 사용하는 방식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/>
          <a:lstStyle/>
          <a:p>
            <a:r>
              <a:rPr kumimoji="1"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리소스 오너 정보를 취득하는 방법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04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권한 부여 코드 승인 타입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애플리케이션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리소스 오너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리소스 서버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인증 서버는 다음 순서로 인증함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233A0C6-CB18-BF7A-3190-CF9670CD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77" y="2338542"/>
            <a:ext cx="8345978" cy="43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권한 요청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서버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클라이언트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가 특정 사용자 데이터에 접근하기 위해 권한 서버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구글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카카오 등</a:t>
            </a:r>
            <a:r>
              <a:rPr kumimoji="1"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1"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에 요청을 보내는 </a:t>
            </a:r>
            <a:r>
              <a:rPr kumimoji="1"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것</a:t>
            </a:r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FF4E531-E532-BC6F-CE57-C3A39ECC2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40"/>
          <a:stretch/>
        </p:blipFill>
        <p:spPr>
          <a:xfrm>
            <a:off x="847362" y="3117807"/>
            <a:ext cx="8280013" cy="31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1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9917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 접근용 권한 부여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인증 서버에 요청을 처음 보내면 로그인 페이지로 보내 로그인 진행 후 접근 동의 얻음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최초 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회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이후 접근 동의는 생략하고 로그인만 진행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인증 코드 제공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로그인 성공 시 파라미터로 보낸 </a:t>
            </a:r>
            <a:r>
              <a:rPr kumimoji="1" lang="en-US" altLang="ko-KR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로 </a:t>
            </a:r>
            <a:r>
              <a:rPr kumimoji="1" lang="ko-KR" altLang="en-US" sz="18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리다이렉션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파라미터에 인증 코드 함께 제공</a:t>
            </a: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10.1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OAuth(cont.)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6D9441C-617C-919E-0E66-C5A8217F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069" y="4155324"/>
            <a:ext cx="8042875" cy="15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2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76200">
          <a:solidFill>
            <a:srgbClr val="00A88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560</Words>
  <Application>Microsoft Office PowerPoint</Application>
  <PresentationFormat>사용자 지정</PresentationFormat>
  <Paragraphs>156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스프링 부트 3 백엔드 개발자 되기</vt:lpstr>
      <vt:lpstr>10 OAuth2로 로그인/로그아웃 구현하기</vt:lpstr>
      <vt:lpstr>완성 화면 미리보기</vt:lpstr>
      <vt:lpstr>10.1 OAuth(Open Authorization)</vt:lpstr>
      <vt:lpstr>10.1 사전 지식 : OAuth(cont.)</vt:lpstr>
      <vt:lpstr>리소스 오너 정보를 취득하는 방법</vt:lpstr>
      <vt:lpstr>10.1 사전 지식 : OAuth(cont.)</vt:lpstr>
      <vt:lpstr>10.1 사전 지식 : OAuth(cont.)</vt:lpstr>
      <vt:lpstr>10.1 사전 지식 : OAuth(cont.)</vt:lpstr>
      <vt:lpstr>10.1 사전 지식 : OAuth(cont.)</vt:lpstr>
      <vt:lpstr>10.1 사전 지식 : OAuth(cont.)</vt:lpstr>
      <vt:lpstr>10.2 토큰 발급받기</vt:lpstr>
      <vt:lpstr>10.3 스프링 시큐리티로 OAuth2 구현하고 적용하기</vt:lpstr>
      <vt:lpstr>10.4 OAuth2 실행 테스트하기</vt:lpstr>
      <vt:lpstr>10.5 테스트 코드 실패 해결하고 코드 수정하기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admin</cp:lastModifiedBy>
  <cp:revision>55</cp:revision>
  <dcterms:created xsi:type="dcterms:W3CDTF">2023-04-28T02:19:35Z</dcterms:created>
  <dcterms:modified xsi:type="dcterms:W3CDTF">2024-04-21T06:24:39Z</dcterms:modified>
</cp:coreProperties>
</file>