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92" r:id="rId4"/>
    <p:sldId id="281" r:id="rId5"/>
    <p:sldId id="282" r:id="rId6"/>
    <p:sldId id="293" r:id="rId7"/>
    <p:sldId id="294" r:id="rId8"/>
    <p:sldId id="279" r:id="rId9"/>
    <p:sldId id="273" r:id="rId10"/>
    <p:sldId id="280" r:id="rId11"/>
    <p:sldId id="295" r:id="rId12"/>
    <p:sldId id="296" r:id="rId13"/>
    <p:sldId id="274" r:id="rId14"/>
    <p:sldId id="256" r:id="rId15"/>
    <p:sldId id="297" r:id="rId16"/>
    <p:sldId id="298" r:id="rId17"/>
    <p:sldId id="285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3" r:id="rId27"/>
    <p:sldId id="284" r:id="rId28"/>
    <p:sldId id="286" r:id="rId29"/>
    <p:sldId id="307" r:id="rId30"/>
    <p:sldId id="308" r:id="rId31"/>
    <p:sldId id="309" r:id="rId32"/>
    <p:sldId id="269" r:id="rId33"/>
    <p:sldId id="27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1" autoAdjust="0"/>
    <p:restoredTop sz="95050" autoAdjust="0"/>
  </p:normalViewPr>
  <p:slideViewPr>
    <p:cSldViewPr>
      <p:cViewPr varScale="1">
        <p:scale>
          <a:sx n="120" d="100"/>
          <a:sy n="120" d="100"/>
        </p:scale>
        <p:origin x="1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12D41-A0E7-49C8-B7F4-702A28C5188F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902C-B164-4B7D-83F9-87CF2D16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9~11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smtClean="0"/>
              <a:t>:\javalec\apache-tomcat-7.0.96\work\Catalina\localhost\web-study-02\org\apache\jsp</a:t>
            </a:r>
            <a:endParaRPr lang="en-US" altLang="ko-KR" dirty="0" smtClean="0"/>
          </a:p>
          <a:p>
            <a:r>
              <a:rPr lang="ko-KR" altLang="en-US" dirty="0" err="1" smtClean="0"/>
              <a:t>톰캣설치경로의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</a:t>
            </a:r>
            <a:r>
              <a:rPr lang="ko-KR" altLang="en-US" dirty="0" err="1" smtClean="0"/>
              <a:t>폴더밑의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catalina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6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2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&lt;%! %&gt; </a:t>
            </a:r>
            <a:r>
              <a:rPr lang="ko-KR" altLang="en-US" dirty="0" smtClean="0"/>
              <a:t>안에 기술한 코드들은 클래스 영역에 정의되고</a:t>
            </a:r>
            <a:endParaRPr lang="en-US" altLang="ko-KR" dirty="0" smtClean="0"/>
          </a:p>
          <a:p>
            <a:r>
              <a:rPr lang="en-US" altLang="ko-KR" dirty="0" smtClean="0"/>
              <a:t>&lt;% %&gt;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안에 기술한 코드들은 </a:t>
            </a:r>
            <a:r>
              <a:rPr lang="ko-KR" altLang="en-US" baseline="0" dirty="0" err="1" smtClean="0"/>
              <a:t>서블릿의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_</a:t>
            </a:r>
            <a:r>
              <a:rPr lang="en-US" altLang="ko-KR" baseline="0" dirty="0" err="1" smtClean="0"/>
              <a:t>jspService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내부에 기술되는 내용이다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&lt;% %&gt;</a:t>
            </a:r>
            <a:r>
              <a:rPr lang="ko-KR" altLang="en-US" baseline="0" dirty="0" smtClean="0"/>
              <a:t>안에 </a:t>
            </a:r>
            <a:r>
              <a:rPr lang="en-US" altLang="ko-KR" baseline="0" dirty="0" smtClean="0"/>
              <a:t>static </a:t>
            </a:r>
            <a:r>
              <a:rPr lang="ko-KR" altLang="en-US" baseline="0" dirty="0" smtClean="0"/>
              <a:t>변수나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선언할 수 없다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문장끝에</a:t>
            </a:r>
            <a:r>
              <a:rPr lang="ko-KR" altLang="en-US" dirty="0" smtClean="0"/>
              <a:t>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선언문안에 선언한 변수는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문서 전체에서 사용 가능한 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&lt;%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(a);   =&gt;     &lt;%= a %&gt;</a:t>
            </a:r>
          </a:p>
          <a:p>
            <a:r>
              <a:rPr lang="en-US" altLang="ko-KR" dirty="0" smtClean="0"/>
              <a:t>%&gt;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8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&lt;%= %&gt;           =&gt;     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&lt;%= a; %&gt;      =&gt;     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(a;);      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1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0902C-B164-4B7D-83F9-87CF2D1684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7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%25@page%20import=&#8220;java.util.Calendar&#8221;%20%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원고\로드북\_____jsp\img\ch03\3-01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39800"/>
            <a:ext cx="3331342" cy="27170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원고\로드북\_____jsp\img\ch03\3-010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3500"/>
            <a:ext cx="3312368" cy="175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55976" y="1848605"/>
            <a:ext cx="462255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charset=UTF-8"</a:t>
            </a:r>
          </a:p>
          <a:p>
            <a:pPr fontAlgn="base"/>
            <a:r>
              <a:rPr lang="en-US" altLang="ko-KR" sz="1100" dirty="0" err="1"/>
              <a:t>pageEncoding</a:t>
            </a:r>
            <a:r>
              <a:rPr lang="en-US" altLang="ko-KR" sz="1100" dirty="0"/>
              <a:t>="UTF-8"%&gt;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num1 = 20;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num2 = 10;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add = num1 + num2;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 num1+"+"+num2+"="+add);</a:t>
            </a:r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&lt;/body&gt;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7900" y="1196752"/>
            <a:ext cx="2421359" cy="670853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11655"/>
                <a:gd name="adj2" fmla="val 88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3" y="1570448"/>
              <a:ext cx="2232248" cy="34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17040" y="1268760"/>
            <a:ext cx="188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웹 서버에게 </a:t>
            </a:r>
            <a:r>
              <a:rPr lang="en-US" altLang="ko-KR" sz="1600" dirty="0"/>
              <a:t>JSP </a:t>
            </a:r>
            <a:r>
              <a:rPr lang="ko-KR" altLang="en-US" sz="1600" dirty="0"/>
              <a:t>페이지를 요청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873395" y="4546751"/>
            <a:ext cx="3067446" cy="922448"/>
            <a:chOff x="4644008" y="1510491"/>
            <a:chExt cx="3067446" cy="922448"/>
          </a:xfrm>
        </p:grpSpPr>
        <p:sp>
          <p:nvSpPr>
            <p:cNvPr id="18" name="구름 모양 설명선 17"/>
            <p:cNvSpPr/>
            <p:nvPr/>
          </p:nvSpPr>
          <p:spPr>
            <a:xfrm>
              <a:off x="4644008" y="1510491"/>
              <a:ext cx="3067446" cy="922448"/>
            </a:xfrm>
            <a:prstGeom prst="cloudCallout">
              <a:avLst>
                <a:gd name="adj1" fmla="val -49608"/>
                <a:gd name="adj2" fmla="val 7413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04048" y="1602383"/>
              <a:ext cx="244827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400" dirty="0"/>
                <a:t>웹 컨테이너는 </a:t>
              </a:r>
              <a:r>
                <a:rPr lang="en-US" altLang="ko-KR" sz="1400" dirty="0" smtClean="0"/>
                <a:t>&lt;% %&gt;</a:t>
              </a:r>
              <a:r>
                <a:rPr lang="ko-KR" altLang="en-US" sz="1400" dirty="0" smtClean="0"/>
                <a:t>부분을 </a:t>
              </a:r>
              <a:r>
                <a:rPr lang="en-US" altLang="ko-KR" sz="1400" dirty="0"/>
                <a:t>JSP</a:t>
              </a:r>
              <a:r>
                <a:rPr lang="ko-KR" altLang="en-US" sz="1400" dirty="0"/>
                <a:t>로 인식하여 이를 해석한 후 </a:t>
              </a:r>
              <a:r>
                <a:rPr lang="en-US" altLang="ko-KR" sz="1400" dirty="0"/>
                <a:t>HTML </a:t>
              </a:r>
              <a:r>
                <a:rPr lang="ko-KR" altLang="en-US" sz="1400" dirty="0"/>
                <a:t>형태로 변환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40841" y="406096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52674" y="2231554"/>
            <a:ext cx="1775310" cy="909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713830" y="3141267"/>
            <a:ext cx="1714154" cy="12238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H:\원고\로드북\_____jsp\img\ch03\3-00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9179" y="4437112"/>
            <a:ext cx="1944216" cy="22511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42882" y="237863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JSP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로 요청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4983" y="3753185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FF"/>
                </a:solidFill>
              </a:rPr>
              <a:t>HTML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로 응답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96" y="-27384"/>
            <a:ext cx="9108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클라이언트가 브라우저의 주소 입력란에 요청할 </a:t>
            </a:r>
            <a:r>
              <a:rPr lang="en-US" altLang="ko-KR" dirty="0"/>
              <a:t>JSP </a:t>
            </a:r>
            <a:r>
              <a:rPr lang="ko-KR" altLang="en-US" dirty="0"/>
              <a:t>페이지 이름을 입력하면 웹 서버에게 </a:t>
            </a:r>
            <a:r>
              <a:rPr lang="en-US" altLang="ko-KR" dirty="0"/>
              <a:t>JSP </a:t>
            </a:r>
            <a:r>
              <a:rPr lang="ko-KR" altLang="en-US" dirty="0"/>
              <a:t>페이지를 요청하는 것입니다</a:t>
            </a:r>
            <a:r>
              <a:rPr lang="en-US" altLang="ko-KR" dirty="0"/>
              <a:t>. </a:t>
            </a:r>
            <a:r>
              <a:rPr lang="ko-KR" altLang="en-US" dirty="0"/>
              <a:t>웹 서버는 </a:t>
            </a:r>
            <a:r>
              <a:rPr lang="en-US" altLang="ko-KR" dirty="0"/>
              <a:t>JSP </a:t>
            </a:r>
            <a:r>
              <a:rPr lang="ko-KR" altLang="en-US" dirty="0"/>
              <a:t>페이지를 찾아서 클라이언트에게 전송합니다</a:t>
            </a:r>
            <a:r>
              <a:rPr lang="en-US" altLang="ko-KR" dirty="0"/>
              <a:t>. </a:t>
            </a:r>
            <a:r>
              <a:rPr lang="ko-KR" altLang="en-US" dirty="0" smtClean="0"/>
              <a:t>마우스 오른쪽 버튼을 클릭하여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선택하여 클라이언트에 </a:t>
            </a:r>
            <a:r>
              <a:rPr lang="ko-KR" altLang="en-US" dirty="0"/>
              <a:t>전송된 결과 페이지가 어떤 내용인지 확인해봅시다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85803" y="64886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클라이언트의 브라우저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60270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페이지 소스는 </a:t>
            </a:r>
            <a:r>
              <a:rPr lang="ko-KR" altLang="en-US" dirty="0" err="1"/>
              <a:t>스크립트릿</a:t>
            </a:r>
            <a:r>
              <a:rPr lang="ko-KR" altLang="en-US" dirty="0"/>
              <a:t> 태그는 없어지고 </a:t>
            </a:r>
            <a:r>
              <a:rPr lang="en-US" altLang="ko-KR" dirty="0"/>
              <a:t>HTML</a:t>
            </a:r>
            <a:r>
              <a:rPr lang="ko-KR" altLang="en-US" dirty="0"/>
              <a:t>로만 구성된 문서 형태입니다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9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처리 과정</a:t>
            </a:r>
            <a:r>
              <a:rPr lang="en-US" altLang="ko-KR" dirty="0"/>
              <a:t>(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로 만들진 예제를 보면 결과물로 놓고 보았을 때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별반 다른 일을 하지 </a:t>
            </a:r>
            <a:r>
              <a:rPr lang="ko-KR" altLang="en-US" sz="2400" dirty="0" smtClean="0"/>
              <a:t>않습니다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가 같은 일을 하기 위해 등장한 도구라면 </a:t>
            </a:r>
            <a:r>
              <a:rPr lang="ko-KR" altLang="en-US" sz="2400" dirty="0" smtClean="0"/>
              <a:t>왜 </a:t>
            </a:r>
            <a:r>
              <a:rPr lang="ko-KR" altLang="en-US" sz="2400" dirty="0" err="1"/>
              <a:t>서블릿과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가 둘 다 존재할까요</a:t>
            </a:r>
            <a:r>
              <a:rPr lang="en-US" altLang="ko-KR" sz="2400" dirty="0"/>
              <a:t>?</a:t>
            </a:r>
          </a:p>
          <a:p>
            <a:endParaRPr lang="en-US" altLang="ko-KR" sz="800" dirty="0" smtClean="0"/>
          </a:p>
          <a:p>
            <a:r>
              <a:rPr lang="ko-KR" altLang="en-US" sz="2400" dirty="0"/>
              <a:t>자바 기반으로 웹 애플리케이션을 작성하기 위한 도구로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먼저 </a:t>
            </a:r>
            <a:r>
              <a:rPr lang="ko-KR" altLang="en-US" sz="2400" dirty="0" smtClean="0"/>
              <a:t>만들어짐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하지만 </a:t>
            </a:r>
            <a:r>
              <a:rPr lang="ko-KR" altLang="en-US" sz="2400" dirty="0" err="1"/>
              <a:t>서블릿은</a:t>
            </a:r>
            <a:r>
              <a:rPr lang="ko-KR" altLang="en-US" sz="2400" dirty="0"/>
              <a:t>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코드가 자바 코드 안에 들어가는 </a:t>
            </a:r>
            <a:r>
              <a:rPr lang="ko-KR" altLang="en-US" sz="2400" dirty="0" smtClean="0"/>
              <a:t>구조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디자이너가 </a:t>
            </a:r>
            <a:r>
              <a:rPr lang="ko-KR" altLang="en-US" sz="2400" dirty="0"/>
              <a:t>자바를 이해하지 못한 채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코드를 자바 형태인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작성한다는 것은 거의 불가능한 일입니다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800" dirty="0"/>
          </a:p>
          <a:p>
            <a:r>
              <a:rPr lang="ko-KR" altLang="en-US" sz="2400" dirty="0"/>
              <a:t>이러한 문제점 때문에 등장한 것이 </a:t>
            </a:r>
            <a:r>
              <a:rPr lang="en-US" altLang="ko-KR" sz="2400" dirty="0" smtClean="0"/>
              <a:t>JSP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문서에 자바 코드가 들어가는 구조이기 때문에 </a:t>
            </a:r>
            <a:r>
              <a:rPr lang="ko-KR" altLang="en-US" sz="2400" dirty="0" err="1"/>
              <a:t>서블릿보다는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로 개발하는 편이 훨씬 쉽고 간단합니다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9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서블릿보다</a:t>
            </a:r>
            <a:r>
              <a:rPr lang="ko-KR" altLang="en-US" sz="2400" dirty="0"/>
              <a:t> 간편하게 웹 애플리케이션을 개발하기 위해서 등장한 것이기 때문에 웹 컨테이너는 </a:t>
            </a:r>
            <a:r>
              <a:rPr lang="en-US" altLang="ko-KR" sz="2400" dirty="0"/>
              <a:t>JSP</a:t>
            </a:r>
            <a:r>
              <a:rPr lang="ko-KR" altLang="en-US" sz="2400" dirty="0"/>
              <a:t>를 있는 그대로 받아들이지 못하고 이를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변환한 후에 </a:t>
            </a:r>
            <a:r>
              <a:rPr lang="ko-KR" altLang="en-US" sz="2400" dirty="0" smtClean="0"/>
              <a:t>동작</a:t>
            </a:r>
            <a:r>
              <a:rPr lang="en-US" altLang="ko-KR" sz="2400" dirty="0" smtClean="0"/>
              <a:t>  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40" y="2340634"/>
            <a:ext cx="1241763" cy="146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2" y="2275972"/>
            <a:ext cx="1262434" cy="148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357860" y="1713774"/>
            <a:ext cx="1566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ko-KR" altLang="en-US" sz="1400" dirty="0" err="1"/>
              <a:t>서블릿으로</a:t>
            </a:r>
            <a:r>
              <a:rPr lang="ko-KR" altLang="en-US" sz="1400" dirty="0"/>
              <a:t> 변환</a:t>
            </a:r>
            <a:endParaRPr lang="en-US" altLang="ko-KR" sz="1400" dirty="0"/>
          </a:p>
        </p:txBody>
      </p:sp>
      <p:sp>
        <p:nvSpPr>
          <p:cNvPr id="8" name="구름 모양 설명선 7"/>
          <p:cNvSpPr/>
          <p:nvPr/>
        </p:nvSpPr>
        <p:spPr>
          <a:xfrm>
            <a:off x="4069828" y="1556792"/>
            <a:ext cx="2304256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모양 설명선 8"/>
          <p:cNvSpPr/>
          <p:nvPr/>
        </p:nvSpPr>
        <p:spPr>
          <a:xfrm>
            <a:off x="973484" y="1604849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44945" y="1774826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를 작성하면</a:t>
            </a:r>
            <a:endParaRPr lang="ko-KR" altLang="en-US" sz="1400" dirty="0"/>
          </a:p>
        </p:txBody>
      </p:sp>
      <p:pic>
        <p:nvPicPr>
          <p:cNvPr id="11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300" y="2675485"/>
            <a:ext cx="955558" cy="10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834036" y="2877245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206" y="375283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myCount.jsp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695827" y="2864535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61605" y="3713431"/>
            <a:ext cx="197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myCount_jsp.java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5536" y="42930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컨테이너가 만든 </a:t>
            </a:r>
            <a:r>
              <a:rPr lang="ko-KR" altLang="en-US" dirty="0" err="1"/>
              <a:t>서블릿은</a:t>
            </a:r>
            <a:r>
              <a:rPr lang="ko-KR" altLang="en-US" dirty="0"/>
              <a:t> 다음 경로에서 찾을 수 있습니다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76570"/>
              </p:ext>
            </p:extLst>
          </p:nvPr>
        </p:nvGraphicFramePr>
        <p:xfrm>
          <a:off x="179512" y="5013176"/>
          <a:ext cx="8681347" cy="1106416"/>
        </p:xfrm>
        <a:graphic>
          <a:graphicData uri="http://schemas.openxmlformats.org/drawingml/2006/table">
            <a:tbl>
              <a:tblPr/>
              <a:tblGrid>
                <a:gridCol w="86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4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eclipse\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web_workspace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\.metadata\.plugins\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org.eclipse.wst.server.core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\tmp0\work\Catalina\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localhost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-study\org\apache\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890713" y="3597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75794288" descr="EMB00000b803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704856" cy="40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3651989"/>
            <a:ext cx="856895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찾아간 위치에 우리가 만든 </a:t>
            </a:r>
            <a:r>
              <a:rPr lang="en-US" altLang="ko-KR" dirty="0"/>
              <a:t>JSP </a:t>
            </a:r>
            <a:r>
              <a:rPr lang="ko-KR" altLang="en-US" dirty="0"/>
              <a:t>문서의 이름</a:t>
            </a:r>
            <a:r>
              <a:rPr lang="en-US" altLang="ko-KR" dirty="0"/>
              <a:t>(</a:t>
            </a:r>
            <a:r>
              <a:rPr lang="en-US" altLang="ko-KR" dirty="0" err="1"/>
              <a:t>myCount.jsp</a:t>
            </a:r>
            <a:r>
              <a:rPr lang="en-US" altLang="ko-KR" dirty="0"/>
              <a:t>)</a:t>
            </a:r>
            <a:r>
              <a:rPr lang="ko-KR" altLang="en-US" dirty="0"/>
              <a:t>과 유사한 이름의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(myCount_jsp.java)</a:t>
            </a:r>
            <a:r>
              <a:rPr lang="ko-KR" altLang="en-US" dirty="0"/>
              <a:t>와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</a:t>
            </a:r>
            <a:r>
              <a:rPr lang="en-US" altLang="ko-KR" dirty="0"/>
              <a:t>(</a:t>
            </a:r>
            <a:r>
              <a:rPr lang="en-US" altLang="ko-KR" dirty="0" err="1"/>
              <a:t>myCount_jsp.class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이들 파일은 </a:t>
            </a:r>
            <a:r>
              <a:rPr lang="ko-KR" altLang="en-US" dirty="0"/>
              <a:t>우리가 만든 </a:t>
            </a:r>
            <a:r>
              <a:rPr lang="en-US" altLang="ko-KR" dirty="0"/>
              <a:t>JSP </a:t>
            </a:r>
            <a:r>
              <a:rPr lang="ko-KR" altLang="en-US" dirty="0"/>
              <a:t>파일을 기본으로 하여 웹 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변환해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ko-KR" altLang="en-US" dirty="0" err="1"/>
              <a:t>웹브라우저의</a:t>
            </a:r>
            <a:r>
              <a:rPr lang="ko-KR" altLang="en-US" dirty="0"/>
              <a:t> 주소란에 “</a:t>
            </a:r>
            <a:r>
              <a:rPr lang="en-US" altLang="ko-KR" dirty="0"/>
              <a:t>http://localhost:8181/jsp-study/myCount.jsp</a:t>
            </a:r>
            <a:r>
              <a:rPr lang="ko-KR" altLang="en-US" dirty="0"/>
              <a:t>“를 입력하여 “</a:t>
            </a:r>
            <a:r>
              <a:rPr lang="en-US" altLang="ko-KR" dirty="0" err="1"/>
              <a:t>myCount.jsp</a:t>
            </a:r>
            <a:r>
              <a:rPr lang="en-US" altLang="ko-KR" dirty="0"/>
              <a:t>“ </a:t>
            </a:r>
            <a:r>
              <a:rPr lang="ko-KR" altLang="en-US" dirty="0"/>
              <a:t>파일을 요청하면 이를 웹 서버는 </a:t>
            </a:r>
            <a:r>
              <a:rPr lang="en-US" altLang="ko-KR" dirty="0" err="1"/>
              <a:t>myCount_jsp.class</a:t>
            </a:r>
            <a:r>
              <a:rPr lang="ko-KR" altLang="en-US" dirty="0"/>
              <a:t>을 달라는 것으로 </a:t>
            </a:r>
            <a:r>
              <a:rPr lang="ko-KR" altLang="en-US" dirty="0" smtClean="0"/>
              <a:t>의역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4175845" y="338374"/>
            <a:ext cx="4356595" cy="313932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ko-KR" b="0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endParaRPr lang="en-US" altLang="ko-KR" dirty="0" smtClean="0"/>
          </a:p>
          <a:p>
            <a:pPr>
              <a:spcBef>
                <a:spcPct val="50000"/>
              </a:spcBef>
            </a:pPr>
            <a:endParaRPr lang="en-US" altLang="ko-KR" sz="1100" dirty="0"/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3418906" y="651200"/>
            <a:ext cx="1309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① </a:t>
            </a:r>
            <a:r>
              <a:rPr lang="en-US" altLang="ko-KR" sz="1200" b="0" dirty="0" smtClean="0"/>
              <a:t>JSP </a:t>
            </a:r>
            <a:r>
              <a:rPr lang="ko-KR" altLang="en-US" sz="1200" b="0" dirty="0" smtClean="0"/>
              <a:t>요청</a:t>
            </a:r>
            <a:endParaRPr lang="ko-KR" altLang="en-US" sz="1200" b="0" dirty="0"/>
          </a:p>
        </p:txBody>
      </p:sp>
      <p:sp>
        <p:nvSpPr>
          <p:cNvPr id="20" name="AutoShape 73"/>
          <p:cNvSpPr>
            <a:spLocks noChangeArrowheads="1"/>
          </p:cNvSpPr>
          <p:nvPr/>
        </p:nvSpPr>
        <p:spPr bwMode="auto">
          <a:xfrm>
            <a:off x="4500488" y="631658"/>
            <a:ext cx="585788" cy="154462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웹 서버</a:t>
            </a:r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5076751" y="901936"/>
            <a:ext cx="439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/>
              <a:t>②</a:t>
            </a: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>
            <a:off x="5364088" y="540848"/>
            <a:ext cx="2928938" cy="174070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웹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컨테이너</a:t>
            </a:r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ko-KR" altLang="en-US" sz="1200" dirty="0"/>
          </a:p>
          <a:p>
            <a:pPr algn="ctr"/>
            <a:endParaRPr lang="en-US" altLang="ko-KR" sz="1200" dirty="0"/>
          </a:p>
        </p:txBody>
      </p:sp>
      <p:sp>
        <p:nvSpPr>
          <p:cNvPr id="23" name="Line 76"/>
          <p:cNvSpPr>
            <a:spLocks noChangeShapeType="1"/>
          </p:cNvSpPr>
          <p:nvPr/>
        </p:nvSpPr>
        <p:spPr bwMode="auto">
          <a:xfrm>
            <a:off x="6156251" y="1203380"/>
            <a:ext cx="36512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6156251" y="987661"/>
            <a:ext cx="439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/>
              <a:t>③</a:t>
            </a:r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5086275" y="1927612"/>
            <a:ext cx="251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5059289" y="1627218"/>
            <a:ext cx="4397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④</a:t>
            </a:r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3382798" y="1602024"/>
            <a:ext cx="12612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dirty="0"/>
              <a:t>⑤ </a:t>
            </a:r>
            <a:r>
              <a:rPr lang="en-US" altLang="ko-KR" sz="1200" b="0" dirty="0" smtClean="0"/>
              <a:t>HTML </a:t>
            </a:r>
            <a:r>
              <a:rPr lang="ko-KR" altLang="en-US" sz="1200" b="0" dirty="0" smtClean="0"/>
              <a:t>응답</a:t>
            </a:r>
            <a:endParaRPr lang="ko-KR" altLang="en-US" sz="1200" b="0" dirty="0"/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1043609" y="2569828"/>
            <a:ext cx="208823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0" dirty="0"/>
              <a:t>[</a:t>
            </a:r>
            <a:r>
              <a:rPr lang="ko-KR" altLang="en-US" sz="1200" b="0" dirty="0"/>
              <a:t>클라이언트 </a:t>
            </a:r>
            <a:r>
              <a:rPr lang="ko-KR" altLang="en-US" sz="1200" b="0" dirty="0" smtClean="0"/>
              <a:t>측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사용자</a:t>
            </a:r>
            <a:r>
              <a:rPr lang="en-US" altLang="ko-KR" sz="1200" b="0" dirty="0" smtClean="0"/>
              <a:t>)]</a:t>
            </a:r>
          </a:p>
          <a:p>
            <a:r>
              <a:rPr lang="ko-KR" altLang="en-US" sz="1200" dirty="0" smtClean="0"/>
              <a:t>        </a:t>
            </a:r>
            <a:r>
              <a:rPr lang="ko-KR" altLang="en-US" sz="1600" b="1" dirty="0" err="1" smtClean="0"/>
              <a:t>웹브라우저</a:t>
            </a:r>
            <a:endParaRPr lang="en-US" altLang="ko-KR" sz="1600" b="1" dirty="0" smtClean="0"/>
          </a:p>
          <a:p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태그와 자바스크립트 </a:t>
            </a:r>
            <a:endParaRPr lang="en-US" altLang="ko-KR" sz="1200" dirty="0" smtClean="0"/>
          </a:p>
          <a:p>
            <a:r>
              <a:rPr lang="ko-KR" altLang="en-US" sz="1200" dirty="0" smtClean="0"/>
              <a:t>번역기가 탑재되어있음</a:t>
            </a:r>
            <a:endParaRPr lang="en-US" altLang="ko-KR" sz="1200" b="0" dirty="0"/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5360913" y="2846827"/>
            <a:ext cx="2721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/>
              <a:t>버</a:t>
            </a:r>
            <a:r>
              <a:rPr lang="ko-KR" altLang="en-US" sz="1600" b="1" dirty="0"/>
              <a:t>         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측</a:t>
            </a:r>
            <a:r>
              <a:rPr lang="en-US" altLang="ko-KR" sz="1600" b="1" dirty="0"/>
              <a:t>]</a:t>
            </a:r>
          </a:p>
        </p:txBody>
      </p:sp>
      <p:sp>
        <p:nvSpPr>
          <p:cNvPr id="30" name="Line 83"/>
          <p:cNvSpPr>
            <a:spLocks noChangeShapeType="1"/>
          </p:cNvSpPr>
          <p:nvPr/>
        </p:nvSpPr>
        <p:spPr bwMode="auto">
          <a:xfrm>
            <a:off x="3492426" y="994483"/>
            <a:ext cx="1016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84"/>
          <p:cNvSpPr>
            <a:spLocks noChangeShapeType="1"/>
          </p:cNvSpPr>
          <p:nvPr/>
        </p:nvSpPr>
        <p:spPr bwMode="auto">
          <a:xfrm flipH="1">
            <a:off x="3532113" y="1917142"/>
            <a:ext cx="9366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5508551" y="834938"/>
            <a:ext cx="660400" cy="90440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/>
              <a:t>서블릿</a:t>
            </a:r>
          </a:p>
          <a:p>
            <a:pPr algn="ctr"/>
            <a:r>
              <a:rPr lang="ko-KR" altLang="en-US" sz="1200" b="0"/>
              <a:t>파일로 </a:t>
            </a:r>
          </a:p>
          <a:p>
            <a:pPr algn="ctr"/>
            <a:r>
              <a:rPr lang="ko-KR" altLang="en-US" sz="1200" b="0"/>
              <a:t>변환</a:t>
            </a:r>
          </a:p>
        </p:txBody>
      </p:sp>
      <p:sp>
        <p:nvSpPr>
          <p:cNvPr id="35" name="Oval 88"/>
          <p:cNvSpPr>
            <a:spLocks noChangeArrowheads="1"/>
          </p:cNvSpPr>
          <p:nvPr/>
        </p:nvSpPr>
        <p:spPr bwMode="auto">
          <a:xfrm>
            <a:off x="6516613" y="917429"/>
            <a:ext cx="660400" cy="7743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 dirty="0"/>
              <a:t>클래스 </a:t>
            </a:r>
          </a:p>
          <a:p>
            <a:pPr algn="ctr"/>
            <a:r>
              <a:rPr lang="ko-KR" altLang="en-US" sz="1200" b="0" dirty="0"/>
              <a:t>파일생성</a:t>
            </a:r>
          </a:p>
        </p:txBody>
      </p:sp>
      <p:sp>
        <p:nvSpPr>
          <p:cNvPr id="36" name="Oval 89"/>
          <p:cNvSpPr>
            <a:spLocks noChangeArrowheads="1"/>
          </p:cNvSpPr>
          <p:nvPr/>
        </p:nvSpPr>
        <p:spPr bwMode="auto">
          <a:xfrm>
            <a:off x="7413550" y="809707"/>
            <a:ext cx="809625" cy="12159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0" dirty="0"/>
              <a:t>메모리에</a:t>
            </a:r>
          </a:p>
          <a:p>
            <a:pPr algn="ctr"/>
            <a:r>
              <a:rPr lang="ko-KR" altLang="en-US" sz="1200" b="0" dirty="0"/>
              <a:t>적재</a:t>
            </a:r>
          </a:p>
          <a:p>
            <a:pPr algn="ctr"/>
            <a:r>
              <a:rPr lang="ko-KR" altLang="en-US" sz="1200" b="0" dirty="0"/>
              <a:t>되어 </a:t>
            </a:r>
          </a:p>
          <a:p>
            <a:pPr algn="ctr"/>
            <a:r>
              <a:rPr lang="ko-KR" altLang="en-US" sz="1200" b="0" dirty="0"/>
              <a:t>실행</a:t>
            </a:r>
          </a:p>
        </p:txBody>
      </p:sp>
      <p:sp>
        <p:nvSpPr>
          <p:cNvPr id="37" name="Line 90"/>
          <p:cNvSpPr>
            <a:spLocks noChangeShapeType="1"/>
          </p:cNvSpPr>
          <p:nvPr/>
        </p:nvSpPr>
        <p:spPr bwMode="auto">
          <a:xfrm>
            <a:off x="7164313" y="1203380"/>
            <a:ext cx="21907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5076751" y="1130355"/>
            <a:ext cx="511175" cy="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90509" y="260648"/>
            <a:ext cx="2659998" cy="1022226"/>
            <a:chOff x="1187624" y="4365104"/>
            <a:chExt cx="2659998" cy="1152128"/>
          </a:xfrm>
        </p:grpSpPr>
        <p:pic>
          <p:nvPicPr>
            <p:cNvPr id="43" name="Picture 2" descr="G:\원고\로드북\_____jsp\img\ch03\3-018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365104"/>
              <a:ext cx="265999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1244847" y="5018621"/>
              <a:ext cx="2535065" cy="4266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G:\원고\로드북\_____jsp\img\ch03\3-01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9" y="1417700"/>
            <a:ext cx="2659998" cy="101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3845947"/>
            <a:ext cx="827208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① 브라우저에서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r>
              <a:rPr lang="en-US" altLang="ko-KR" dirty="0"/>
              <a:t>(“</a:t>
            </a:r>
            <a:r>
              <a:rPr lang="en-US" altLang="ko-KR" dirty="0" err="1"/>
              <a:t>myCount.jsp</a:t>
            </a:r>
            <a:r>
              <a:rPr lang="en-US" altLang="ko-KR" dirty="0"/>
              <a:t>”)</a:t>
            </a:r>
            <a:r>
              <a:rPr lang="ko-KR" altLang="en-US" dirty="0"/>
              <a:t>를 웹 서버에게 요청합니다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웹 서버는 </a:t>
            </a:r>
            <a:r>
              <a:rPr lang="en-US" altLang="ko-KR" dirty="0"/>
              <a:t>JSP</a:t>
            </a:r>
            <a:r>
              <a:rPr lang="ko-KR" altLang="en-US" dirty="0"/>
              <a:t>에 대한 요청을 웹 컨테이너에게 넘깁니다</a:t>
            </a:r>
            <a:r>
              <a:rPr lang="en-US" altLang="ko-KR" dirty="0"/>
              <a:t>. </a:t>
            </a:r>
            <a:r>
              <a:rPr lang="ko-KR" altLang="en-US" dirty="0"/>
              <a:t>그러면 웹 컨테이너는 해당 </a:t>
            </a:r>
            <a:r>
              <a:rPr lang="en-US" altLang="ko-KR" dirty="0"/>
              <a:t>JSP</a:t>
            </a:r>
            <a:r>
              <a:rPr lang="ko-KR" altLang="en-US" dirty="0"/>
              <a:t>를 찾아서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(myCount_jsp.java)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③ </a:t>
            </a:r>
            <a:r>
              <a:rPr lang="ko-KR" altLang="en-US" dirty="0" err="1"/>
              <a:t>서블릿</a:t>
            </a:r>
            <a:r>
              <a:rPr lang="ko-KR" altLang="en-US" dirty="0"/>
              <a:t> 파일은 </a:t>
            </a:r>
            <a:r>
              <a:rPr lang="ko-KR" altLang="en-US" dirty="0" err="1"/>
              <a:t>컴파일되어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</a:t>
            </a:r>
            <a:r>
              <a:rPr lang="en-US" altLang="ko-KR" dirty="0"/>
              <a:t>(</a:t>
            </a:r>
            <a:r>
              <a:rPr lang="en-US" altLang="ko-KR" dirty="0" err="1"/>
              <a:t>myCount_jsp.class</a:t>
            </a:r>
            <a:r>
              <a:rPr lang="en-US" altLang="ko-KR" dirty="0"/>
              <a:t>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④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파일을 웹 서버로 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⑤ </a:t>
            </a:r>
            <a:r>
              <a:rPr lang="ko-KR" altLang="en-US" dirty="0"/>
              <a:t>사용자는 </a:t>
            </a:r>
            <a:r>
              <a:rPr lang="ko-KR" altLang="en-US" dirty="0" err="1"/>
              <a:t>서블릿의</a:t>
            </a:r>
            <a:r>
              <a:rPr lang="ko-KR" altLang="en-US" dirty="0"/>
              <a:t> 출력 결과인 </a:t>
            </a:r>
            <a:r>
              <a:rPr lang="en-US" altLang="ko-KR" dirty="0"/>
              <a:t>HTML </a:t>
            </a:r>
            <a:r>
              <a:rPr lang="ko-KR" altLang="en-US" dirty="0"/>
              <a:t>형태로 응답 결과를 보게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9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JSP</a:t>
            </a:r>
            <a:r>
              <a:rPr lang="ko-KR" altLang="en-US" sz="3200" dirty="0"/>
              <a:t>가 </a:t>
            </a:r>
            <a:r>
              <a:rPr lang="ko-KR" altLang="en-US" sz="3200" dirty="0" err="1"/>
              <a:t>서블릿에</a:t>
            </a:r>
            <a:r>
              <a:rPr lang="ko-KR" altLang="en-US" sz="3200" dirty="0"/>
              <a:t> 비해 처리속도가 느리지 않는 </a:t>
            </a:r>
            <a:r>
              <a:rPr lang="ko-KR" altLang="en-US" sz="3200" dirty="0" smtClean="0"/>
              <a:t>이유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클라이언트가 요청한 것은 </a:t>
            </a:r>
            <a:r>
              <a:rPr lang="en-US" altLang="ko-KR" sz="2400" dirty="0"/>
              <a:t>JSP </a:t>
            </a:r>
            <a:r>
              <a:rPr lang="ko-KR" altLang="en-US" sz="2400" dirty="0"/>
              <a:t>파일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myCount.jsp</a:t>
            </a:r>
            <a:r>
              <a:rPr lang="en-US" altLang="ko-KR" sz="2400" dirty="0"/>
              <a:t>)</a:t>
            </a:r>
            <a:r>
              <a:rPr lang="ko-KR" altLang="en-US" sz="2400" dirty="0"/>
              <a:t>이지만 응답하는 것은 </a:t>
            </a:r>
            <a:r>
              <a:rPr lang="en-US" altLang="ko-KR" sz="2400" dirty="0"/>
              <a:t>JSP </a:t>
            </a:r>
            <a:r>
              <a:rPr lang="ko-KR" altLang="en-US" sz="2400" dirty="0"/>
              <a:t>파일이 아니라 </a:t>
            </a:r>
            <a:r>
              <a:rPr lang="en-US" altLang="ko-KR" sz="2400" dirty="0"/>
              <a:t>.class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가지고 있는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파일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myCount_jsp.class</a:t>
            </a:r>
            <a:r>
              <a:rPr lang="en-US" altLang="ko-KR" sz="2400" dirty="0"/>
              <a:t>)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JSP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변환되는 과정이 추가되기 때문에 </a:t>
            </a:r>
            <a:r>
              <a:rPr lang="ko-KR" altLang="en-US" sz="2400" dirty="0" err="1"/>
              <a:t>서블릿보다</a:t>
            </a:r>
            <a:r>
              <a:rPr lang="ko-KR" altLang="en-US" sz="2400" dirty="0"/>
              <a:t> 응답시간이 느릴 것이라고 생각할 수 있지만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서블릿와</a:t>
            </a:r>
            <a:r>
              <a:rPr lang="ko-KR" altLang="en-US" sz="2400" dirty="0"/>
              <a:t> </a:t>
            </a:r>
            <a:r>
              <a:rPr lang="en-US" altLang="ko-KR" sz="2400" dirty="0"/>
              <a:t>JSP</a:t>
            </a:r>
            <a:r>
              <a:rPr lang="ko-KR" altLang="en-US" sz="2400" dirty="0"/>
              <a:t>는 응답하는데 걸리는 시간 차이가 그리 크지 않습니다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272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283" y="112677"/>
            <a:ext cx="8229600" cy="58002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가 웹 컨테이너에서 처리되는 순서도</a:t>
            </a:r>
            <a:endParaRPr lang="en-US" altLang="ko-KR" sz="2400" dirty="0"/>
          </a:p>
        </p:txBody>
      </p:sp>
      <p:pic>
        <p:nvPicPr>
          <p:cNvPr id="6145" name="_x75798640" descr="EMB00000b803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60200"/>
            <a:ext cx="3115739" cy="33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7695" y="633462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/>
              </a:rPr>
              <a:t>①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사용자가 브라우저 주소 창에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http://localhost:8181/jsp-study/myCount.jsp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를 입력하여 요청을 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웹 서버는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형태의 요청에 대해서 웹 컨테이너로 하여금 처리하도록 파일을 넘깁니다</a:t>
            </a:r>
            <a:r>
              <a:rPr lang="en-US" altLang="ko-KR" dirty="0" smtClean="0">
                <a:solidFill>
                  <a:srgbClr val="000000"/>
                </a:solidFill>
                <a:latin typeface="굴림"/>
              </a:rPr>
              <a:t>.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25638" y="233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1760200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② 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가 처음으로 요청된 것이면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파일을 변환하여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자바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(myCount_jsp.java)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을 생성합니다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③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파일은 실행 가능한 상태인 클래스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myCount_jsp.class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로 컴파일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④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클래스 파일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myCount.jsp.class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이 메모리에 적재되어 실행됩니다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굴림"/>
              </a:rPr>
              <a:t>⑤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실행 결과가 웹 서버에 넘겨지면 웹 서버는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형태로 사용자에게 응답하게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사용자는 브라우저에 넘겨진 페이지를 출력하여 결과를 볼 수 있게 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굴림"/>
              </a:rPr>
              <a:t>두 번째 이후로 동일한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페이지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굴림"/>
              </a:rPr>
              <a:t>myCount.jsp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가 요청되면 ②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, ③, ④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과정은 거치지 않고 메모리에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로드된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클래스 파일이 응답 처리됩니다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그렇기 때문에 </a:t>
            </a:r>
            <a:r>
              <a:rPr lang="ko-KR" altLang="en-US" dirty="0" err="1">
                <a:solidFill>
                  <a:srgbClr val="000000"/>
                </a:solidFill>
                <a:latin typeface="굴림"/>
              </a:rPr>
              <a:t>서블릿와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굴림"/>
              </a:rPr>
              <a:t>는 응답하는데 걸리는 시간 차이가 그리 크지 않습니다</a:t>
            </a:r>
            <a:r>
              <a:rPr lang="en-US" altLang="ko-KR" dirty="0">
                <a:solidFill>
                  <a:srgbClr val="000000"/>
                </a:solidFill>
                <a:latin typeface="굴림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47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704" y="165983"/>
            <a:ext cx="78508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package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org.apache.jsp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import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</a:t>
            </a:r>
            <a:r>
              <a:rPr lang="en-US" altLang="ko-KR" sz="1000" dirty="0">
                <a:solidFill>
                  <a:schemeClr val="tx2"/>
                </a:solidFill>
              </a:rPr>
              <a:t>.*;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public final class </a:t>
            </a:r>
            <a:r>
              <a:rPr lang="en-US" altLang="ko-KR" sz="1000" dirty="0" err="1">
                <a:solidFill>
                  <a:schemeClr val="tx2"/>
                </a:solidFill>
              </a:rPr>
              <a:t>myCount_jsp</a:t>
            </a:r>
            <a:r>
              <a:rPr lang="en-US" altLang="ko-KR" sz="1000" dirty="0">
                <a:solidFill>
                  <a:schemeClr val="tx2"/>
                </a:solidFill>
              </a:rPr>
              <a:t> extends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org.apache.jasper.runtime.HttpJspBase</a:t>
            </a: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implements </a:t>
            </a:r>
            <a:r>
              <a:rPr lang="en-US" altLang="ko-KR" sz="1000" dirty="0" err="1">
                <a:solidFill>
                  <a:schemeClr val="tx2"/>
                </a:solidFill>
              </a:rPr>
              <a:t>org.apache.jasper.runtime.JspSourceDependent</a:t>
            </a:r>
            <a:r>
              <a:rPr lang="en-US" altLang="ko-KR" sz="10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800"/>
              </a:lnSpc>
            </a:pPr>
            <a:endParaRPr lang="en-US" altLang="ko-KR" sz="1000" dirty="0" smtClean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 smtClean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public void _</a:t>
            </a:r>
            <a:r>
              <a:rPr lang="en-US" altLang="ko-KR" sz="1000" dirty="0" err="1">
                <a:solidFill>
                  <a:schemeClr val="tx2"/>
                </a:solidFill>
              </a:rPr>
              <a:t>jspService</a:t>
            </a:r>
            <a:r>
              <a:rPr lang="en-US" altLang="ko-KR" sz="1000" dirty="0">
                <a:solidFill>
                  <a:schemeClr val="tx2"/>
                </a:solidFill>
              </a:rPr>
              <a:t>(final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javax.servlet.http.HttpServletRequest</a:t>
            </a:r>
            <a:r>
              <a:rPr lang="en-US" altLang="ko-KR" sz="1000" dirty="0">
                <a:solidFill>
                  <a:schemeClr val="tx2"/>
                </a:solidFill>
              </a:rPr>
              <a:t> request,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javax.servlet.http.HttpServletResponse</a:t>
            </a:r>
            <a:r>
              <a:rPr lang="en-US" altLang="ko-KR" sz="1000" dirty="0">
                <a:solidFill>
                  <a:schemeClr val="tx2"/>
                </a:solidFill>
              </a:rPr>
              <a:t> response)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throws </a:t>
            </a:r>
            <a:r>
              <a:rPr lang="en-US" altLang="ko-KR" sz="1000" dirty="0" err="1">
                <a:solidFill>
                  <a:schemeClr val="tx2"/>
                </a:solidFill>
              </a:rPr>
              <a:t>java.io.IOException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javax.servlet.ServletException</a:t>
            </a:r>
            <a:r>
              <a:rPr lang="en-US" altLang="ko-KR" sz="10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javax.servlet.jsp.PageContext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javax.servlet.http.HttpSession</a:t>
            </a:r>
            <a:r>
              <a:rPr lang="en-US" altLang="ko-KR" sz="1000" dirty="0">
                <a:solidFill>
                  <a:schemeClr val="tx2"/>
                </a:solidFill>
              </a:rPr>
              <a:t> session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javax.servlet.ServletContext</a:t>
            </a:r>
            <a:r>
              <a:rPr lang="en-US" altLang="ko-KR" sz="1000" dirty="0">
                <a:solidFill>
                  <a:schemeClr val="tx2"/>
                </a:solidFill>
              </a:rPr>
              <a:t> application;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javax.servlet.ServletConfig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config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javax.servlet.jsp.JspWriter</a:t>
            </a:r>
            <a:r>
              <a:rPr lang="en-US" altLang="ko-KR" sz="1000" dirty="0">
                <a:solidFill>
                  <a:schemeClr val="tx2"/>
                </a:solidFill>
              </a:rPr>
              <a:t> out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final </a:t>
            </a:r>
            <a:r>
              <a:rPr lang="en-US" altLang="ko-KR" sz="1000" dirty="0" err="1">
                <a:solidFill>
                  <a:schemeClr val="tx2"/>
                </a:solidFill>
              </a:rPr>
              <a:t>java.lang.Object</a:t>
            </a:r>
            <a:r>
              <a:rPr lang="en-US" altLang="ko-KR" sz="1000" dirty="0">
                <a:solidFill>
                  <a:schemeClr val="tx2"/>
                </a:solidFill>
              </a:rPr>
              <a:t> page = this;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javax.servlet.jsp.JspWriter</a:t>
            </a:r>
            <a:r>
              <a:rPr lang="en-US" altLang="ko-KR" sz="1000" dirty="0">
                <a:solidFill>
                  <a:schemeClr val="tx2"/>
                </a:solidFill>
              </a:rPr>
              <a:t> 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 = null;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javax.servlet.jsp.PageContext</a:t>
            </a:r>
            <a:r>
              <a:rPr lang="en-US" altLang="ko-KR" sz="1000" dirty="0">
                <a:solidFill>
                  <a:schemeClr val="tx2"/>
                </a:solidFill>
              </a:rPr>
              <a:t>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= null;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</a:t>
            </a:r>
            <a:r>
              <a:rPr lang="en-US" altLang="ko-KR" sz="1000" dirty="0">
                <a:solidFill>
                  <a:schemeClr val="tx2"/>
                </a:solidFill>
              </a:rPr>
              <a:t>try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response.setContentType</a:t>
            </a:r>
            <a:r>
              <a:rPr lang="en-US" altLang="ko-KR" sz="1000" dirty="0">
                <a:solidFill>
                  <a:schemeClr val="tx2"/>
                </a:solidFill>
              </a:rPr>
              <a:t>("text/html; </a:t>
            </a:r>
            <a:r>
              <a:rPr lang="en-US" altLang="ko-KR" sz="1000" dirty="0" err="1" smtClean="0">
                <a:solidFill>
                  <a:schemeClr val="tx2"/>
                </a:solidFill>
              </a:rPr>
              <a:t>charset</a:t>
            </a:r>
            <a:r>
              <a:rPr lang="en-US" altLang="ko-KR" sz="1000" dirty="0" smtClean="0">
                <a:solidFill>
                  <a:schemeClr val="tx2"/>
                </a:solidFill>
              </a:rPr>
              <a:t>=UTF-8");</a:t>
            </a: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 = _</a:t>
            </a:r>
            <a:r>
              <a:rPr lang="en-US" altLang="ko-KR" sz="1000" dirty="0" err="1">
                <a:solidFill>
                  <a:schemeClr val="tx2"/>
                </a:solidFill>
              </a:rPr>
              <a:t>jspxFactory.getPageContext</a:t>
            </a:r>
            <a:r>
              <a:rPr lang="en-US" altLang="ko-KR" sz="1000" dirty="0">
                <a:solidFill>
                  <a:schemeClr val="tx2"/>
                </a:solidFill>
              </a:rPr>
              <a:t>(this, request, response,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			null, true, 8192, true);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application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pageContext.getServletContext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config</a:t>
            </a:r>
            <a:r>
              <a:rPr lang="en-US" altLang="ko-KR" sz="1000" dirty="0">
                <a:solidFill>
                  <a:schemeClr val="tx2"/>
                </a:solidFill>
              </a:rPr>
              <a:t>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pageContext.getServletConfig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session = </a:t>
            </a:r>
            <a:r>
              <a:rPr lang="en-US" altLang="ko-KR" sz="1000" dirty="0" err="1">
                <a:solidFill>
                  <a:schemeClr val="tx2"/>
                </a:solidFill>
              </a:rPr>
              <a:t>pageContext.getSession</a:t>
            </a:r>
            <a:r>
              <a:rPr lang="en-US" altLang="ko-KR" sz="10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  out = </a:t>
            </a:r>
            <a:r>
              <a:rPr lang="en-US" altLang="ko-KR" sz="1000" dirty="0" err="1" smtClean="0">
                <a:solidFill>
                  <a:schemeClr val="tx2"/>
                </a:solidFill>
              </a:rPr>
              <a:t>pageContext.getOut</a:t>
            </a:r>
            <a:r>
              <a:rPr lang="en-US" altLang="ko-KR" sz="1000" dirty="0" smtClean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      </a:t>
            </a:r>
            <a:r>
              <a:rPr lang="en-US" altLang="ko-KR" sz="1000" dirty="0">
                <a:solidFill>
                  <a:schemeClr val="tx2"/>
                </a:solidFill>
              </a:rPr>
              <a:t>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 = out;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("&lt;!DOCTYPE html&gt;\r\n");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("&lt;html&gt;\r\n");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("&lt;head&gt;\r\n");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("&lt;meta </a:t>
            </a:r>
            <a:r>
              <a:rPr lang="en-US" altLang="ko-KR" sz="1000" dirty="0" err="1">
                <a:solidFill>
                  <a:schemeClr val="tx2"/>
                </a:solidFill>
              </a:rPr>
              <a:t>charset</a:t>
            </a:r>
            <a:r>
              <a:rPr lang="en-US" altLang="ko-KR" sz="1000" dirty="0" smtClean="0">
                <a:solidFill>
                  <a:schemeClr val="tx2"/>
                </a:solidFill>
              </a:rPr>
              <a:t>=\"UTF-8\"&gt;\</a:t>
            </a:r>
            <a:r>
              <a:rPr lang="en-US" altLang="ko-KR" sz="1000" dirty="0">
                <a:solidFill>
                  <a:schemeClr val="tx2"/>
                </a:solidFill>
              </a:rPr>
              <a:t>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("&lt;title&gt;JSP&lt;/title&gt;\r\n");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("&lt;/head&gt;\r\n");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("&lt;body&gt;\r\n");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int</a:t>
            </a:r>
            <a:r>
              <a:rPr lang="en-US" altLang="ko-KR" sz="1000" dirty="0">
                <a:solidFill>
                  <a:schemeClr val="tx2"/>
                </a:solidFill>
              </a:rPr>
              <a:t> count=0;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out.print</a:t>
            </a:r>
            <a:r>
              <a:rPr lang="en-US" altLang="ko-KR" sz="1000" dirty="0">
                <a:solidFill>
                  <a:schemeClr val="tx2"/>
                </a:solidFill>
              </a:rPr>
              <a:t>("count : 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	</a:t>
            </a:r>
            <a:r>
              <a:rPr lang="en-US" altLang="ko-KR" sz="1000" dirty="0" err="1">
                <a:solidFill>
                  <a:schemeClr val="tx2"/>
                </a:solidFill>
              </a:rPr>
              <a:t>out.println</a:t>
            </a:r>
            <a:r>
              <a:rPr lang="en-US" altLang="ko-KR" sz="1000" dirty="0">
                <a:solidFill>
                  <a:schemeClr val="tx2"/>
                </a:solidFill>
              </a:rPr>
              <a:t>(++count);</a:t>
            </a:r>
          </a:p>
          <a:p>
            <a:pPr>
              <a:lnSpc>
                <a:spcPts val="800"/>
              </a:lnSpc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("&lt;/body&gt;\r\n");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</a:t>
            </a:r>
            <a:r>
              <a:rPr lang="en-US" altLang="ko-KR" sz="1000" dirty="0" err="1">
                <a:solidFill>
                  <a:schemeClr val="tx2"/>
                </a:solidFill>
              </a:rPr>
              <a:t>out.write</a:t>
            </a:r>
            <a:r>
              <a:rPr lang="en-US" altLang="ko-KR" sz="1000" dirty="0">
                <a:solidFill>
                  <a:schemeClr val="tx2"/>
                </a:solidFill>
              </a:rPr>
              <a:t>("&lt;/html&gt;");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 catch (</a:t>
            </a:r>
            <a:r>
              <a:rPr lang="en-US" altLang="ko-KR" sz="1000" dirty="0" err="1">
                <a:solidFill>
                  <a:schemeClr val="tx2"/>
                </a:solidFill>
              </a:rPr>
              <a:t>java.lang.Throwable</a:t>
            </a:r>
            <a:r>
              <a:rPr lang="en-US" altLang="ko-KR" sz="1000" dirty="0">
                <a:solidFill>
                  <a:schemeClr val="tx2"/>
                </a:solidFill>
              </a:rPr>
              <a:t> t)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if (!(t </a:t>
            </a:r>
            <a:r>
              <a:rPr lang="en-US" altLang="ko-KR" sz="1000" dirty="0" err="1">
                <a:solidFill>
                  <a:schemeClr val="tx2"/>
                </a:solidFill>
              </a:rPr>
              <a:t>instanceof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</a:rPr>
              <a:t>javax.servlet.jsp.SkipPageException</a:t>
            </a:r>
            <a:r>
              <a:rPr lang="en-US" altLang="ko-KR" sz="1000" dirty="0">
                <a:solidFill>
                  <a:schemeClr val="tx2"/>
                </a:solidFill>
              </a:rPr>
              <a:t>)){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out = _</a:t>
            </a:r>
            <a:r>
              <a:rPr lang="en-US" altLang="ko-KR" sz="1000" dirty="0" err="1">
                <a:solidFill>
                  <a:schemeClr val="tx2"/>
                </a:solidFill>
              </a:rPr>
              <a:t>jspx_out</a:t>
            </a:r>
            <a:r>
              <a:rPr lang="en-US" altLang="ko-KR" sz="10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if (out != null &amp;&amp; </a:t>
            </a:r>
            <a:r>
              <a:rPr lang="en-US" altLang="ko-KR" sz="1000" dirty="0" err="1">
                <a:solidFill>
                  <a:schemeClr val="tx2"/>
                </a:solidFill>
              </a:rPr>
              <a:t>out.getBufferSize</a:t>
            </a:r>
            <a:r>
              <a:rPr lang="en-US" altLang="ko-KR" sz="1000" dirty="0">
                <a:solidFill>
                  <a:schemeClr val="tx2"/>
                </a:solidFill>
              </a:rPr>
              <a:t>() != 0)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  try { </a:t>
            </a:r>
            <a:r>
              <a:rPr lang="en-US" altLang="ko-KR" sz="1000" dirty="0" err="1">
                <a:solidFill>
                  <a:schemeClr val="tx2"/>
                </a:solidFill>
              </a:rPr>
              <a:t>out.clearBuffer</a:t>
            </a:r>
            <a:r>
              <a:rPr lang="en-US" altLang="ko-KR" sz="1000" dirty="0">
                <a:solidFill>
                  <a:schemeClr val="tx2"/>
                </a:solidFill>
              </a:rPr>
              <a:t>(); } catch (</a:t>
            </a:r>
            <a:r>
              <a:rPr lang="en-US" altLang="ko-KR" sz="1000" dirty="0" err="1">
                <a:solidFill>
                  <a:schemeClr val="tx2"/>
                </a:solidFill>
              </a:rPr>
              <a:t>java.io.IOException</a:t>
            </a:r>
            <a:r>
              <a:rPr lang="en-US" altLang="ko-KR" sz="1000" dirty="0">
                <a:solidFill>
                  <a:schemeClr val="tx2"/>
                </a:solidFill>
              </a:rPr>
              <a:t> e) {}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if (_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 != null) 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jspx_page_context.handlePageException</a:t>
            </a:r>
            <a:r>
              <a:rPr lang="en-US" altLang="ko-KR" sz="1000" dirty="0">
                <a:solidFill>
                  <a:schemeClr val="tx2"/>
                </a:solidFill>
              </a:rPr>
              <a:t>(t);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  else throw new </a:t>
            </a:r>
            <a:r>
              <a:rPr lang="en-US" altLang="ko-KR" sz="1000" dirty="0" err="1">
                <a:solidFill>
                  <a:schemeClr val="tx2"/>
                </a:solidFill>
              </a:rPr>
              <a:t>ServletException</a:t>
            </a:r>
            <a:r>
              <a:rPr lang="en-US" altLang="ko-KR" sz="1000" dirty="0">
                <a:solidFill>
                  <a:schemeClr val="tx2"/>
                </a:solidFill>
              </a:rPr>
              <a:t>(t);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 finally {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  _</a:t>
            </a:r>
            <a:r>
              <a:rPr lang="en-US" altLang="ko-KR" sz="1000" dirty="0" err="1">
                <a:solidFill>
                  <a:schemeClr val="tx2"/>
                </a:solidFill>
              </a:rPr>
              <a:t>jspxFactory.releasePageContext</a:t>
            </a:r>
            <a:r>
              <a:rPr lang="en-US" altLang="ko-KR" sz="1000" dirty="0">
                <a:solidFill>
                  <a:schemeClr val="tx2"/>
                </a:solidFill>
              </a:rPr>
              <a:t>(_</a:t>
            </a:r>
            <a:r>
              <a:rPr lang="en-US" altLang="ko-KR" sz="1000" dirty="0" err="1">
                <a:solidFill>
                  <a:schemeClr val="tx2"/>
                </a:solidFill>
              </a:rPr>
              <a:t>jspx_page_context</a:t>
            </a:r>
            <a:r>
              <a:rPr lang="en-US" altLang="ko-KR" sz="1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800"/>
              </a:lnSpc>
            </a:pPr>
            <a:r>
              <a:rPr lang="en-US" altLang="ko-KR" sz="10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ts val="800"/>
              </a:lnSpc>
            </a:pPr>
            <a:endParaRPr lang="ko-KR" altLang="en-US" sz="800" dirty="0">
              <a:solidFill>
                <a:schemeClr val="tx2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32039" y="1712828"/>
            <a:ext cx="2934751" cy="766396"/>
            <a:chOff x="1187624" y="1389558"/>
            <a:chExt cx="2899767" cy="1008112"/>
          </a:xfrm>
        </p:grpSpPr>
        <p:sp>
          <p:nvSpPr>
            <p:cNvPr id="8" name="구름 모양 설명선 7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24127" y="81257"/>
            <a:ext cx="2421359" cy="670853"/>
            <a:chOff x="1187624" y="1389558"/>
            <a:chExt cx="2899767" cy="1008112"/>
          </a:xfrm>
        </p:grpSpPr>
        <p:sp>
          <p:nvSpPr>
            <p:cNvPr id="14" name="구름 모양 설명선 13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1100" dirty="0" err="1" smtClean="0">
                  <a:solidFill>
                    <a:schemeClr val="tx1"/>
                  </a:solidFill>
                </a:rPr>
                <a:t>HttpJspBase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 하위 클래스를 생성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1383" y="1570448"/>
              <a:ext cx="2232248" cy="39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799" y="1059581"/>
            <a:ext cx="2376264" cy="419674"/>
            <a:chOff x="1187624" y="1389558"/>
            <a:chExt cx="2899767" cy="1008112"/>
          </a:xfrm>
        </p:grpSpPr>
        <p:sp>
          <p:nvSpPr>
            <p:cNvPr id="17" name="구름 모양 설명선 16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1383" y="1570448"/>
              <a:ext cx="2232248" cy="39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081816" y="1035139"/>
            <a:ext cx="2138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요청에 대해 반응하는 </a:t>
            </a:r>
            <a:r>
              <a:rPr lang="en-US" altLang="ko-KR" sz="1200" dirty="0"/>
              <a:t>_</a:t>
            </a:r>
            <a:r>
              <a:rPr lang="en-US" altLang="ko-KR" sz="1200" dirty="0" err="1"/>
              <a:t>jspService</a:t>
            </a:r>
            <a:r>
              <a:rPr lang="en-US" altLang="ko-KR" sz="1200" dirty="0"/>
              <a:t>()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20071" y="1771096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JSP</a:t>
            </a:r>
            <a:r>
              <a:rPr lang="ko-KR" altLang="en-US" sz="1200" dirty="0"/>
              <a:t>를 작성할 때 쓰는 </a:t>
            </a:r>
            <a:r>
              <a:rPr lang="en-US" altLang="ko-KR" sz="1200" dirty="0"/>
              <a:t>out</a:t>
            </a:r>
            <a:r>
              <a:rPr lang="ko-KR" altLang="en-US" sz="1200" dirty="0"/>
              <a:t>과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request</a:t>
            </a:r>
            <a:r>
              <a:rPr lang="ko-KR" altLang="en-US" sz="1200" dirty="0"/>
              <a:t>와 같은 내장 </a:t>
            </a:r>
            <a:r>
              <a:rPr lang="ko-KR" altLang="en-US" sz="1200" dirty="0" smtClean="0"/>
              <a:t>객체를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선언한다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677295" y="3301363"/>
            <a:ext cx="2523774" cy="470583"/>
            <a:chOff x="1187624" y="1389558"/>
            <a:chExt cx="2899767" cy="1008112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2847"/>
                <a:gd name="adj2" fmla="val -6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911090" y="3370375"/>
            <a:ext cx="1821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/>
              <a:t>내장 객체를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392354" y="4017084"/>
            <a:ext cx="2523774" cy="830623"/>
            <a:chOff x="1187624" y="1389558"/>
            <a:chExt cx="2899767" cy="1008112"/>
          </a:xfrm>
        </p:grpSpPr>
        <p:sp>
          <p:nvSpPr>
            <p:cNvPr id="30" name="구름 모양 설명선 29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62847"/>
                <a:gd name="adj2" fmla="val -6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13046" y="1489984"/>
              <a:ext cx="2331073" cy="344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endParaRPr lang="ko-KR" altLang="en-US" sz="11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571999" y="4099463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JSP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</a:t>
            </a:r>
            <a:r>
              <a:rPr lang="en-US" altLang="ko-KR" sz="1200" dirty="0" smtClean="0"/>
              <a:t>  HTML </a:t>
            </a:r>
            <a:r>
              <a:rPr lang="ko-KR" altLang="en-US" sz="1200" dirty="0" smtClean="0"/>
              <a:t>코드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스크립트릿을</a:t>
            </a:r>
            <a:r>
              <a:rPr lang="ko-KR" altLang="en-US" sz="1200" dirty="0" smtClean="0"/>
              <a:t> 출력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out</a:t>
            </a:r>
            <a:r>
              <a:rPr lang="ko-KR" altLang="en-US" sz="1200" dirty="0" smtClean="0"/>
              <a:t>의 출력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5496" y="46365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ko-KR" altLang="en-US" dirty="0"/>
              <a:t>웹 컨테이너가 </a:t>
            </a:r>
            <a:r>
              <a:rPr lang="en-US" altLang="ko-KR" dirty="0"/>
              <a:t>JSP</a:t>
            </a:r>
            <a:r>
              <a:rPr lang="ko-KR" altLang="en-US" dirty="0"/>
              <a:t>를 변환하여 만들어 낸 </a:t>
            </a:r>
            <a:r>
              <a:rPr lang="ko-KR" altLang="en-US" dirty="0" err="1"/>
              <a:t>서블릿</a:t>
            </a:r>
            <a:r>
              <a:rPr lang="ko-KR" altLang="en-US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344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55446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가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</a:t>
            </a:r>
            <a:r>
              <a:rPr lang="en-US" altLang="ko-KR" dirty="0"/>
              <a:t>3</a:t>
            </a:r>
            <a:r>
              <a:rPr lang="ko-KR" altLang="en-US" dirty="0"/>
              <a:t>개의 패키지가 자동으로 </a:t>
            </a:r>
            <a:r>
              <a:rPr lang="en-US" altLang="ko-KR" dirty="0"/>
              <a:t>import </a:t>
            </a:r>
            <a:r>
              <a:rPr lang="ko-KR" altLang="en-US" dirty="0"/>
              <a:t>되어 있음을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페이지의 요청은 </a:t>
            </a: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방식이 있고 </a:t>
            </a:r>
            <a:r>
              <a:rPr lang="ko-KR" altLang="en-US" dirty="0" err="1"/>
              <a:t>서블릿은</a:t>
            </a:r>
            <a:r>
              <a:rPr lang="ko-KR" altLang="en-US" dirty="0"/>
              <a:t> 요청에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 </a:t>
            </a:r>
            <a:r>
              <a:rPr lang="ko-KR" altLang="en-US" dirty="0" err="1"/>
              <a:t>메소드가</a:t>
            </a:r>
            <a:r>
              <a:rPr lang="ko-KR" altLang="en-US" dirty="0"/>
              <a:t> 각각 호출됩니다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요청에 </a:t>
            </a:r>
            <a:r>
              <a:rPr lang="ko-KR" altLang="en-US" dirty="0"/>
              <a:t>대한 처리는 이 두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) </a:t>
            </a:r>
            <a:r>
              <a:rPr lang="ko-KR" altLang="en-US" dirty="0"/>
              <a:t>외에 </a:t>
            </a:r>
            <a:r>
              <a:rPr lang="en-US" altLang="ko-KR" dirty="0"/>
              <a:t>service()</a:t>
            </a:r>
            <a:r>
              <a:rPr lang="ko-KR" altLang="en-US" dirty="0"/>
              <a:t>로 할 수 있습니다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service()</a:t>
            </a:r>
            <a:r>
              <a:rPr lang="ko-KR" altLang="en-US" dirty="0"/>
              <a:t>는 </a:t>
            </a: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 구분 없이 모든 요청에 대한 처리를 하는 </a:t>
            </a:r>
            <a:r>
              <a:rPr lang="ko-KR" altLang="en-US" dirty="0" err="1"/>
              <a:t>메소드입니다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컨테이너가 </a:t>
            </a:r>
            <a:r>
              <a:rPr lang="en-US" altLang="ko-KR" dirty="0"/>
              <a:t>JSP</a:t>
            </a:r>
            <a:r>
              <a:rPr lang="ko-KR" altLang="en-US" dirty="0"/>
              <a:t>를 변환하여 만든 </a:t>
            </a:r>
            <a:r>
              <a:rPr lang="ko-KR" altLang="en-US" dirty="0" err="1"/>
              <a:t>서블릿</a:t>
            </a:r>
            <a:r>
              <a:rPr lang="ko-KR" altLang="en-US" dirty="0"/>
              <a:t> 클래스에는 요청에 대한 처리를 </a:t>
            </a:r>
            <a:r>
              <a:rPr lang="en-US" altLang="ko-KR" dirty="0" err="1"/>
              <a:t>doGet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ko-KR" altLang="en-US" dirty="0"/>
              <a:t>가 아닌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</a:t>
            </a:r>
            <a:r>
              <a:rPr lang="ko-KR" altLang="en-US" dirty="0"/>
              <a:t>가 맡아서 처리하도록 정의해 놓습니다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웹 컨테이너가 </a:t>
            </a:r>
            <a:r>
              <a:rPr lang="en-US" altLang="ko-KR" dirty="0"/>
              <a:t>JSP</a:t>
            </a:r>
            <a:r>
              <a:rPr lang="ko-KR" altLang="en-US" dirty="0"/>
              <a:t>를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변환하는 과정 중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ko-KR" altLang="en-US" dirty="0" err="1"/>
              <a:t>메소드</a:t>
            </a:r>
            <a:r>
              <a:rPr lang="ko-KR" altLang="en-US" dirty="0"/>
              <a:t> 선언 다음에 내장 객체를 선언하고 값을 할당하는 부분이 있습니다</a:t>
            </a:r>
            <a:r>
              <a:rPr lang="en-US" altLang="ko-KR" dirty="0"/>
              <a:t>. </a:t>
            </a:r>
            <a:r>
              <a:rPr lang="ko-KR" altLang="en-US" dirty="0"/>
              <a:t>이 때문에 </a:t>
            </a:r>
            <a:r>
              <a:rPr lang="ko-KR" altLang="en-US" dirty="0" err="1"/>
              <a:t>서블릿에서</a:t>
            </a:r>
            <a:r>
              <a:rPr lang="ko-KR" altLang="en-US" dirty="0"/>
              <a:t> 사용했던 </a:t>
            </a:r>
            <a:r>
              <a:rPr lang="en-US" altLang="ko-KR" dirty="0"/>
              <a:t>out</a:t>
            </a:r>
            <a:r>
              <a:rPr lang="ko-KR" altLang="en-US" dirty="0"/>
              <a:t>과 같은 내장 객체를 </a:t>
            </a:r>
            <a:r>
              <a:rPr lang="en-US" altLang="ko-KR" dirty="0"/>
              <a:t>JSP</a:t>
            </a:r>
            <a:r>
              <a:rPr lang="ko-KR" altLang="en-US" dirty="0"/>
              <a:t>에서 사용할 수 있는 것입니다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기본 태그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이나 자바스크립트에 의해 작성된 페이지들은 그 페이지를 사용하는 사용자와 상관없이 항상 동일한 내용만을 제공해주는 정적 페이지입니다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하지만 웹 프로그램들은 사용자에 따라 서로 다른 내용이 제공되어야 하는데 이러한 동적 페이지를 구현하기 위해서는 다음과 같이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태그를 사용해야 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13802"/>
              </p:ext>
            </p:extLst>
          </p:nvPr>
        </p:nvGraphicFramePr>
        <p:xfrm>
          <a:off x="251520" y="3645024"/>
          <a:ext cx="8640962" cy="268224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사용용도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스크립트릿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scriptlet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자바 코드를 기술함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declaration)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변수와 </a:t>
                      </a:r>
                      <a:r>
                        <a:rPr lang="ko-KR" altLang="en-US" sz="2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선언함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&lt;%! %&gt;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계산식이나 함수를 호출한 결과를 문자열 형태로 출력함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&lt;%=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페이지에 설명을 넣음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&lt;%-- --%&gt;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지시자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속성을 지정함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&lt;%@ 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JSP</a:t>
            </a:r>
            <a:r>
              <a:rPr lang="ko-KR" altLang="en-US" b="1" dirty="0"/>
              <a:t>로 시작하는 웹 </a:t>
            </a:r>
            <a:r>
              <a:rPr lang="ko-KR" altLang="en-US" b="1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인터넷을 </a:t>
            </a:r>
            <a:r>
              <a:rPr lang="ko-KR" altLang="en-US" sz="2400" dirty="0"/>
              <a:t>사용하는 사용자에게 정보를 제공하기 위해서는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태그를 사용하여 </a:t>
            </a:r>
            <a:r>
              <a:rPr lang="ko-KR" altLang="en-US" sz="2400" dirty="0" err="1"/>
              <a:t>웹브라우저</a:t>
            </a:r>
            <a:r>
              <a:rPr lang="ko-KR" altLang="en-US" sz="2400" dirty="0"/>
              <a:t> 내에 정보를 표시하는데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에서는 이러한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태그를 사용할 수 있어 웹 애플리케이션의 프레젠테이션 역할을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에서만 </a:t>
            </a:r>
            <a:r>
              <a:rPr lang="ko-KR" altLang="en-US" sz="2400" dirty="0" smtClean="0"/>
              <a:t>사용 가능한 </a:t>
            </a:r>
            <a:r>
              <a:rPr lang="ko-KR" altLang="en-US" sz="2400" dirty="0"/>
              <a:t>다양한 태그</a:t>
            </a:r>
            <a:r>
              <a:rPr lang="en-US" altLang="ko-KR" sz="2400" dirty="0"/>
              <a:t>(</a:t>
            </a:r>
            <a:r>
              <a:rPr lang="ko-KR" altLang="en-US" sz="2400" dirty="0"/>
              <a:t>예를 들면 </a:t>
            </a:r>
            <a:r>
              <a:rPr lang="ko-KR" altLang="en-US" sz="2400" dirty="0" err="1"/>
              <a:t>스크립트릿과</a:t>
            </a:r>
            <a:r>
              <a:rPr lang="ko-KR" altLang="en-US" sz="2400" dirty="0"/>
              <a:t> 같은 것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이용하여 쉽게 웹 프로그래밍을 할 수 있도록 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JSP </a:t>
            </a:r>
            <a:r>
              <a:rPr lang="ko-KR" altLang="en-US" sz="4000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3285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JSP </a:t>
            </a:r>
            <a:r>
              <a:rPr lang="ko-KR" altLang="en-US" sz="2400" dirty="0"/>
              <a:t>문서는 확장자가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저장된 파일을 의미하며 이는 웹 서버에 의해 </a:t>
            </a:r>
            <a:r>
              <a:rPr lang="ko-KR" altLang="en-US" sz="2400" dirty="0" err="1"/>
              <a:t>컴파일됩니다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JSP </a:t>
            </a:r>
            <a:r>
              <a:rPr lang="ko-KR" altLang="en-US" sz="2400" dirty="0"/>
              <a:t>문서는 단순히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태그로만 구성되지 않고</a:t>
            </a:r>
            <a:r>
              <a:rPr lang="en-US" altLang="ko-KR" sz="2400" dirty="0"/>
              <a:t>, HTML </a:t>
            </a:r>
            <a:r>
              <a:rPr lang="ko-KR" altLang="en-US" sz="2400" dirty="0"/>
              <a:t>태그와 함께 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앞으로는 자바 스크립트와 같은 클라이언트 측 스크립트도 함께 사용할 것입니다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이렇듯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만이 아닌 다양한 구성요소들로 이루어지는데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 언어인 자바도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문서에 함께 기술할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JSP </a:t>
            </a:r>
            <a:r>
              <a:rPr lang="ko-KR" altLang="en-US" sz="2400" dirty="0"/>
              <a:t>페이지에서는 자바를 사용하려면 특정 태그에 기술해야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이러한 </a:t>
            </a:r>
            <a:r>
              <a:rPr lang="ko-KR" altLang="en-US" sz="2400" dirty="0"/>
              <a:t>기능을 제공하는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스크립트 요소들은 </a:t>
            </a:r>
            <a:r>
              <a:rPr lang="ko-KR" altLang="en-US" sz="2400" dirty="0" smtClean="0"/>
              <a:t>서버가 </a:t>
            </a:r>
            <a:r>
              <a:rPr lang="ko-KR" altLang="en-US" sz="2400" dirty="0"/>
              <a:t>인식하는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태그 중 </a:t>
            </a:r>
            <a:r>
              <a:rPr lang="ko-KR" altLang="en-US" sz="2400" dirty="0" err="1"/>
              <a:t>스크립트릿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scriptlet</a:t>
            </a:r>
            <a:r>
              <a:rPr lang="en-US" altLang="ko-KR" sz="2400" dirty="0"/>
              <a:t>), </a:t>
            </a:r>
            <a:r>
              <a:rPr lang="ko-KR" altLang="en-US" sz="2400" dirty="0"/>
              <a:t>선언문</a:t>
            </a:r>
            <a:r>
              <a:rPr lang="en-US" altLang="ko-KR" sz="2400" dirty="0"/>
              <a:t>(declaration), </a:t>
            </a:r>
            <a:r>
              <a:rPr lang="ko-KR" altLang="en-US" sz="2400" dirty="0" err="1"/>
              <a:t>표현식</a:t>
            </a:r>
            <a:r>
              <a:rPr lang="en-US" altLang="ko-KR" sz="2400" dirty="0"/>
              <a:t>(expression) 3</a:t>
            </a:r>
            <a:r>
              <a:rPr lang="ko-KR" altLang="en-US" sz="2400" dirty="0"/>
              <a:t>가지가 있습니다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/>
              <a:t>스크립트릿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태그와 자바 코드가 섞여 있습니다</a:t>
            </a:r>
            <a:r>
              <a:rPr lang="en-US" altLang="ko-KR" sz="2400" dirty="0"/>
              <a:t>. JSP </a:t>
            </a:r>
            <a:r>
              <a:rPr lang="ko-KR" altLang="en-US" sz="2400" dirty="0"/>
              <a:t>문서는 </a:t>
            </a:r>
            <a:r>
              <a:rPr lang="en-US" altLang="ko-KR" sz="2400" dirty="0"/>
              <a:t>HTML </a:t>
            </a:r>
            <a:r>
              <a:rPr lang="ko-KR" altLang="en-US" sz="2400" dirty="0"/>
              <a:t>태그로 정적 페이지를 디자인하고 웹 서버에서 처리할 문장들을 자바 언어로 부분적으로 기술하는데 이때 사용하는 자바 언어를 서버 스크립트 언어라고 합니다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서버 스크립트 언어인 자바를 </a:t>
            </a:r>
            <a:r>
              <a:rPr lang="en-US" altLang="ko-KR" sz="2400" dirty="0"/>
              <a:t>JSP </a:t>
            </a:r>
            <a:r>
              <a:rPr lang="ko-KR" altLang="en-US" sz="2400" dirty="0"/>
              <a:t>문서 내부에 기술하려면 </a:t>
            </a:r>
            <a:r>
              <a:rPr lang="en-US" altLang="ko-KR" sz="2400" dirty="0"/>
              <a:t>JSP</a:t>
            </a:r>
            <a:r>
              <a:rPr lang="ko-KR" altLang="en-US" sz="2400" dirty="0"/>
              <a:t>가 제공해주는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태그를 사용해야 합니다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265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933056"/>
            <a:ext cx="741682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 </a:t>
            </a:r>
          </a:p>
          <a:p>
            <a:r>
              <a:rPr lang="ko-KR" altLang="en-US" dirty="0" smtClean="0"/>
              <a:t>   웹 </a:t>
            </a:r>
            <a:r>
              <a:rPr lang="ko-KR" altLang="en-US" dirty="0"/>
              <a:t>서버에서 실행되는 자바 코드를 기술합니다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515719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에서 자바 코드는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태그인 </a:t>
            </a:r>
            <a:r>
              <a:rPr lang="en-US" altLang="ko-KR" sz="2400" dirty="0"/>
              <a:t>&lt;% %&gt; </a:t>
            </a:r>
            <a:r>
              <a:rPr lang="ko-KR" altLang="en-US" sz="2400" dirty="0"/>
              <a:t>내부에 기술합니다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90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260648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다음은 두 </a:t>
            </a:r>
            <a:r>
              <a:rPr lang="ko-KR" altLang="en-US" sz="2400" dirty="0" err="1"/>
              <a:t>정수값을</a:t>
            </a:r>
            <a:r>
              <a:rPr lang="ko-KR" altLang="en-US" sz="2400" dirty="0"/>
              <a:t> 더하는 자바 코드를 </a:t>
            </a:r>
            <a:r>
              <a:rPr lang="en-US" altLang="ko-KR" sz="2400" dirty="0"/>
              <a:t>JSP</a:t>
            </a:r>
            <a:r>
              <a:rPr lang="ko-KR" altLang="en-US" sz="2400" dirty="0"/>
              <a:t>에서 기술하기 위해서 </a:t>
            </a:r>
            <a:r>
              <a:rPr lang="ko-KR" altLang="en-US" sz="2400" dirty="0" err="1"/>
              <a:t>스크립트릿</a:t>
            </a:r>
            <a:r>
              <a:rPr lang="ko-KR" altLang="en-US" sz="2400" dirty="0"/>
              <a:t> 태그를 사용한 예입니다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389742"/>
            <a:ext cx="7992888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dirty="0"/>
              <a:t>&lt;%</a:t>
            </a:r>
          </a:p>
          <a:p>
            <a:pPr lvl="1"/>
            <a:r>
              <a:rPr lang="pt-BR" altLang="ko-KR" sz="2400" dirty="0"/>
              <a:t>int num1 = 20;</a:t>
            </a:r>
          </a:p>
          <a:p>
            <a:pPr lvl="1"/>
            <a:r>
              <a:rPr lang="pt-BR" altLang="ko-KR" sz="2400" dirty="0"/>
              <a:t>int num2 = 10;</a:t>
            </a:r>
          </a:p>
          <a:p>
            <a:pPr lvl="1"/>
            <a:r>
              <a:rPr lang="pt-BR" altLang="ko-KR" sz="2400" dirty="0"/>
              <a:t>int add = num1 + num2;</a:t>
            </a:r>
          </a:p>
          <a:p>
            <a:pPr lvl="1"/>
            <a:r>
              <a:rPr lang="pt-BR" altLang="ko-KR" sz="2400" dirty="0"/>
              <a:t>out.print( num1 + " + " + num2 + " =" + add);</a:t>
            </a:r>
          </a:p>
          <a:p>
            <a:r>
              <a:rPr lang="pt-BR" altLang="ko-KR" dirty="0"/>
              <a:t>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587532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두 정수와 계산된 결과를 화면에 출력하는 코드를 추가하기 위해서는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의 내장 객체인 </a:t>
            </a:r>
            <a:r>
              <a:rPr lang="en-US" altLang="ko-KR" sz="2400" dirty="0"/>
              <a:t>out</a:t>
            </a:r>
            <a:r>
              <a:rPr lang="ko-KR" altLang="en-US" sz="2400" dirty="0"/>
              <a:t>을 사용해야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out</a:t>
            </a:r>
            <a:r>
              <a:rPr lang="ko-KR" altLang="en-US" sz="2400" dirty="0"/>
              <a:t>은 출력을 담당하는 </a:t>
            </a:r>
            <a:r>
              <a:rPr lang="en-US" altLang="ko-KR" sz="2400" dirty="0"/>
              <a:t>JSP </a:t>
            </a:r>
            <a:r>
              <a:rPr lang="ko-KR" altLang="en-US" sz="2400" dirty="0"/>
              <a:t>내부객체로서 출력하기 위한 </a:t>
            </a:r>
            <a:r>
              <a:rPr lang="en-US" altLang="ko-KR" sz="2400" dirty="0"/>
              <a:t>print()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사용해야 합니다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75814880" descr="EMB00000b803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989"/>
            <a:ext cx="6721115" cy="14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선언문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46875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에서 변수나 </a:t>
            </a:r>
            <a:r>
              <a:rPr lang="ko-KR" altLang="en-US" sz="2400" dirty="0" err="1"/>
              <a:t>메소드의</a:t>
            </a:r>
            <a:r>
              <a:rPr lang="ko-KR" altLang="en-US" sz="2400" dirty="0"/>
              <a:t> 선언은 어떻게 하며 화면에 보여 지기 위해서는 어떻게 동작하는지를 알아보겠습니다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JSP </a:t>
            </a:r>
            <a:r>
              <a:rPr lang="ko-KR" altLang="en-US" sz="2400" dirty="0"/>
              <a:t>페이지에서 사용되는 변수나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정의하기 위해서 선언문</a:t>
            </a:r>
            <a:r>
              <a:rPr lang="en-US" altLang="ko-KR" sz="2400" dirty="0"/>
              <a:t>(Declaration)</a:t>
            </a:r>
            <a:r>
              <a:rPr lang="ko-KR" altLang="en-US" sz="2400" dirty="0"/>
              <a:t>을 사용합니다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변수 선언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828836"/>
            <a:ext cx="7488832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&lt;%! </a:t>
            </a:r>
          </a:p>
          <a:p>
            <a:r>
              <a:rPr lang="ko-KR" altLang="en-US" sz="2000" dirty="0"/>
              <a:t>변수를 선언합니다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메소드를</a:t>
            </a:r>
            <a:r>
              <a:rPr lang="ko-KR" altLang="en-US" sz="2000" dirty="0"/>
              <a:t> 정의합니다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%&gt;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4869160"/>
            <a:ext cx="748883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&lt;%! </a:t>
            </a:r>
            <a:endParaRPr lang="en-US" altLang="ko-KR" sz="2400" dirty="0"/>
          </a:p>
          <a:p>
            <a:r>
              <a:rPr lang="en-US" altLang="ko-KR" sz="2400" dirty="0"/>
              <a:t>   String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="</a:t>
            </a:r>
            <a:r>
              <a:rPr lang="ko-KR" altLang="en-US" sz="2400" dirty="0"/>
              <a:t>안녕하세요</a:t>
            </a:r>
            <a:r>
              <a:rPr lang="en-US" altLang="ko-KR" sz="2400" dirty="0"/>
              <a:t>!"; 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a=5, b=-5;   </a:t>
            </a:r>
          </a:p>
          <a:p>
            <a:r>
              <a:rPr lang="en-US" altLang="ko-KR" sz="2400" dirty="0"/>
              <a:t>%&gt; </a:t>
            </a:r>
          </a:p>
        </p:txBody>
      </p:sp>
    </p:spTree>
    <p:extLst>
      <p:ext uri="{BB962C8B-B14F-4D97-AF65-F5344CB8AC3E}">
        <p14:creationId xmlns:p14="http://schemas.microsoft.com/office/powerpoint/2010/main" val="15845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선언문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468759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선언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선언문에서 정의한 변수와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</a:p>
          <a:p>
            <a:endParaRPr lang="ko-KR" altLang="en-US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505397"/>
            <a:ext cx="748883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2000" dirty="0"/>
              <a:t>&lt;%! </a:t>
            </a:r>
          </a:p>
          <a:p>
            <a:pPr lvl="1"/>
            <a:r>
              <a:rPr lang="pt-BR" altLang="ko-KR" sz="2000" dirty="0"/>
              <a:t>public int abs(int n){</a:t>
            </a:r>
          </a:p>
          <a:p>
            <a:pPr lvl="1"/>
            <a:r>
              <a:rPr lang="pt-BR" altLang="ko-KR" sz="2000" dirty="0" smtClean="0"/>
              <a:t>   if(n </a:t>
            </a:r>
            <a:r>
              <a:rPr lang="pt-BR" altLang="ko-KR" sz="2000" dirty="0"/>
              <a:t>&lt; 0){</a:t>
            </a:r>
          </a:p>
          <a:p>
            <a:pPr lvl="1"/>
            <a:r>
              <a:rPr lang="pt-BR" altLang="ko-KR" sz="2000" dirty="0" smtClean="0"/>
              <a:t>     n</a:t>
            </a:r>
            <a:r>
              <a:rPr lang="pt-BR" altLang="ko-KR" sz="2000" dirty="0"/>
              <a:t>=-n;</a:t>
            </a:r>
          </a:p>
          <a:p>
            <a:pPr lvl="1"/>
            <a:r>
              <a:rPr lang="pt-BR" altLang="ko-KR" sz="2000" dirty="0" smtClean="0"/>
              <a:t>   }</a:t>
            </a:r>
            <a:endParaRPr lang="pt-BR" altLang="ko-KR" sz="2000" dirty="0"/>
          </a:p>
          <a:p>
            <a:pPr lvl="1"/>
            <a:r>
              <a:rPr lang="pt-BR" altLang="ko-KR" sz="2000" dirty="0" smtClean="0"/>
              <a:t>   return </a:t>
            </a:r>
            <a:r>
              <a:rPr lang="pt-BR" altLang="ko-KR" sz="2000" dirty="0"/>
              <a:t>n;</a:t>
            </a:r>
          </a:p>
          <a:p>
            <a:pPr lvl="1"/>
            <a:r>
              <a:rPr lang="pt-BR" altLang="ko-KR" sz="2000" dirty="0"/>
              <a:t>}</a:t>
            </a:r>
          </a:p>
          <a:p>
            <a:r>
              <a:rPr lang="pt-BR" altLang="ko-KR" sz="2000" dirty="0"/>
              <a:t>%&gt;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4797152"/>
            <a:ext cx="7488832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2000" dirty="0"/>
              <a:t>&lt;%</a:t>
            </a:r>
          </a:p>
          <a:p>
            <a:r>
              <a:rPr lang="pt-BR" altLang="ko-KR" sz="2000" dirty="0"/>
              <a:t>  out.print(str+"&lt;br&gt;");</a:t>
            </a:r>
          </a:p>
          <a:p>
            <a:r>
              <a:rPr lang="pt-BR" altLang="ko-KR" sz="2000" dirty="0"/>
              <a:t>  out.print(a+"</a:t>
            </a:r>
            <a:r>
              <a:rPr lang="ko-KR" altLang="en-US" sz="2000" dirty="0"/>
              <a:t>의 절대값 </a:t>
            </a:r>
            <a:r>
              <a:rPr lang="en-US" altLang="ko-KR" sz="2000" dirty="0"/>
              <a:t>: "+ </a:t>
            </a:r>
            <a:r>
              <a:rPr lang="pt-BR" altLang="ko-KR" sz="2000" dirty="0"/>
              <a:t>abs(a)+"&lt;br&gt;");</a:t>
            </a:r>
          </a:p>
          <a:p>
            <a:r>
              <a:rPr lang="pt-BR" altLang="ko-KR" sz="2000" dirty="0"/>
              <a:t>  out.print(b+"</a:t>
            </a:r>
            <a:r>
              <a:rPr lang="ko-KR" altLang="en-US" sz="2000" dirty="0"/>
              <a:t>의 절대값 </a:t>
            </a:r>
            <a:r>
              <a:rPr lang="en-US" altLang="ko-KR" sz="2000" dirty="0"/>
              <a:t>: "+ </a:t>
            </a:r>
            <a:r>
              <a:rPr lang="pt-BR" altLang="ko-KR" sz="2000" dirty="0"/>
              <a:t>abs(b)+"&lt;br&gt;"); </a:t>
            </a:r>
          </a:p>
          <a:p>
            <a:r>
              <a:rPr lang="pt-BR" altLang="ko-KR" sz="20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2517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439248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브라우저에 </a:t>
            </a:r>
            <a:r>
              <a:rPr lang="en-US" altLang="ko-KR" sz="2000" dirty="0"/>
              <a:t>HTML </a:t>
            </a:r>
            <a:r>
              <a:rPr lang="ko-KR" altLang="en-US" sz="2000" dirty="0"/>
              <a:t>형태로 결과를 출력하기 위해서 </a:t>
            </a:r>
            <a:r>
              <a:rPr lang="ko-KR" altLang="en-US" sz="2000" dirty="0" err="1"/>
              <a:t>스크립트릿</a:t>
            </a:r>
            <a:r>
              <a:rPr lang="ko-KR" altLang="en-US" sz="2000" dirty="0"/>
              <a:t> 태그 내에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내장 객체 중 출력 담당 </a:t>
            </a:r>
            <a:r>
              <a:rPr lang="en-US" altLang="ko-KR" sz="2000" dirty="0"/>
              <a:t>out</a:t>
            </a:r>
            <a:r>
              <a:rPr lang="ko-KR" altLang="en-US" sz="2000" dirty="0"/>
              <a:t>의 </a:t>
            </a:r>
            <a:r>
              <a:rPr lang="en-US" altLang="ko-KR" sz="2000" dirty="0"/>
              <a:t>print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JSP</a:t>
            </a:r>
            <a:r>
              <a:rPr lang="ko-KR" altLang="en-US" sz="2000" dirty="0"/>
              <a:t>에서 브라우저로 출력을 하기 위해서 사용하는 또 다른 방법은 표현식입니다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이번에는 </a:t>
            </a:r>
            <a:r>
              <a:rPr lang="ko-KR" altLang="en-US" sz="2000" dirty="0" err="1"/>
              <a:t>표현식을</a:t>
            </a:r>
            <a:r>
              <a:rPr lang="ko-KR" altLang="en-US" sz="2000" dirty="0"/>
              <a:t> 사용하는 방법을 익힙시다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표현식</a:t>
            </a:r>
            <a:r>
              <a:rPr lang="en-US" altLang="ko-KR" sz="2000" dirty="0"/>
              <a:t>(expression)</a:t>
            </a:r>
            <a:r>
              <a:rPr lang="ko-KR" altLang="en-US" sz="2000" dirty="0"/>
              <a:t>은 변수의 값이나 계산식 혹은 함수를 호출한 결과를 문자열 형태로 웹 문서에 출력할 때 사용되는 태그이며 </a:t>
            </a:r>
            <a:r>
              <a:rPr lang="en-US" altLang="ko-KR" sz="2000" dirty="0"/>
              <a:t>&lt;%=</a:t>
            </a:r>
            <a:r>
              <a:rPr lang="ko-KR" altLang="en-US" sz="2000" dirty="0"/>
              <a:t>로 시작하여 </a:t>
            </a:r>
            <a:r>
              <a:rPr lang="en-US" altLang="ko-KR" sz="2000" dirty="0"/>
              <a:t>%&gt;</a:t>
            </a:r>
            <a:r>
              <a:rPr lang="ko-KR" altLang="en-US" sz="2000" dirty="0"/>
              <a:t>로 끝냅니다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132856"/>
            <a:ext cx="748883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&lt;%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out.print</a:t>
            </a:r>
            <a:r>
              <a:rPr lang="en-US" altLang="ko-KR" sz="2000" dirty="0" smtClean="0"/>
              <a:t>(a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%&gt;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5045456"/>
            <a:ext cx="734481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&lt;%= </a:t>
            </a:r>
            <a:r>
              <a:rPr lang="ko-KR" altLang="en-US" dirty="0"/>
              <a:t>변수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/>
              <a:t>수식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  <a:r>
              <a:rPr lang="en-US" altLang="ko-KR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51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09" y="2398107"/>
            <a:ext cx="1850135" cy="16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원고\로드북\_____jsp\img\ch03\3-01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57" y="2367546"/>
            <a:ext cx="1850135" cy="16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78049" y="1785782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</a:p>
          <a:p>
            <a:pPr fontAlgn="base"/>
            <a:r>
              <a:rPr lang="ko-KR" altLang="en-US" sz="1400" dirty="0" smtClean="0"/>
              <a:t>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090017" y="1628800"/>
            <a:ext cx="2304256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777649" y="1631761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9110" y="1801738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465" y="2702397"/>
            <a:ext cx="955558" cy="10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638202" y="2904157"/>
            <a:ext cx="1155672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499992" y="2891447"/>
            <a:ext cx="1423935" cy="39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09897" y="2907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&lt;%= a 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06241" y="293143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out.print</a:t>
            </a:r>
            <a:r>
              <a:rPr lang="en-US" altLang="ko-KR" dirty="0" smtClean="0"/>
              <a:t>(a</a:t>
            </a:r>
            <a:r>
              <a:rPr lang="en-US" altLang="ko-KR" dirty="0"/>
              <a:t>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6330" y="26064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6674" y="764704"/>
            <a:ext cx="729769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&lt;%= a 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3856" y="4581128"/>
            <a:ext cx="809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컨테이너는 </a:t>
            </a:r>
            <a:r>
              <a:rPr lang="en-US" altLang="ko-KR" dirty="0"/>
              <a:t>&lt;%=</a:t>
            </a:r>
            <a:r>
              <a:rPr lang="ko-KR" altLang="en-US" dirty="0"/>
              <a:t>와 </a:t>
            </a:r>
            <a:r>
              <a:rPr lang="en-US" altLang="ko-KR" dirty="0"/>
              <a:t>%&gt;</a:t>
            </a:r>
            <a:r>
              <a:rPr lang="ko-KR" altLang="en-US" dirty="0"/>
              <a:t>를 만나면 </a:t>
            </a:r>
            <a:r>
              <a:rPr lang="en-US" altLang="ko-KR" dirty="0" err="1"/>
              <a:t>out.print</a:t>
            </a:r>
            <a:r>
              <a:rPr lang="en-US" altLang="ko-KR" dirty="0"/>
              <a:t>()</a:t>
            </a:r>
            <a:r>
              <a:rPr lang="ko-KR" altLang="en-US" dirty="0"/>
              <a:t>로 변환합니다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75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35896" y="274879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으로 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3347864" y="2591816"/>
            <a:ext cx="2808312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755576" y="2663824"/>
            <a:ext cx="225740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65323" y="2860901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411760" y="3680711"/>
            <a:ext cx="1423935" cy="39606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370751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&lt;%= </a:t>
            </a:r>
            <a:r>
              <a:rPr lang="en-US" altLang="ko-KR" dirty="0" smtClean="0"/>
              <a:t>a</a:t>
            </a:r>
            <a:r>
              <a:rPr lang="en-US" altLang="ko-KR" b="1" dirty="0" smtClean="0">
                <a:solidFill>
                  <a:srgbClr val="FF0000"/>
                </a:solidFill>
              </a:rPr>
              <a:t> ; </a:t>
            </a:r>
            <a:r>
              <a:rPr lang="en-US" altLang="ko-KR" dirty="0"/>
              <a:t>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005250" y="3573016"/>
            <a:ext cx="1862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out.print</a:t>
            </a:r>
            <a:r>
              <a:rPr lang="en-US" altLang="ko-KR" dirty="0" smtClean="0"/>
              <a:t>(a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;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굽은 화살표 2"/>
          <p:cNvSpPr/>
          <p:nvPr/>
        </p:nvSpPr>
        <p:spPr>
          <a:xfrm rot="10800000">
            <a:off x="4933011" y="4008400"/>
            <a:ext cx="406908" cy="705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046"/>
            </a:avLst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4293096"/>
            <a:ext cx="18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이건 컴파일 시 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오류가 나겠죠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?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696" y="275164"/>
            <a:ext cx="8383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표현식에</a:t>
            </a:r>
            <a:r>
              <a:rPr lang="ko-KR" altLang="en-US" sz="2400" dirty="0"/>
              <a:t> 기술한 내용은 </a:t>
            </a:r>
            <a:r>
              <a:rPr lang="en-US" altLang="ko-KR" sz="2400" dirty="0" err="1"/>
              <a:t>out.print</a:t>
            </a:r>
            <a:r>
              <a:rPr lang="en-US" altLang="ko-KR" sz="2400" dirty="0"/>
              <a:t>()</a:t>
            </a:r>
            <a:r>
              <a:rPr lang="ko-KR" altLang="en-US" sz="2400" dirty="0"/>
              <a:t>의 매개변수가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그렇기 때문에 </a:t>
            </a:r>
            <a:r>
              <a:rPr lang="ko-KR" altLang="en-US" sz="2400" dirty="0" err="1"/>
              <a:t>표현식을</a:t>
            </a:r>
            <a:r>
              <a:rPr lang="ko-KR" altLang="en-US" sz="2400" dirty="0"/>
              <a:t> 사용할 때 세미콜론</a:t>
            </a:r>
            <a:r>
              <a:rPr lang="en-US" altLang="ko-KR" sz="2400" dirty="0"/>
              <a:t>(;)</a:t>
            </a:r>
            <a:r>
              <a:rPr lang="ko-KR" altLang="en-US" sz="2400" dirty="0"/>
              <a:t>을 기술하지 말아야 합니다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표현식에</a:t>
            </a:r>
            <a:r>
              <a:rPr lang="ko-KR" altLang="en-US" sz="2400" dirty="0"/>
              <a:t> 세미콜론</a:t>
            </a:r>
            <a:r>
              <a:rPr lang="en-US" altLang="ko-KR" sz="2400" dirty="0"/>
              <a:t>(;)</a:t>
            </a:r>
            <a:r>
              <a:rPr lang="ko-KR" altLang="en-US" sz="2400" dirty="0"/>
              <a:t>을 입력했다면 아래와 같이 변환되기 때문입니다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9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74" y="620688"/>
            <a:ext cx="3506750" cy="39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4" y="692697"/>
            <a:ext cx="3849410" cy="38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97698" y="84967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</a:t>
            </a:r>
            <a:r>
              <a:rPr lang="en-US" altLang="ko-KR" sz="1400" dirty="0" err="1"/>
              <a:t>컨테이너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out.print</a:t>
            </a:r>
            <a:r>
              <a:rPr lang="en-US" altLang="ko-KR" sz="1400" dirty="0" smtClean="0"/>
              <a:t>()</a:t>
            </a:r>
          </a:p>
          <a:p>
            <a:pPr fontAlgn="base"/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변환시킴</a:t>
            </a:r>
            <a:endParaRPr lang="en-US" altLang="ko-KR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737658" y="692696"/>
            <a:ext cx="2808312" cy="837184"/>
          </a:xfrm>
          <a:prstGeom prst="cloudCallout">
            <a:avLst>
              <a:gd name="adj1" fmla="val -2232"/>
              <a:gd name="adj2" fmla="val 80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1425290" y="692696"/>
            <a:ext cx="225740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35037" y="889773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smtClean="0"/>
              <a:t>개발자가  작성한 </a:t>
            </a:r>
            <a:endParaRPr lang="en-US" altLang="ko-KR" sz="1400" dirty="0" smtClean="0"/>
          </a:p>
          <a:p>
            <a:pPr fontAlgn="base"/>
            <a:r>
              <a:rPr lang="ko-KR" altLang="en-US" sz="1400" dirty="0" err="1" smtClean="0"/>
              <a:t>표현식을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530949" y="1970517"/>
            <a:ext cx="422734" cy="39606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2224" y="1736388"/>
            <a:ext cx="3777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/>
              <a:t>&lt;%=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 %&gt;&lt;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fontAlgn="base"/>
            <a:r>
              <a:rPr lang="en-US" altLang="ko-KR" sz="1400" b="1" dirty="0"/>
              <a:t>&lt;%= a </a:t>
            </a:r>
            <a:r>
              <a:rPr lang="en-US" altLang="ko-KR" sz="1400" b="1" dirty="0" smtClean="0"/>
              <a:t>%&gt;</a:t>
            </a:r>
            <a:r>
              <a:rPr lang="ko-KR" altLang="en-US" sz="1400" dirty="0" smtClean="0"/>
              <a:t>의 절대값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&lt;%= </a:t>
            </a:r>
            <a:r>
              <a:rPr lang="en-US" altLang="ko-KR" sz="1400" b="1" dirty="0"/>
              <a:t>abs(a) %&gt;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b="1" dirty="0"/>
              <a:t>&lt;%= b </a:t>
            </a:r>
            <a:r>
              <a:rPr lang="en-US" altLang="ko-KR" sz="1400" b="1" dirty="0" smtClean="0"/>
              <a:t>%&gt;</a:t>
            </a:r>
            <a:r>
              <a:rPr lang="ko-KR" altLang="en-US" sz="1400" dirty="0" smtClean="0"/>
              <a:t>의 절대값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&lt;%= </a:t>
            </a:r>
            <a:r>
              <a:rPr lang="en-US" altLang="ko-KR" sz="1400" b="1" dirty="0"/>
              <a:t>abs(b) %&gt;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49626" y="1714728"/>
            <a:ext cx="3024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 </a:t>
            </a:r>
            <a:r>
              <a:rPr lang="ko-KR" altLang="en-US" dirty="0"/>
              <a:t>절대값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abs(a)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b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 </a:t>
            </a:r>
            <a:r>
              <a:rPr lang="ko-KR" altLang="en-US" dirty="0"/>
              <a:t>절대값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 abs(b) );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out.write</a:t>
            </a:r>
            <a:r>
              <a:rPr lang="en-US" altLang="ko-KR" dirty="0"/>
              <a:t>("&lt;</a:t>
            </a:r>
            <a:r>
              <a:rPr lang="en-US" altLang="ko-KR" dirty="0" err="1"/>
              <a:t>br</a:t>
            </a:r>
            <a:r>
              <a:rPr lang="en-US" altLang="ko-KR" dirty="0"/>
              <a:t>&gt;\r\n");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50131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웹 컨테이너가 생성한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클래스에서 표현식이 </a:t>
            </a:r>
            <a:r>
              <a:rPr lang="en-US" altLang="ko-KR" sz="2400" dirty="0"/>
              <a:t>out </a:t>
            </a:r>
            <a:r>
              <a:rPr lang="ko-KR" altLang="en-US" sz="2400" dirty="0"/>
              <a:t>객체의 </a:t>
            </a:r>
            <a:r>
              <a:rPr lang="en-US" altLang="ko-KR" sz="2400" dirty="0"/>
              <a:t>print() </a:t>
            </a:r>
            <a:r>
              <a:rPr lang="ko-KR" altLang="en-US" sz="2400" dirty="0" err="1"/>
              <a:t>메소드로</a:t>
            </a:r>
            <a:r>
              <a:rPr lang="ko-KR" altLang="en-US" sz="2400" dirty="0"/>
              <a:t> 변화된 것을 확인할 수 있습니다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62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주석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&lt;!--   --&gt;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&lt;%--   </a:t>
            </a:r>
            <a:r>
              <a:rPr lang="en-US" altLang="ko-KR" dirty="0" smtClean="0">
                <a:sym typeface="Wingdings" pitchFamily="2" charset="2"/>
              </a:rPr>
              <a:t>--%&gt;</a:t>
            </a: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pPr marL="0" indent="0" algn="r">
              <a:buNone/>
            </a:pPr>
            <a:r>
              <a:rPr lang="en-US" altLang="ko-KR" sz="1200" dirty="0" smtClean="0">
                <a:sym typeface="Wingdings" pitchFamily="2" charset="2"/>
              </a:rPr>
              <a:t>05_commant.jsp</a:t>
            </a:r>
            <a:endParaRPr lang="en-US" altLang="ko-KR" sz="1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144016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컨텍스트</a:t>
            </a:r>
            <a:r>
              <a:rPr lang="ko-KR" altLang="en-US" sz="2400" dirty="0"/>
              <a:t> 패스는 여러 개의 웹 애플리케이션이 </a:t>
            </a:r>
            <a:r>
              <a:rPr lang="en-US" altLang="ko-KR" sz="2400" dirty="0"/>
              <a:t>WAS</a:t>
            </a:r>
            <a:r>
              <a:rPr lang="ko-KR" altLang="en-US" sz="2400" dirty="0"/>
              <a:t>에서 동작할 경우 이를 구분하기 위해서 사용합니다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다음은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를 요청하기 위한 </a:t>
            </a:r>
            <a:r>
              <a:rPr lang="en-US" altLang="ko-KR" sz="2400" dirty="0"/>
              <a:t>URL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4253" y="1719922"/>
            <a:ext cx="6624091" cy="2573174"/>
            <a:chOff x="684213" y="1215866"/>
            <a:chExt cx="6624091" cy="2573174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84213" y="1215866"/>
              <a:ext cx="6624091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2400" b="1" dirty="0"/>
                <a:t>http://</a:t>
              </a:r>
              <a:r>
                <a:rPr lang="en-US" altLang="ko-KR" sz="2400" b="1" dirty="0" smtClean="0"/>
                <a:t>localhost:8181/jsp-study/01_hello.jsp</a:t>
              </a:r>
              <a:endParaRPr lang="en-US" altLang="ko-KR" sz="2400" b="1" dirty="0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5364088" y="1597325"/>
              <a:ext cx="180020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AutoShape 44"/>
            <p:cNvSpPr>
              <a:spLocks noChangeArrowheads="1"/>
            </p:cNvSpPr>
            <p:nvPr/>
          </p:nvSpPr>
          <p:spPr bwMode="auto">
            <a:xfrm>
              <a:off x="3300561" y="1747441"/>
              <a:ext cx="1800200" cy="371635"/>
            </a:xfrm>
            <a:prstGeom prst="cloudCallout">
              <a:avLst>
                <a:gd name="adj1" fmla="val 18977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8460" y="1780070"/>
              <a:ext cx="13244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err="1"/>
                <a:t>컨텍스트</a:t>
              </a:r>
              <a:r>
                <a:rPr lang="ko-KR" altLang="en-US" sz="1400" b="1" dirty="0"/>
                <a:t> 패스</a:t>
              </a:r>
              <a:endParaRPr lang="ko-KR" altLang="en-US" sz="1400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923928" y="1597325"/>
              <a:ext cx="12961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AutoShape 44"/>
            <p:cNvSpPr>
              <a:spLocks noChangeArrowheads="1"/>
            </p:cNvSpPr>
            <p:nvPr/>
          </p:nvSpPr>
          <p:spPr bwMode="auto">
            <a:xfrm>
              <a:off x="5405400" y="1751011"/>
              <a:ext cx="1080120" cy="368065"/>
            </a:xfrm>
            <a:prstGeom prst="cloudCallout">
              <a:avLst>
                <a:gd name="adj1" fmla="val -3699"/>
                <a:gd name="adj2" fmla="val -674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3412" y="1811299"/>
              <a:ext cx="864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 smtClean="0"/>
                <a:t>jsp</a:t>
              </a:r>
              <a:r>
                <a:rPr lang="ko-KR" altLang="en-US" sz="1400" b="1" dirty="0" smtClean="0"/>
                <a:t> 요청</a:t>
              </a:r>
              <a:endParaRPr lang="ko-KR" altLang="en-US" sz="1400" dirty="0"/>
            </a:p>
          </p:txBody>
        </p:sp>
        <p:pic>
          <p:nvPicPr>
            <p:cNvPr id="12" name="_x35840232" descr="EMB0000078ca5a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973" y="2348880"/>
              <a:ext cx="5667251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/>
            <p:cNvCxnSpPr/>
            <p:nvPr/>
          </p:nvCxnSpPr>
          <p:spPr>
            <a:xfrm flipH="1" flipV="1">
              <a:off x="793912" y="1268762"/>
              <a:ext cx="1080120" cy="15121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6" idx="1"/>
            </p:cNvCxnSpPr>
            <p:nvPr/>
          </p:nvCxnSpPr>
          <p:spPr>
            <a:xfrm flipV="1">
              <a:off x="6012160" y="1597326"/>
              <a:ext cx="1152128" cy="1183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527508" y="4509120"/>
            <a:ext cx="8016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요청할 </a:t>
            </a:r>
            <a:r>
              <a:rPr lang="en-US" altLang="ko-KR" dirty="0" err="1"/>
              <a:t>jsp</a:t>
            </a:r>
            <a:r>
              <a:rPr lang="ko-KR" altLang="en-US" dirty="0"/>
              <a:t>는 앞에 웹 애플리케이션의 </a:t>
            </a:r>
            <a:r>
              <a:rPr lang="ko-KR" altLang="en-US" dirty="0" err="1"/>
              <a:t>컨텍스트</a:t>
            </a:r>
            <a:r>
              <a:rPr lang="ko-KR" altLang="en-US" dirty="0"/>
              <a:t> 패스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-study)</a:t>
            </a:r>
            <a:r>
              <a:rPr lang="ko-KR" altLang="en-US" dirty="0"/>
              <a:t>를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ko-KR" altLang="en-US" dirty="0"/>
              <a:t>패스는 </a:t>
            </a:r>
            <a:r>
              <a:rPr lang="ko-KR" altLang="en-US" dirty="0" err="1"/>
              <a:t>톰캣</a:t>
            </a:r>
            <a:r>
              <a:rPr lang="ko-KR" altLang="en-US" dirty="0"/>
              <a:t> 서버의 </a:t>
            </a:r>
            <a:r>
              <a:rPr lang="en-US" altLang="ko-KR" dirty="0"/>
              <a:t>server.xml </a:t>
            </a:r>
            <a:r>
              <a:rPr lang="ko-KR" altLang="en-US" dirty="0"/>
              <a:t>파일에 등록해야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/>
              <a:t>자동화 툴인 </a:t>
            </a:r>
            <a:r>
              <a:rPr lang="ko-KR" altLang="en-US" dirty="0" err="1"/>
              <a:t>이클립스를</a:t>
            </a:r>
            <a:r>
              <a:rPr lang="ko-KR" altLang="en-US" dirty="0"/>
              <a:t> 사용하기 때문에 직접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지정하지 않고 </a:t>
            </a:r>
            <a:r>
              <a:rPr lang="ko-KR" altLang="en-US" dirty="0" err="1"/>
              <a:t>이클립스가</a:t>
            </a:r>
            <a:r>
              <a:rPr lang="ko-KR" altLang="en-US" dirty="0"/>
              <a:t> 자동으로 </a:t>
            </a:r>
            <a:r>
              <a:rPr lang="en-US" altLang="ko-KR" dirty="0"/>
              <a:t>server.xml </a:t>
            </a:r>
            <a:r>
              <a:rPr lang="ko-KR" altLang="en-US" dirty="0"/>
              <a:t>파일에 등록한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사용해 왔습니다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err="1"/>
              <a:t>이클립스가</a:t>
            </a:r>
            <a:r>
              <a:rPr lang="ko-KR" altLang="en-US" dirty="0"/>
              <a:t> 자동으로 만들어주는 </a:t>
            </a:r>
            <a:r>
              <a:rPr lang="ko-KR" altLang="en-US" dirty="0" err="1"/>
              <a:t>컨텍스트</a:t>
            </a:r>
            <a:r>
              <a:rPr lang="ko-KR" altLang="en-US" dirty="0"/>
              <a:t> 패스는 프로젝트 이름과 동일합니다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2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지시자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: &lt;%@ </a:t>
            </a:r>
            <a:r>
              <a:rPr lang="ko-KR" altLang="en-US" dirty="0" smtClean="0"/>
              <a:t>지시자 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. . . %&gt;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1280"/>
              </p:ext>
            </p:extLst>
          </p:nvPr>
        </p:nvGraphicFramePr>
        <p:xfrm>
          <a:off x="755576" y="3212976"/>
          <a:ext cx="7488832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용도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페이지 전반적으로 환경을 설정할 내용을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include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페이지에 다른 파일의 내용을 삽입할 때 사용한다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taglib</a:t>
                      </a:r>
                      <a:endParaRPr lang="ko-KR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라이브러리에서 태그를 꺼내와 사용할 수 있는 기능을 제공한다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25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page </a:t>
            </a:r>
            <a:r>
              <a:rPr lang="ko-KR" altLang="en-US" sz="3600" dirty="0" smtClean="0"/>
              <a:t>지시자의 속성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4186808" cy="5256584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extends</a:t>
            </a:r>
          </a:p>
          <a:p>
            <a:pPr marL="0" indent="0">
              <a:buNone/>
            </a:pPr>
            <a:r>
              <a:rPr lang="en-US" altLang="ko-KR" sz="1200" dirty="0" smtClean="0"/>
              <a:t>&lt;%@ page extends = “</a:t>
            </a:r>
            <a:r>
              <a:rPr lang="en-US" altLang="ko-KR" sz="1200" dirty="0" err="1" smtClean="0"/>
              <a:t>javax.servlet.jsp.HttpJspBase</a:t>
            </a:r>
            <a:r>
              <a:rPr lang="en-US" altLang="ko-KR" sz="1200" dirty="0" smtClean="0"/>
              <a:t>” %&gt;</a:t>
            </a:r>
          </a:p>
          <a:p>
            <a:pPr marL="0" indent="0">
              <a:buNone/>
            </a:pPr>
            <a:r>
              <a:rPr lang="en-US" altLang="ko-KR" sz="1100" dirty="0" smtClean="0"/>
              <a:t>JSP</a:t>
            </a:r>
            <a:r>
              <a:rPr lang="ko-KR" altLang="en-US" sz="1100" dirty="0" smtClean="0"/>
              <a:t>페이지가 특정 클래스로부터 상속을 받으려면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extends </a:t>
            </a:r>
            <a:r>
              <a:rPr lang="ko-KR" altLang="en-US" sz="1100" dirty="0" smtClean="0"/>
              <a:t>속성에 상위 클래스로 누구를 설정할지를 기술해야 하는데 </a:t>
            </a:r>
            <a:r>
              <a:rPr lang="ko-KR" altLang="en-US" sz="1100" dirty="0" err="1" smtClean="0"/>
              <a:t>서블릿</a:t>
            </a:r>
            <a:r>
              <a:rPr lang="ko-KR" altLang="en-US" sz="1100" dirty="0" smtClean="0"/>
              <a:t> 컨테이너에서 알아서 처리하므로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개발자가 특별히 지정하는 경우는 없음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en-US" altLang="ko-KR" sz="1600" dirty="0" smtClean="0"/>
              <a:t>import </a:t>
            </a:r>
            <a:r>
              <a:rPr lang="ko-KR" altLang="en-US" sz="1100" dirty="0" smtClean="0"/>
              <a:t>자바의 </a:t>
            </a:r>
            <a:r>
              <a:rPr lang="en-US" altLang="ko-KR" sz="1100" dirty="0" err="1" smtClean="0"/>
              <a:t>impor</a:t>
            </a:r>
            <a:r>
              <a:rPr lang="ko-KR" altLang="en-US" sz="1100" dirty="0" smtClean="0"/>
              <a:t>구문과 </a:t>
            </a:r>
            <a:r>
              <a:rPr lang="ko-KR" altLang="en-US" sz="1100" dirty="0" smtClean="0"/>
              <a:t>동일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200" dirty="0" smtClean="0">
                <a:hlinkClick r:id="rId3"/>
              </a:rPr>
              <a:t>%@</a:t>
            </a:r>
            <a:r>
              <a:rPr lang="en-US" altLang="ko-KR" sz="1200" dirty="0" smtClean="0">
                <a:hlinkClick r:id="rId3"/>
              </a:rPr>
              <a:t>page import=“</a:t>
            </a:r>
            <a:r>
              <a:rPr lang="en-US" altLang="ko-KR" sz="1200" dirty="0" err="1" smtClean="0">
                <a:hlinkClick r:id="rId3"/>
              </a:rPr>
              <a:t>java.util.Calendar</a:t>
            </a:r>
            <a:r>
              <a:rPr lang="en-US" altLang="ko-KR" sz="1200" dirty="0" smtClean="0">
                <a:hlinkClick r:id="rId3"/>
              </a:rPr>
              <a:t>” </a:t>
            </a:r>
            <a:r>
              <a:rPr lang="en-US" altLang="ko-KR" sz="1200" dirty="0" smtClean="0">
                <a:hlinkClick r:id="rId3"/>
              </a:rPr>
              <a:t>%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600" dirty="0"/>
              <a:t>session  </a:t>
            </a:r>
            <a:r>
              <a:rPr lang="ko-KR" altLang="en-US" sz="1100" dirty="0" smtClean="0"/>
              <a:t>세션을 사용할지 말지를 결정</a:t>
            </a:r>
            <a:endParaRPr lang="en-US" altLang="ko-KR" sz="11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/>
              <a:t>&lt;%@ page session=“false” </a:t>
            </a:r>
            <a:r>
              <a:rPr lang="en-US" altLang="ko-KR" sz="1200" dirty="0" smtClean="0"/>
              <a:t>%&gt;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/>
          </a:p>
          <a:p>
            <a:r>
              <a:rPr lang="en-US" altLang="ko-KR" sz="1600" dirty="0"/>
              <a:t>buffer  </a:t>
            </a:r>
            <a:r>
              <a:rPr lang="ko-KR" altLang="en-US" sz="1100" dirty="0"/>
              <a:t>버퍼 사용 여부 및 크기 </a:t>
            </a:r>
            <a:r>
              <a:rPr lang="ko-KR" altLang="en-US" sz="1100" dirty="0" smtClean="0"/>
              <a:t>지정</a:t>
            </a:r>
            <a:endParaRPr lang="en-US" altLang="ko-KR" sz="1600" dirty="0"/>
          </a:p>
          <a:p>
            <a:pPr marL="57150" indent="0">
              <a:buNone/>
            </a:pPr>
            <a:r>
              <a:rPr lang="en-US" altLang="ko-KR" sz="1200" dirty="0" smtClean="0"/>
              <a:t>&lt;%@ </a:t>
            </a:r>
            <a:r>
              <a:rPr lang="en-US" altLang="ko-KR" sz="1200" dirty="0"/>
              <a:t>page buffer="8kb" %&gt; </a:t>
            </a:r>
            <a:r>
              <a:rPr lang="en-US" altLang="ko-KR" sz="1100" dirty="0"/>
              <a:t>:</a:t>
            </a:r>
            <a:r>
              <a:rPr lang="en-US" altLang="ko-KR" sz="1200" dirty="0"/>
              <a:t> </a:t>
            </a:r>
            <a:r>
              <a:rPr lang="ko-KR" altLang="en-US" sz="1100" dirty="0"/>
              <a:t>버퍼 크기를 </a:t>
            </a:r>
            <a:r>
              <a:rPr lang="en-US" altLang="ko-KR" sz="1100" dirty="0"/>
              <a:t>8KB</a:t>
            </a:r>
            <a:r>
              <a:rPr lang="ko-KR" altLang="en-US" sz="1100" dirty="0"/>
              <a:t>로 지정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/>
              <a:t>&lt;%@ page buffer="none" %&gt; </a:t>
            </a:r>
            <a:r>
              <a:rPr lang="en-US" altLang="ko-KR" sz="1100" dirty="0"/>
              <a:t>: </a:t>
            </a:r>
            <a:r>
              <a:rPr lang="ko-KR" altLang="en-US" sz="1100" dirty="0"/>
              <a:t>버퍼 사용 </a:t>
            </a:r>
            <a:r>
              <a:rPr lang="ko-KR" altLang="en-US" sz="1100" dirty="0" err="1" smtClean="0"/>
              <a:t>안함</a:t>
            </a:r>
            <a:endParaRPr lang="en-US" altLang="ko-KR" sz="1100" dirty="0" smtClean="0"/>
          </a:p>
          <a:p>
            <a:pPr marL="57150" indent="0">
              <a:buNone/>
            </a:pPr>
            <a:endParaRPr lang="en-US" altLang="ko-KR" sz="1100" dirty="0"/>
          </a:p>
          <a:p>
            <a:r>
              <a:rPr lang="en-US" altLang="ko-KR" sz="1600" dirty="0" err="1" smtClean="0"/>
              <a:t>autoFlush</a:t>
            </a:r>
            <a:r>
              <a:rPr lang="en-US" altLang="ko-KR" sz="1600" dirty="0" smtClean="0"/>
              <a:t>  </a:t>
            </a:r>
          </a:p>
          <a:p>
            <a:pPr marL="0" indent="0">
              <a:buNone/>
            </a:pPr>
            <a:r>
              <a:rPr lang="en-US" altLang="ko-KR" sz="1200" dirty="0"/>
              <a:t>&lt;%@ page </a:t>
            </a:r>
            <a:r>
              <a:rPr lang="en-US" altLang="ko-KR" sz="1200" dirty="0" err="1" smtClean="0"/>
              <a:t>autoFlush</a:t>
            </a:r>
            <a:r>
              <a:rPr lang="en-US" altLang="ko-KR" sz="1200" dirty="0" smtClean="0"/>
              <a:t>=“true” </a:t>
            </a:r>
            <a:r>
              <a:rPr lang="en-US" altLang="ko-KR" sz="1200" dirty="0"/>
              <a:t>%&gt;</a:t>
            </a:r>
            <a:endParaRPr lang="en-US" altLang="ko-KR" sz="1050" dirty="0"/>
          </a:p>
          <a:p>
            <a:pPr marL="0" indent="0">
              <a:buNone/>
            </a:pPr>
            <a:r>
              <a:rPr lang="ko-KR" altLang="en-US" sz="1100" dirty="0" smtClean="0"/>
              <a:t>버퍼를 사용할 경우 버퍼가 다 차면 버퍼를 비우고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새로운 데이터를 받아오도록 설정</a:t>
            </a:r>
            <a:endParaRPr lang="en-US" altLang="ko-KR" sz="1100" dirty="0" smtClean="0"/>
          </a:p>
          <a:p>
            <a:pPr marL="0" lvl="1" indent="0">
              <a:buNone/>
            </a:pPr>
            <a:r>
              <a:rPr lang="en-US" altLang="ko-KR" sz="1100" dirty="0"/>
              <a:t>false - </a:t>
            </a:r>
            <a:r>
              <a:rPr lang="ko-KR" altLang="en-US" sz="1100" dirty="0"/>
              <a:t>버퍼가 다 찼을 경우 예외를 발생시키고 작업을 중지한다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out</a:t>
            </a:r>
            <a:r>
              <a:rPr lang="ko-KR" altLang="en-US" sz="1100" dirty="0" smtClean="0"/>
              <a:t>객체의 </a:t>
            </a:r>
            <a:r>
              <a:rPr lang="en-US" altLang="ko-KR" sz="1100" dirty="0" smtClean="0"/>
              <a:t>flush()</a:t>
            </a:r>
            <a:r>
              <a:rPr lang="ko-KR" altLang="en-US" sz="1100" dirty="0" smtClean="0"/>
              <a:t>와 같은 기능</a:t>
            </a:r>
            <a:endParaRPr lang="en-US" altLang="ko-KR" sz="11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6164" y="1052735"/>
            <a:ext cx="4250332" cy="533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/>
              <a:t>isThreadSafe</a:t>
            </a: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/>
              <a:t>&lt;%@ page </a:t>
            </a:r>
            <a:r>
              <a:rPr lang="en-US" altLang="ko-KR" sz="1200" dirty="0" err="1" smtClean="0"/>
              <a:t>isThreadSafe</a:t>
            </a:r>
            <a:r>
              <a:rPr lang="en-US" altLang="ko-KR" sz="1200" dirty="0" smtClean="0"/>
              <a:t> =“true” %&gt;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100" dirty="0" smtClean="0"/>
              <a:t>각 페이지의 </a:t>
            </a:r>
            <a:r>
              <a:rPr lang="ko-KR" altLang="en-US" sz="1100" dirty="0" err="1" smtClean="0"/>
              <a:t>스레드들이</a:t>
            </a:r>
            <a:r>
              <a:rPr lang="ko-KR" altLang="en-US" sz="1100" dirty="0" smtClean="0"/>
              <a:t> 안전하게 동작할 수 있다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동기화</a:t>
            </a:r>
            <a:r>
              <a:rPr lang="en-US" altLang="ko-KR" sz="11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/>
          </a:p>
          <a:p>
            <a:r>
              <a:rPr lang="en-US" altLang="ko-KR" sz="1800" dirty="0" smtClean="0"/>
              <a:t>info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/>
              <a:t>&lt;%@ page info =“JSP </a:t>
            </a:r>
            <a:r>
              <a:rPr lang="ko-KR" altLang="en-US" sz="1200" dirty="0" smtClean="0"/>
              <a:t>페이지에 대한 정보</a:t>
            </a:r>
            <a:r>
              <a:rPr lang="en-US" altLang="ko-KR" sz="1200" dirty="0" smtClean="0"/>
              <a:t>” %&gt;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페이지에 대한 간략한 설명을 기록하는 용도</a:t>
            </a:r>
            <a:r>
              <a:rPr lang="en-US" altLang="ko-KR" sz="1050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050" dirty="0" smtClean="0"/>
              <a:t>현재페이지에 대한 정보를 알려주는 역할</a:t>
            </a:r>
            <a:endParaRPr lang="en-US" altLang="ko-KR" sz="105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050" dirty="0" smtClean="0"/>
              <a:t>(</a:t>
            </a:r>
            <a:r>
              <a:rPr lang="ko-KR" altLang="en-US" sz="1050" dirty="0" smtClean="0"/>
              <a:t>실행에 영향을 미치지 않음</a:t>
            </a:r>
            <a:r>
              <a:rPr lang="en-US" altLang="ko-KR" sz="105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050" dirty="0" smtClean="0"/>
          </a:p>
          <a:p>
            <a:r>
              <a:rPr lang="en-US" altLang="ko-KR" sz="1800" dirty="0" err="1"/>
              <a:t>errorPage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&lt;%@ page </a:t>
            </a:r>
            <a:r>
              <a:rPr lang="en-US" altLang="ko-KR" sz="1200" dirty="0" err="1"/>
              <a:t>errorPage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error.jsp</a:t>
            </a:r>
            <a:r>
              <a:rPr lang="en-US" altLang="ko-KR" sz="1200" dirty="0" smtClean="0"/>
              <a:t>” %&gt;</a:t>
            </a:r>
          </a:p>
          <a:p>
            <a:pPr marL="0" indent="0">
              <a:buNone/>
            </a:pPr>
            <a:r>
              <a:rPr lang="en-US" altLang="ko-KR" sz="1200" dirty="0"/>
              <a:t>JSP</a:t>
            </a:r>
            <a:r>
              <a:rPr lang="ko-KR" altLang="en-US" sz="1200" dirty="0" smtClean="0"/>
              <a:t>페이지에서 에러 발생시 보여줄 에러 페이지 설정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800" dirty="0" err="1"/>
              <a:t>isErrorPage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&lt;%@ page </a:t>
            </a:r>
            <a:r>
              <a:rPr lang="en-US" altLang="ko-KR" sz="1200" dirty="0" err="1"/>
              <a:t>isErrorPage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=“true” %&gt;</a:t>
            </a:r>
          </a:p>
          <a:p>
            <a:pPr marL="0" indent="0">
              <a:buNone/>
            </a:pPr>
            <a:r>
              <a:rPr lang="ko-KR" altLang="en-US" sz="1200" dirty="0" smtClean="0"/>
              <a:t>현재의 페이지가 에러페이지인지 아닌지를 설정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에러페이지의 경우 </a:t>
            </a:r>
            <a:r>
              <a:rPr lang="en-US" altLang="ko-KR" sz="1200" dirty="0" smtClean="0"/>
              <a:t>exception</a:t>
            </a:r>
            <a:r>
              <a:rPr lang="ko-KR" altLang="en-US" sz="1200" dirty="0" smtClean="0"/>
              <a:t>객체를 사용하여 예외의 원인을 알 수 있게 됨  </a:t>
            </a:r>
            <a:r>
              <a:rPr lang="en-US" altLang="ko-KR" sz="1200" dirty="0" smtClean="0"/>
              <a:t>Default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“false”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800" dirty="0" err="1" smtClean="0"/>
              <a:t>contentType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=“text/</a:t>
            </a:r>
            <a:r>
              <a:rPr lang="en-US" altLang="ko-KR" sz="1200" dirty="0" err="1" smtClean="0"/>
              <a:t>html;charset</a:t>
            </a:r>
            <a:r>
              <a:rPr lang="en-US" altLang="ko-KR" sz="1200" dirty="0" smtClean="0"/>
              <a:t>=UTF-8” </a:t>
            </a:r>
            <a:r>
              <a:rPr lang="en-US" altLang="ko-KR" sz="1200" dirty="0"/>
              <a:t>%&gt;</a:t>
            </a:r>
          </a:p>
          <a:p>
            <a:pPr marL="0" indent="0">
              <a:buNone/>
            </a:pPr>
            <a:r>
              <a:rPr lang="en-US" altLang="ko-KR" sz="1200" dirty="0" smtClean="0"/>
              <a:t>Default : ISO-8859-1 </a:t>
            </a:r>
            <a:r>
              <a:rPr lang="ko-KR" altLang="en-US" sz="1200" dirty="0" smtClean="0"/>
              <a:t>알파벳 표현을 위한 </a:t>
            </a:r>
            <a:r>
              <a:rPr lang="en-US" altLang="ko-KR" sz="1200" dirty="0" smtClean="0"/>
              <a:t>8bit</a:t>
            </a:r>
            <a:r>
              <a:rPr lang="ko-KR" altLang="en-US" sz="1200" dirty="0" smtClean="0"/>
              <a:t>로 구성된 </a:t>
            </a:r>
            <a:r>
              <a:rPr lang="en-US" altLang="ko-KR" sz="1200" dirty="0" smtClean="0"/>
              <a:t>charset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648295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ym typeface="Wingdings" pitchFamily="2" charset="2"/>
              </a:rPr>
              <a:t>06_import.jsp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812360" y="6374486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ym typeface="Wingdings" pitchFamily="2" charset="2"/>
              </a:rPr>
              <a:t>07_divide.jsp</a:t>
            </a:r>
          </a:p>
          <a:p>
            <a:pPr algn="r"/>
            <a:r>
              <a:rPr lang="en-US" altLang="ko-KR" sz="1200" dirty="0" err="1" smtClean="0">
                <a:sym typeface="Wingdings" pitchFamily="2" charset="2"/>
              </a:rPr>
              <a:t>Error.jsp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29571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392978" y="3280163"/>
            <a:ext cx="2880320" cy="508877"/>
            <a:chOff x="2270926" y="3284984"/>
            <a:chExt cx="2880320" cy="864096"/>
          </a:xfrm>
        </p:grpSpPr>
        <p:sp>
          <p:nvSpPr>
            <p:cNvPr id="5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6979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4" name="직사각형 16"/>
            <p:cNvSpPr/>
            <p:nvPr/>
          </p:nvSpPr>
          <p:spPr>
            <a:xfrm>
              <a:off x="2667302" y="3462907"/>
              <a:ext cx="2120722" cy="508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r>
                <a:rPr lang="ko-KR" altLang="en-US" sz="1200" dirty="0">
                  <a:solidFill>
                    <a:schemeClr val="tx1"/>
                  </a:solidFill>
                </a:rPr>
                <a:t>공통적으로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사용되는 내용을  저장한 파일을 포함시킴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214645" y="2843644"/>
            <a:ext cx="37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&lt;%@ include file="</a:t>
            </a:r>
            <a:r>
              <a:rPr lang="en-US" altLang="ko-KR" dirty="0" err="1"/>
              <a:t>footer.jsp</a:t>
            </a:r>
            <a:r>
              <a:rPr lang="en-US" altLang="ko-KR" dirty="0"/>
              <a:t>" %&gt;</a:t>
            </a:r>
          </a:p>
        </p:txBody>
      </p:sp>
      <p:pic>
        <p:nvPicPr>
          <p:cNvPr id="6146" name="_x247071216" descr="EMB00000c84bde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34" y="1008559"/>
            <a:ext cx="4123238" cy="17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47073856" descr="EMB00000c84bd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" y="1008559"/>
            <a:ext cx="4106086" cy="17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392978" y="2572147"/>
            <a:ext cx="792088" cy="350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057274" y="2572147"/>
            <a:ext cx="776346" cy="3507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1404" y="2284115"/>
            <a:ext cx="410608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74761" y="2284115"/>
            <a:ext cx="41457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79712" y="732101"/>
            <a:ext cx="139333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smtClean="0"/>
              <a:t>08_main.jsp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2160" y="692696"/>
            <a:ext cx="1250663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 smtClean="0"/>
              <a:t>08_sub.jsp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원고\로드북\_____jsp\img\ch03\3-0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84784"/>
            <a:ext cx="3928822" cy="2664296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947" y="434191"/>
            <a:ext cx="4759077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=UTF-8"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pageEncoding</a:t>
            </a:r>
            <a:r>
              <a:rPr lang="en-US" altLang="ko-KR" sz="1100" dirty="0" smtClean="0"/>
              <a:t>="UTF-8"%&gt;</a:t>
            </a:r>
            <a:endParaRPr lang="en-US" altLang="ko-KR" sz="1100" dirty="0"/>
          </a:p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</a:t>
            </a:r>
          </a:p>
          <a:p>
            <a:r>
              <a:rPr lang="en-US" altLang="ko-KR" sz="1100" dirty="0"/>
              <a:t>&lt;meta </a:t>
            </a:r>
            <a:r>
              <a:rPr lang="en-US" altLang="ko-KR" sz="1100" dirty="0" err="1"/>
              <a:t>charset</a:t>
            </a:r>
            <a:r>
              <a:rPr lang="en-US" altLang="ko-KR" sz="1100" dirty="0" smtClean="0"/>
              <a:t>="UTF-8"&gt;</a:t>
            </a:r>
            <a:endParaRPr lang="en-US" altLang="ko-KR" sz="1100" dirty="0"/>
          </a:p>
          <a:p>
            <a:r>
              <a:rPr lang="en-US" altLang="ko-KR" sz="1100" dirty="0"/>
              <a:t>&lt;title&gt;JSP&lt;/title&gt;</a:t>
            </a:r>
          </a:p>
          <a:p>
            <a:r>
              <a:rPr lang="en-US" altLang="ko-KR" sz="1100" dirty="0"/>
              <a:t>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&lt;h3&gt; </a:t>
            </a:r>
            <a:r>
              <a:rPr lang="ko-KR" altLang="en-US" sz="1100" dirty="0"/>
              <a:t>서브 페이지 </a:t>
            </a:r>
            <a:r>
              <a:rPr lang="en-US" altLang="ko-KR" sz="1100" dirty="0"/>
              <a:t>&lt;/h3&gt;</a:t>
            </a:r>
          </a:p>
          <a:p>
            <a:r>
              <a:rPr lang="en-US" altLang="ko-KR" sz="1100" dirty="0"/>
              <a:t>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="08_main.jsp"&gt; </a:t>
            </a:r>
            <a:r>
              <a:rPr lang="ko-KR" altLang="en-US" sz="1100" dirty="0"/>
              <a:t>메인 페이지로 되돌아가기</a:t>
            </a:r>
            <a:r>
              <a:rPr lang="en-US" altLang="ko-KR" sz="1100" dirty="0"/>
              <a:t>&lt;/a&gt;&lt;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&lt;%@ include file="</a:t>
            </a:r>
            <a:r>
              <a:rPr lang="en-US" altLang="ko-KR" sz="1100" dirty="0" err="1">
                <a:solidFill>
                  <a:srgbClr val="FF0000"/>
                </a:solidFill>
              </a:rPr>
              <a:t>footer.jsp</a:t>
            </a:r>
            <a:r>
              <a:rPr lang="en-US" altLang="ko-KR" sz="1100" dirty="0"/>
              <a:t>" %&gt;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07504" y="3356992"/>
            <a:ext cx="4688043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=UTF-8"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pageEncoding</a:t>
            </a:r>
            <a:r>
              <a:rPr lang="en-US" altLang="ko-KR" sz="1100" dirty="0" smtClean="0"/>
              <a:t>="UTF-8"%&gt;</a:t>
            </a:r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&lt;div id="</a:t>
            </a:r>
            <a:r>
              <a:rPr lang="en-US" altLang="ko-KR" sz="1100" dirty="0" err="1"/>
              <a:t>copytight</a:t>
            </a:r>
            <a:r>
              <a:rPr lang="en-US" altLang="ko-KR" sz="1100" dirty="0"/>
              <a:t>"&gt;</a:t>
            </a:r>
          </a:p>
          <a:p>
            <a:r>
              <a:rPr lang="en-US" altLang="ko-KR" sz="1100" dirty="0"/>
              <a:t>All contents Copyright 2014 Nonage Inc. all rights reserved&lt;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Contact mail : Nonage@Nonage.com Tel: +82 64 123 4315 Fax +82 64 1234321</a:t>
            </a:r>
          </a:p>
          <a:p>
            <a:r>
              <a:rPr lang="en-US" altLang="ko-KR" sz="1100" dirty="0"/>
              <a:t>&lt;/div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&lt;/ body&gt;</a:t>
            </a:r>
          </a:p>
          <a:p>
            <a:r>
              <a:rPr lang="en-US" altLang="ko-KR" sz="1100" dirty="0" smtClean="0"/>
              <a:t>&lt;/ html&gt;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13978" y="2987660"/>
            <a:ext cx="114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footer.jsp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947" y="8467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08_sub.jsp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249416" y="952072"/>
            <a:ext cx="501121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/>
              <a:t>http://</a:t>
            </a:r>
            <a:r>
              <a:rPr lang="en-US" altLang="ko-KR" sz="2000" dirty="0" smtClean="0"/>
              <a:t>localhost:8181/</a:t>
            </a:r>
            <a:r>
              <a:rPr lang="en-US" altLang="ko-KR" sz="2000" dirty="0"/>
              <a:t>jsp-study</a:t>
            </a:r>
            <a:r>
              <a:rPr lang="en-US" altLang="ko-KR" sz="2000" dirty="0" smtClean="0"/>
              <a:t>/</a:t>
            </a:r>
            <a:r>
              <a:rPr lang="en-US" altLang="ko-KR" sz="2000" dirty="0" smtClean="0">
                <a:solidFill>
                  <a:srgbClr val="FF0000"/>
                </a:solidFill>
              </a:rPr>
              <a:t>08_sub.jsp</a:t>
            </a:r>
            <a:endParaRPr lang="en-US" altLang="ko-KR" sz="2000" b="1" dirty="0" smtClean="0"/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5364088" y="1268760"/>
            <a:ext cx="1028919" cy="602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604448" y="1196752"/>
            <a:ext cx="1584176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3"/>
            <a:endCxn id="8" idx="3"/>
          </p:cNvCxnSpPr>
          <p:nvPr/>
        </p:nvCxnSpPr>
        <p:spPr>
          <a:xfrm>
            <a:off x="4788024" y="1496020"/>
            <a:ext cx="7523" cy="2753524"/>
          </a:xfrm>
          <a:prstGeom prst="bentConnector3">
            <a:avLst>
              <a:gd name="adj1" fmla="val 31386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33392" y="2894104"/>
            <a:ext cx="4747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08104" y="3212976"/>
            <a:ext cx="403244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78167" y="3212976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footer.jsp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246826992" descr="EMB00000c84b5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26670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원고\로드북\_____jsp\img\ch03\3-02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47308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89176" y="2565734"/>
            <a:ext cx="6120680" cy="38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 smtClean="0"/>
              <a:t>http</a:t>
            </a:r>
            <a:r>
              <a:rPr lang="en-US" altLang="ko-KR" b="1" dirty="0"/>
              <a:t>://</a:t>
            </a:r>
            <a:r>
              <a:rPr lang="en-US" altLang="ko-KR" b="1" dirty="0" smtClean="0"/>
              <a:t>localhost:8181/</a:t>
            </a:r>
            <a:r>
              <a:rPr lang="en-US" altLang="ko-KR" b="1" dirty="0" smtClean="0">
                <a:solidFill>
                  <a:srgbClr val="FF0000"/>
                </a:solidFill>
              </a:rPr>
              <a:t>web-study-01</a:t>
            </a:r>
            <a:r>
              <a:rPr lang="en-US" altLang="ko-KR" b="1" dirty="0" smtClean="0"/>
              <a:t>/AdditonServlet01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275856" y="2924944"/>
            <a:ext cx="115212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7070557" y="2924944"/>
            <a:ext cx="1965939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012160" y="1988840"/>
            <a:ext cx="2666345" cy="576894"/>
            <a:chOff x="1187624" y="1389558"/>
            <a:chExt cx="2899767" cy="1008112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13046" y="1489984"/>
              <a:ext cx="2331073" cy="403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 err="1"/>
                <a:t>컨텍스트</a:t>
              </a:r>
              <a:r>
                <a:rPr lang="ko-KR" altLang="en-US" dirty="0"/>
                <a:t> 패스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2409" y="1996877"/>
            <a:ext cx="2421359" cy="670853"/>
            <a:chOff x="1187624" y="1389558"/>
            <a:chExt cx="2899767" cy="1008112"/>
          </a:xfrm>
        </p:grpSpPr>
        <p:sp>
          <p:nvSpPr>
            <p:cNvPr id="35" name="구름 모양 설명선 3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12018"/>
                <a:gd name="adj2" fmla="val 946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21383" y="1570448"/>
              <a:ext cx="2232248" cy="34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ko-KR" altLang="en-US" sz="1100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41104" y="2107595"/>
            <a:ext cx="1888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프로젝트 폴더</a:t>
            </a:r>
            <a:endParaRPr lang="ko-KR" altLang="en-US" sz="1600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11560" y="188641"/>
            <a:ext cx="8229600" cy="144016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프로젝트 생성시 입력하는 프로젝트 이름은 개발자 입장에서 개발을 위해서 생성된 파일들을 관리하기 위한 폴더이고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패스는 사용자가 해당 웹 애플리케이션을 사용하기 위해서 접근하는 경로가 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76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G:\원고\로드북\_____jsp\img\ch03\3-02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" y="2242427"/>
            <a:ext cx="3897613" cy="2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:\원고\로드북\_____jsp\img\ch03\3-02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82" y="2207432"/>
            <a:ext cx="4689057" cy="17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521224" y="1610493"/>
            <a:ext cx="565928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/>
              <a:t>http://localhost:8181/</a:t>
            </a:r>
            <a:r>
              <a:rPr lang="en-US" altLang="ko-KR" sz="2800" b="1" dirty="0">
                <a:solidFill>
                  <a:srgbClr val="FF0000"/>
                </a:solidFill>
              </a:rPr>
              <a:t>jsp-study</a:t>
            </a:r>
            <a:r>
              <a:rPr lang="en-US" altLang="ko-KR" sz="2000" dirty="0"/>
              <a:t>/01_hello.jsp</a:t>
            </a:r>
            <a:endParaRPr lang="en-US" altLang="ko-KR" sz="2000" b="1" dirty="0" smtClean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728711" y="1991410"/>
            <a:ext cx="1635377" cy="765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7740352" y="2036752"/>
            <a:ext cx="1131187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401544" y="983298"/>
            <a:ext cx="2376264" cy="576894"/>
            <a:chOff x="1187624" y="1389558"/>
            <a:chExt cx="2899767" cy="1008112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13046" y="1489984"/>
              <a:ext cx="2121255" cy="64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 err="1"/>
                <a:t>컨텍스트</a:t>
              </a:r>
              <a:r>
                <a:rPr lang="ko-KR" altLang="en-US" dirty="0"/>
                <a:t> 패스</a:t>
              </a:r>
            </a:p>
          </p:txBody>
        </p:sp>
      </p:grpSp>
      <p:sp>
        <p:nvSpPr>
          <p:cNvPr id="35" name="구름 모양 설명선 34"/>
          <p:cNvSpPr/>
          <p:nvPr/>
        </p:nvSpPr>
        <p:spPr>
          <a:xfrm>
            <a:off x="-121804" y="2023427"/>
            <a:ext cx="2195736" cy="623220"/>
          </a:xfrm>
          <a:prstGeom prst="cloudCallout">
            <a:avLst>
              <a:gd name="adj1" fmla="val 16006"/>
              <a:gd name="adj2" fmla="val 1323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-36512" y="2143774"/>
            <a:ext cx="20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mtClean="0"/>
              <a:t>프로젝트 폴더 명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34068"/>
            <a:ext cx="8518277" cy="14401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경우에 따라서는 개발자는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 이름을 웹 프로젝트 이름과는 다른 원하는 이름으로 바꿀 수 있습니다</a:t>
            </a:r>
            <a:r>
              <a:rPr lang="en-US" altLang="ko-KR" sz="2400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0331" y="5085184"/>
            <a:ext cx="8448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컨텍스트</a:t>
            </a:r>
            <a:r>
              <a:rPr lang="ko-KR" altLang="en-US" sz="2000" dirty="0"/>
              <a:t> 패스에 대한 이해를 높이기 위해서 이번 장을 학습하기 위해서 새롭게 생성할 웹 프로젝트의 </a:t>
            </a:r>
            <a:r>
              <a:rPr lang="ko-KR" altLang="en-US" sz="2000" dirty="0" err="1"/>
              <a:t>컨텍스트</a:t>
            </a:r>
            <a:r>
              <a:rPr lang="ko-KR" altLang="en-US" sz="2000" dirty="0"/>
              <a:t> 패스를 프로젝트 이름과 다른 새로운 이름으로 바꾸는 방법을 학습해 봅시다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7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134068"/>
            <a:ext cx="8518277" cy="14401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기본적으로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 이름은 프로젝트 이름과 동일하게 설정되어 나타납니다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5170072" descr="EMB00000b8035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4320480" cy="29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75794288" descr="EMB00000b8035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40968"/>
            <a:ext cx="4752528" cy="32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8641"/>
            <a:ext cx="8229600" cy="208823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그림에서 보면 </a:t>
            </a:r>
            <a:r>
              <a:rPr lang="en-US" altLang="ko-KR" sz="2400" dirty="0"/>
              <a:t>path </a:t>
            </a:r>
            <a:r>
              <a:rPr lang="ko-KR" altLang="en-US" sz="2400" dirty="0"/>
              <a:t>속성값이 프로젝트 생성 마지막 단계에서 입력한 </a:t>
            </a:r>
            <a:r>
              <a:rPr lang="en-US" altLang="ko-KR" sz="2400" dirty="0"/>
              <a:t>Context root </a:t>
            </a:r>
            <a:r>
              <a:rPr lang="ko-KR" altLang="en-US" sz="2400" dirty="0"/>
              <a:t>값인 “</a:t>
            </a:r>
            <a:r>
              <a:rPr lang="en-US" altLang="ko-KR" sz="2400" dirty="0"/>
              <a:t>/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-study”</a:t>
            </a:r>
            <a:r>
              <a:rPr lang="ko-KR" altLang="en-US" sz="2400" dirty="0"/>
              <a:t>로 지정되어 있음을 확인할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덕분에 </a:t>
            </a:r>
            <a:r>
              <a:rPr lang="ko-KR" altLang="en-US" sz="2400" dirty="0" err="1"/>
              <a:t>톰캣이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패스로 인식하는 </a:t>
            </a:r>
            <a:r>
              <a:rPr lang="en-US" altLang="ko-KR" sz="2400" dirty="0"/>
              <a:t>path </a:t>
            </a:r>
            <a:r>
              <a:rPr lang="ko-KR" altLang="en-US" sz="2400" dirty="0"/>
              <a:t>속성 값이 프로젝트 이름인 “</a:t>
            </a:r>
            <a:r>
              <a:rPr lang="en-US" altLang="ko-KR" sz="2400" dirty="0"/>
              <a:t>/web-study-03”</a:t>
            </a:r>
            <a:r>
              <a:rPr lang="ko-KR" altLang="en-US" sz="2400" dirty="0"/>
              <a:t>이 아닌 “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-study”</a:t>
            </a:r>
            <a:r>
              <a:rPr lang="ko-KR" altLang="en-US" sz="2400" dirty="0"/>
              <a:t>로 인식됩니다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5122344" descr="EMB00000b8035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0488"/>
            <a:ext cx="8219110" cy="31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750145"/>
            <a:ext cx="8496944" cy="38472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&lt;%@ page language="java"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="text/html; charset=UTF-8"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pageEncoding</a:t>
            </a:r>
            <a:r>
              <a:rPr lang="en-US" altLang="ko-KR" sz="1600" dirty="0"/>
              <a:t>="UTF-8"%&gt;</a:t>
            </a:r>
          </a:p>
          <a:p>
            <a:endParaRPr lang="en-US" altLang="ko-KR" sz="12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html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&lt;body&gt;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&lt;%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num1 = 20;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num2 = 10;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dirty="0" smtClean="0">
                <a:solidFill>
                  <a:srgbClr val="7030A0"/>
                </a:solidFill>
              </a:rPr>
              <a:t> add = num1 + num2;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out.print</a:t>
            </a:r>
            <a:r>
              <a:rPr lang="en-US" altLang="ko-KR" sz="2000" dirty="0" smtClean="0">
                <a:solidFill>
                  <a:srgbClr val="7030A0"/>
                </a:solidFill>
              </a:rPr>
              <a:t>( num1+"+"+num2+"="+add);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%&gt;</a:t>
            </a:r>
          </a:p>
          <a:p>
            <a:r>
              <a:rPr lang="en-US" altLang="ko-KR" sz="2000" dirty="0" smtClean="0"/>
              <a:t>&lt;/body&gt;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html&gt;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431722" y="3401119"/>
            <a:ext cx="2666345" cy="922448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2" y="1570448"/>
              <a:ext cx="2331073" cy="706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>
                  <a:solidFill>
                    <a:srgbClr val="FF0000"/>
                  </a:solidFill>
                </a:rPr>
                <a:t>HTML </a:t>
              </a:r>
              <a:r>
                <a:rPr lang="ko-KR" altLang="en-US" dirty="0">
                  <a:solidFill>
                    <a:srgbClr val="FF0000"/>
                  </a:solidFill>
                </a:rPr>
                <a:t>태그 사이에 </a:t>
              </a:r>
              <a:r>
                <a:rPr lang="en-US" altLang="ko-KR" dirty="0">
                  <a:solidFill>
                    <a:srgbClr val="FF0000"/>
                  </a:solidFill>
                </a:rPr>
                <a:t>&lt;% %&gt;</a:t>
              </a:r>
              <a:r>
                <a:rPr lang="ko-KR" altLang="en-US" dirty="0">
                  <a:solidFill>
                    <a:srgbClr val="FF0000"/>
                  </a:solidFill>
                </a:rPr>
                <a:t>를 추가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2894" y="409888"/>
            <a:ext cx="8627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JSP</a:t>
            </a:r>
            <a:r>
              <a:rPr lang="ko-KR" altLang="en-US" sz="2000" dirty="0"/>
              <a:t>는 </a:t>
            </a:r>
            <a:r>
              <a:rPr lang="en-US" altLang="ko-KR" sz="2000" dirty="0"/>
              <a:t>Java Server Page</a:t>
            </a:r>
            <a:r>
              <a:rPr lang="ko-KR" altLang="en-US" sz="2000" dirty="0"/>
              <a:t>의 약어로서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태그에 자바로 프로그래밍하여 브라우저에 보여주는 특별한 페이지입니다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아래와 같이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 사이에 </a:t>
            </a:r>
            <a:r>
              <a:rPr lang="en-US" altLang="ko-KR" sz="2000" dirty="0"/>
              <a:t>&lt;% %&gt;</a:t>
            </a:r>
            <a:r>
              <a:rPr lang="ko-KR" altLang="en-US" sz="2000" dirty="0"/>
              <a:t>를 추가하려면 이는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파일로 작성해야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반면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파일과는 다르게 동작합니다</a:t>
            </a:r>
            <a:r>
              <a:rPr lang="en-US" altLang="ko-KR" sz="2000" dirty="0"/>
              <a:t>. HTML </a:t>
            </a:r>
            <a:r>
              <a:rPr lang="ko-KR" altLang="en-US" sz="2000" dirty="0"/>
              <a:t>파일은 확장자가 </a:t>
            </a:r>
            <a:r>
              <a:rPr lang="en-US" altLang="ko-KR" sz="2000" dirty="0"/>
              <a:t>html</a:t>
            </a:r>
            <a:r>
              <a:rPr lang="ko-KR" altLang="en-US" sz="2000" dirty="0"/>
              <a:t>이고 이는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내의 번역기가 돌리는 반면 </a:t>
            </a:r>
            <a:r>
              <a:rPr lang="en-US" altLang="ko-KR" sz="2000" dirty="0"/>
              <a:t>JSP </a:t>
            </a:r>
            <a:r>
              <a:rPr lang="ko-KR" altLang="en-US" sz="2000" dirty="0"/>
              <a:t>파일은 </a:t>
            </a:r>
            <a:r>
              <a:rPr lang="ko-KR" altLang="en-US" sz="2000" dirty="0" err="1"/>
              <a:t>톰캣</a:t>
            </a:r>
            <a:r>
              <a:rPr lang="ko-KR" altLang="en-US" sz="2000" dirty="0"/>
              <a:t> 서버가 번역하여 그 결과를 </a:t>
            </a:r>
            <a:r>
              <a:rPr lang="en-US" altLang="ko-KR" sz="2000" dirty="0"/>
              <a:t>HTML </a:t>
            </a:r>
            <a:r>
              <a:rPr lang="ko-KR" altLang="en-US" sz="2000" dirty="0"/>
              <a:t>태그로 변환한 후 </a:t>
            </a:r>
            <a:r>
              <a:rPr lang="ko-KR" altLang="en-US" sz="2000" dirty="0" err="1"/>
              <a:t>웹브라우저에</a:t>
            </a:r>
            <a:r>
              <a:rPr lang="ko-KR" altLang="en-US" sz="2000" dirty="0"/>
              <a:t> 내려 보냅니다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8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원고\로드북\_____jsp\img\ch03\3-00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8847"/>
            <a:ext cx="3219078" cy="30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688" y="1772816"/>
            <a:ext cx="5054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&lt;html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20;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10;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 = num1 + num2;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 num1+"+"+num2+"="+add);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html&gt;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72708" y="1570448"/>
            <a:ext cx="2736304" cy="922448"/>
            <a:chOff x="1187624" y="1389558"/>
            <a:chExt cx="2899767" cy="1008112"/>
          </a:xfrm>
        </p:grpSpPr>
        <p:sp>
          <p:nvSpPr>
            <p:cNvPr id="5" name="구름 모양 설명선 4"/>
            <p:cNvSpPr/>
            <p:nvPr/>
          </p:nvSpPr>
          <p:spPr>
            <a:xfrm>
              <a:off x="1187624" y="1389558"/>
              <a:ext cx="2899767" cy="1008112"/>
            </a:xfrm>
            <a:prstGeom prst="cloudCallout">
              <a:avLst>
                <a:gd name="adj1" fmla="val -48566"/>
                <a:gd name="adj2" fmla="val 648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21383" y="1570448"/>
              <a:ext cx="22322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/>
                <a:t>HTML </a:t>
              </a:r>
              <a:r>
                <a:rPr lang="ko-KR" altLang="en-US" dirty="0"/>
                <a:t>태그 사이에 </a:t>
              </a:r>
              <a:r>
                <a:rPr lang="en-US" altLang="ko-KR" dirty="0"/>
                <a:t>&lt;% %&gt;</a:t>
              </a:r>
              <a:r>
                <a:rPr lang="ko-KR" altLang="en-US" dirty="0"/>
                <a:t>를 추가</a:t>
              </a:r>
            </a:p>
          </p:txBody>
        </p:sp>
      </p:grpSp>
      <p:sp>
        <p:nvSpPr>
          <p:cNvPr id="18" name="구름 모양 설명선 17"/>
          <p:cNvSpPr/>
          <p:nvPr/>
        </p:nvSpPr>
        <p:spPr>
          <a:xfrm>
            <a:off x="4644008" y="1510491"/>
            <a:ext cx="3067446" cy="922448"/>
          </a:xfrm>
          <a:prstGeom prst="cloudCallout">
            <a:avLst>
              <a:gd name="adj1" fmla="val -6446"/>
              <a:gd name="adj2" fmla="val 75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04048" y="1602383"/>
            <a:ext cx="24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웹 컨테이너는 </a:t>
            </a:r>
            <a:r>
              <a:rPr lang="en-US" altLang="ko-KR" sz="1400" dirty="0" smtClean="0"/>
              <a:t>&lt;% %&gt;</a:t>
            </a:r>
            <a:r>
              <a:rPr lang="ko-KR" altLang="en-US" sz="1400" dirty="0" smtClean="0"/>
              <a:t>부분을 </a:t>
            </a:r>
            <a:r>
              <a:rPr lang="en-US" altLang="ko-KR" sz="1400" dirty="0"/>
              <a:t>JSP</a:t>
            </a:r>
            <a:r>
              <a:rPr lang="ko-KR" altLang="en-US" sz="1400" dirty="0"/>
              <a:t>로 인식하여 이를 해석한 후 </a:t>
            </a:r>
            <a:r>
              <a:rPr lang="en-US" altLang="ko-KR" sz="1400" dirty="0"/>
              <a:t>HTML </a:t>
            </a:r>
            <a:r>
              <a:rPr lang="ko-KR" altLang="en-US" sz="1400" dirty="0"/>
              <a:t>형태로 변환</a:t>
            </a: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2744</Words>
  <Application>Microsoft Office PowerPoint</Application>
  <PresentationFormat>화면 슬라이드 쇼(4:3)</PresentationFormat>
  <Paragraphs>488</Paragraphs>
  <Slides>33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맑은 고딕</vt:lpstr>
      <vt:lpstr>Arial</vt:lpstr>
      <vt:lpstr>Wingdings</vt:lpstr>
      <vt:lpstr>Office 테마</vt:lpstr>
      <vt:lpstr>03장  JSP 기본 다루기</vt:lpstr>
      <vt:lpstr>JSP로 시작하는 웹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JSP의 처리 과정(서블릿과 JSP)</vt:lpstr>
      <vt:lpstr>PowerPoint 프레젠테이션</vt:lpstr>
      <vt:lpstr>PowerPoint 프레젠테이션</vt:lpstr>
      <vt:lpstr>PowerPoint 프레젠테이션</vt:lpstr>
      <vt:lpstr>JSP가 서블릿에 비해 처리속도가 느리지 않는 이유</vt:lpstr>
      <vt:lpstr>PowerPoint 프레젠테이션</vt:lpstr>
      <vt:lpstr>PowerPoint 프레젠테이션</vt:lpstr>
      <vt:lpstr>PowerPoint 프레젠테이션</vt:lpstr>
      <vt:lpstr>JSP 기본 태그 </vt:lpstr>
      <vt:lpstr>JSP 스크립트 요소</vt:lpstr>
      <vt:lpstr>스크립트릿</vt:lpstr>
      <vt:lpstr>PowerPoint 프레젠테이션</vt:lpstr>
      <vt:lpstr>선언문 </vt:lpstr>
      <vt:lpstr>선언문 </vt:lpstr>
      <vt:lpstr>표현식</vt:lpstr>
      <vt:lpstr>PowerPoint 프레젠테이션</vt:lpstr>
      <vt:lpstr>PowerPoint 프레젠테이션</vt:lpstr>
      <vt:lpstr>PowerPoint 프레젠테이션</vt:lpstr>
      <vt:lpstr>주석문</vt:lpstr>
      <vt:lpstr>지시자(directive)</vt:lpstr>
      <vt:lpstr>page 지시자의 속성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176</cp:revision>
  <dcterms:created xsi:type="dcterms:W3CDTF">2013-05-13T12:41:23Z</dcterms:created>
  <dcterms:modified xsi:type="dcterms:W3CDTF">2023-06-05T02:14:27Z</dcterms:modified>
</cp:coreProperties>
</file>