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9" r:id="rId2"/>
    <p:sldId id="256" r:id="rId3"/>
    <p:sldId id="270" r:id="rId4"/>
    <p:sldId id="272" r:id="rId5"/>
    <p:sldId id="271" r:id="rId6"/>
    <p:sldId id="273" r:id="rId7"/>
    <p:sldId id="274" r:id="rId8"/>
    <p:sldId id="257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6" r:id="rId20"/>
    <p:sldId id="285" r:id="rId21"/>
    <p:sldId id="262" r:id="rId22"/>
    <p:sldId id="287" r:id="rId23"/>
    <p:sldId id="289" r:id="rId24"/>
    <p:sldId id="290" r:id="rId25"/>
    <p:sldId id="288" r:id="rId26"/>
    <p:sldId id="291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78" autoAdjust="0"/>
    <p:restoredTop sz="68244" autoAdjust="0"/>
  </p:normalViewPr>
  <p:slideViewPr>
    <p:cSldViewPr>
      <p:cViewPr varScale="1">
        <p:scale>
          <a:sx n="108" d="100"/>
          <a:sy n="108" d="100"/>
        </p:scale>
        <p:origin x="-37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ED4FF-6B0E-42FA-A737-D604B334571E}" type="datetimeFigureOut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97C21-2515-4451-8F2D-347DB50E64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63557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97C21-2515-4451-8F2D-347DB50E64E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97552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97C21-2515-4451-8F2D-347DB50E64E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97552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97C21-2515-4451-8F2D-347DB50E64E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97552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97C21-2515-4451-8F2D-347DB50E64E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97552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97C21-2515-4451-8F2D-347DB50E64E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97552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97C21-2515-4451-8F2D-347DB50E64E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97552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4224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032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3895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1188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3781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501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7596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23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9051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9919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9123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CA99F-7021-4A81-BE66-6CA625D4B2D7}" type="datetimeFigureOut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134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웹 </a:t>
            </a:r>
            <a:r>
              <a:rPr lang="ko-KR" altLang="en-US" b="1" dirty="0" smtClean="0"/>
              <a:t>애플리케이션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</a:t>
            </a:r>
            <a:r>
              <a:rPr lang="ko-KR" altLang="en-US" dirty="0"/>
              <a:t>애플리케이션은 웹</a:t>
            </a:r>
            <a:r>
              <a:rPr lang="en-US" altLang="ko-KR" dirty="0"/>
              <a:t>(</a:t>
            </a:r>
            <a:r>
              <a:rPr lang="ko-KR" altLang="en-US" dirty="0"/>
              <a:t>인터넷</a:t>
            </a:r>
            <a:r>
              <a:rPr lang="en-US" altLang="ko-KR" dirty="0"/>
              <a:t>)</a:t>
            </a:r>
            <a:r>
              <a:rPr lang="ko-KR" altLang="en-US" dirty="0"/>
              <a:t>을 기반으로 실행되는 애플리케이션을 말합니다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브라우저로 접근하여 사용되는 애플리케이션을 말합니다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책에서 학습하게 되는 웹 프로그래밍</a:t>
            </a:r>
            <a:r>
              <a:rPr lang="en-US" altLang="ko-KR" dirty="0"/>
              <a:t>(Web Programming)</a:t>
            </a:r>
            <a:r>
              <a:rPr lang="ko-KR" altLang="en-US" dirty="0"/>
              <a:t>이 바로 웹 애플리케이션을 제작하는 과정을 뜻합니다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25696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507288" cy="1143000"/>
          </a:xfrm>
        </p:spPr>
        <p:txBody>
          <a:bodyPr>
            <a:noAutofit/>
          </a:bodyPr>
          <a:lstStyle/>
          <a:p>
            <a:r>
              <a:rPr lang="ko-KR" altLang="en-US" sz="3600" dirty="0" err="1"/>
              <a:t>서블릿</a:t>
            </a:r>
            <a:r>
              <a:rPr lang="en-US" altLang="ko-KR" sz="3600" dirty="0"/>
              <a:t>(Servlet)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9715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err="1"/>
              <a:t>서블릿</a:t>
            </a:r>
            <a:r>
              <a:rPr lang="en-US" altLang="ko-KR" dirty="0"/>
              <a:t>(Servlet)</a:t>
            </a:r>
            <a:r>
              <a:rPr lang="ko-KR" altLang="en-US" dirty="0"/>
              <a:t>은 </a:t>
            </a:r>
            <a:r>
              <a:rPr lang="en-US" altLang="ko-KR" dirty="0"/>
              <a:t>Server + Applet</a:t>
            </a:r>
            <a:r>
              <a:rPr lang="ko-KR" altLang="en-US" dirty="0"/>
              <a:t>의 합성어로 서버 상에서 실행되는 </a:t>
            </a:r>
            <a:r>
              <a:rPr lang="en-US" altLang="ko-KR" dirty="0"/>
              <a:t>Applet</a:t>
            </a:r>
            <a:r>
              <a:rPr lang="ko-KR" altLang="en-US" dirty="0"/>
              <a:t>이란 의미로 자바를 이용하여 </a:t>
            </a:r>
            <a:r>
              <a:rPr lang="ko-KR" altLang="en-US" dirty="0" err="1"/>
              <a:t>웹상에서</a:t>
            </a:r>
            <a:r>
              <a:rPr lang="ko-KR" altLang="en-US" dirty="0"/>
              <a:t> 실행되는 프로그램을 작성하는 기술을 말합니다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/>
              <a:t>서블릿은</a:t>
            </a:r>
            <a:r>
              <a:rPr lang="ko-KR" altLang="en-US" dirty="0"/>
              <a:t> 자바 클래스 형태의 웹 애플리케이션을 말하는데</a:t>
            </a:r>
            <a:r>
              <a:rPr lang="en-US" altLang="ko-KR" dirty="0"/>
              <a:t>, </a:t>
            </a:r>
            <a:r>
              <a:rPr lang="ko-KR" altLang="en-US" dirty="0"/>
              <a:t>브라우저를 통해 자바 클래스가 실행되도록 하기 위해서는 </a:t>
            </a:r>
            <a:r>
              <a:rPr lang="en-US" altLang="ko-KR" dirty="0" err="1"/>
              <a:t>javax.servlet.http</a:t>
            </a:r>
            <a:r>
              <a:rPr lang="en-US" altLang="ko-KR" dirty="0"/>
              <a:t> </a:t>
            </a:r>
            <a:r>
              <a:rPr lang="ko-KR" altLang="en-US" dirty="0"/>
              <a:t>패키지에서 제공하는 </a:t>
            </a:r>
            <a:r>
              <a:rPr lang="en-US" altLang="ko-KR" b="1" dirty="0" err="1"/>
              <a:t>HttpServlet</a:t>
            </a:r>
            <a:r>
              <a:rPr lang="ko-KR" altLang="en-US" b="1" dirty="0"/>
              <a:t> </a:t>
            </a:r>
            <a:r>
              <a:rPr lang="ko-KR" altLang="en-US" dirty="0"/>
              <a:t>클래스를 상속받아 구현해야 합니다</a:t>
            </a:r>
            <a:r>
              <a:rPr lang="en-US" altLang="ko-KR" dirty="0"/>
              <a:t>. </a:t>
            </a:r>
            <a:r>
              <a:rPr lang="en-US" altLang="ko-KR" b="1" dirty="0" err="1"/>
              <a:t>HttpServlet</a:t>
            </a:r>
            <a:r>
              <a:rPr lang="ko-KR" altLang="en-US" b="1" dirty="0"/>
              <a:t> </a:t>
            </a:r>
            <a:r>
              <a:rPr lang="ko-KR" altLang="en-US" dirty="0"/>
              <a:t>클래스를 상속 받아 만든 서브 클래스를 </a:t>
            </a:r>
            <a:r>
              <a:rPr lang="ko-KR" altLang="en-US" dirty="0" err="1"/>
              <a:t>서블릿</a:t>
            </a:r>
            <a:r>
              <a:rPr lang="ko-KR" altLang="en-US" dirty="0"/>
              <a:t> 클래스라고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31133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507288" cy="1143000"/>
          </a:xfrm>
        </p:spPr>
        <p:txBody>
          <a:bodyPr>
            <a:noAutofit/>
          </a:bodyPr>
          <a:lstStyle/>
          <a:p>
            <a:r>
              <a:rPr lang="ko-KR" altLang="en-US" sz="3600" dirty="0" err="1"/>
              <a:t>서블릿</a:t>
            </a:r>
            <a:r>
              <a:rPr lang="en-US" altLang="ko-KR" sz="3600" dirty="0"/>
              <a:t>(Servlet)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340768"/>
            <a:ext cx="8147248" cy="2692896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덧셈을 해주는 </a:t>
            </a:r>
            <a:r>
              <a:rPr lang="ko-KR" altLang="en-US" dirty="0" err="1"/>
              <a:t>서블릿을</a:t>
            </a:r>
            <a:r>
              <a:rPr lang="ko-KR" altLang="en-US" dirty="0"/>
              <a:t> 만들 것이기 때문에 클래스 이름은 그 기능에 맞게 </a:t>
            </a:r>
            <a:r>
              <a:rPr lang="en-US" altLang="ko-KR" dirty="0"/>
              <a:t>AdditionalServlet01</a:t>
            </a:r>
            <a:r>
              <a:rPr lang="ko-KR" altLang="en-US" dirty="0"/>
              <a:t>라고 정의합시다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이렇게 </a:t>
            </a:r>
            <a:r>
              <a:rPr lang="ko-KR" altLang="en-US" dirty="0"/>
              <a:t>정의된 클래스를 실행하려면 브라우저를 띄우고 주소 입력란에서 직접 </a:t>
            </a:r>
            <a:r>
              <a:rPr lang="ko-KR" altLang="en-US" dirty="0" err="1"/>
              <a:t>서블릿</a:t>
            </a:r>
            <a:r>
              <a:rPr lang="ko-KR" altLang="en-US" dirty="0"/>
              <a:t> 클래스 이름을 입력하여 클라이언트가 </a:t>
            </a:r>
            <a:r>
              <a:rPr lang="ko-KR" altLang="en-US" dirty="0" err="1"/>
              <a:t>서블릿을</a:t>
            </a:r>
            <a:r>
              <a:rPr lang="ko-KR" altLang="en-US" dirty="0"/>
              <a:t> 요청해야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그러면 </a:t>
            </a:r>
            <a:r>
              <a:rPr lang="ko-KR" altLang="en-US" dirty="0"/>
              <a:t>그에 해당되는 </a:t>
            </a:r>
            <a:r>
              <a:rPr lang="ko-KR" altLang="en-US" dirty="0" err="1"/>
              <a:t>서블릿을</a:t>
            </a:r>
            <a:r>
              <a:rPr lang="ko-KR" altLang="en-US" dirty="0"/>
              <a:t> 찾아 존재하면 실행시킵니다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err="1" smtClean="0"/>
              <a:t>서블릿은</a:t>
            </a:r>
            <a:r>
              <a:rPr lang="ko-KR" altLang="en-US" dirty="0" smtClean="0"/>
              <a:t> </a:t>
            </a:r>
            <a:r>
              <a:rPr lang="ko-KR" altLang="en-US" dirty="0"/>
              <a:t>요청에 대한 처리를 한 후 그 결과를 </a:t>
            </a:r>
            <a:r>
              <a:rPr lang="en-US" altLang="ko-KR" dirty="0"/>
              <a:t>HTML </a:t>
            </a:r>
            <a:r>
              <a:rPr lang="ko-KR" altLang="en-US" dirty="0"/>
              <a:t>페이지 형태로 만들어서 클라이언트에 전송합니다</a:t>
            </a:r>
            <a:r>
              <a:rPr lang="en-US" altLang="ko-KR" dirty="0"/>
              <a:t>. </a:t>
            </a:r>
          </a:p>
        </p:txBody>
      </p:sp>
      <p:pic>
        <p:nvPicPr>
          <p:cNvPr id="4" name="_x221212272" descr="EMB000005b0879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827161"/>
            <a:ext cx="5760640" cy="148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206716" y="4037208"/>
            <a:ext cx="5741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http://localhost:8181/web-study-01/AdditonServlet01</a:t>
            </a:r>
          </a:p>
        </p:txBody>
      </p:sp>
      <p:cxnSp>
        <p:nvCxnSpPr>
          <p:cNvPr id="6" name="직선 연결선 5"/>
          <p:cNvCxnSpPr/>
          <p:nvPr/>
        </p:nvCxnSpPr>
        <p:spPr>
          <a:xfrm flipH="1" flipV="1">
            <a:off x="1247453" y="4325240"/>
            <a:ext cx="1020291" cy="9361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5076056" y="4325240"/>
            <a:ext cx="1728192" cy="9361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19254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507288" cy="1143000"/>
          </a:xfrm>
        </p:spPr>
        <p:txBody>
          <a:bodyPr>
            <a:noAutofit/>
          </a:bodyPr>
          <a:lstStyle/>
          <a:p>
            <a:r>
              <a:rPr lang="ko-KR" altLang="en-US" sz="3600" dirty="0" err="1"/>
              <a:t>서블릿</a:t>
            </a:r>
            <a:r>
              <a:rPr lang="en-US" altLang="ko-KR" sz="3600" dirty="0"/>
              <a:t>(Servlet)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2514" y="1344312"/>
            <a:ext cx="8647958" cy="2300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smtClean="0"/>
              <a:t>import </a:t>
            </a:r>
            <a:r>
              <a:rPr lang="en-US" altLang="ko-KR" sz="2800" dirty="0" err="1"/>
              <a:t>javax.servlet.http.</a:t>
            </a:r>
            <a:r>
              <a:rPr lang="en-US" altLang="ko-KR" sz="2800" b="1" dirty="0" err="1"/>
              <a:t>HttpServlet</a:t>
            </a:r>
            <a:r>
              <a:rPr lang="en-US" altLang="ko-KR" sz="2800" dirty="0"/>
              <a:t>;</a:t>
            </a:r>
          </a:p>
          <a:p>
            <a:pPr marL="0" indent="0">
              <a:buNone/>
            </a:pPr>
            <a:r>
              <a:rPr lang="en-US" altLang="ko-KR" sz="2800" dirty="0"/>
              <a:t>public class AdditonServlet01 extends </a:t>
            </a:r>
            <a:r>
              <a:rPr lang="en-US" altLang="ko-KR" sz="2800" b="1" dirty="0" err="1"/>
              <a:t>HttpServlet</a:t>
            </a:r>
            <a:r>
              <a:rPr lang="en-US" altLang="ko-KR" sz="2800" b="1" dirty="0"/>
              <a:t> </a:t>
            </a:r>
            <a:r>
              <a:rPr lang="en-US" altLang="ko-KR" sz="2800" dirty="0" smtClean="0"/>
              <a:t>{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}</a:t>
            </a:r>
          </a:p>
        </p:txBody>
      </p:sp>
      <p:pic>
        <p:nvPicPr>
          <p:cNvPr id="4" name="_x221212272" descr="EMB000005b0879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827161"/>
            <a:ext cx="5760640" cy="148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206716" y="4037208"/>
            <a:ext cx="5741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http://localhost:8181/web-study-01/AdditonServlet01</a:t>
            </a:r>
          </a:p>
        </p:txBody>
      </p:sp>
      <p:cxnSp>
        <p:nvCxnSpPr>
          <p:cNvPr id="6" name="직선 연결선 5"/>
          <p:cNvCxnSpPr/>
          <p:nvPr/>
        </p:nvCxnSpPr>
        <p:spPr>
          <a:xfrm flipH="1" flipV="1">
            <a:off x="1247453" y="4325240"/>
            <a:ext cx="1020291" cy="9361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5076056" y="4325240"/>
            <a:ext cx="1728192" cy="9361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06696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507288" cy="1143000"/>
          </a:xfrm>
        </p:spPr>
        <p:txBody>
          <a:bodyPr>
            <a:noAutofit/>
          </a:bodyPr>
          <a:lstStyle/>
          <a:p>
            <a:r>
              <a:rPr lang="ko-KR" altLang="en-US" sz="3600" dirty="0" err="1"/>
              <a:t>서블릿</a:t>
            </a:r>
            <a:r>
              <a:rPr lang="en-US" altLang="ko-KR" sz="3600" dirty="0"/>
              <a:t>(Servlet)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2514" y="1124744"/>
            <a:ext cx="9152014" cy="590465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2800" dirty="0" smtClean="0"/>
              <a:t>import </a:t>
            </a:r>
            <a:r>
              <a:rPr lang="en-US" altLang="ko-KR" sz="2800" dirty="0" err="1"/>
              <a:t>javax.servlet.http.</a:t>
            </a:r>
            <a:r>
              <a:rPr lang="en-US" altLang="ko-KR" sz="2800" b="1" dirty="0" err="1"/>
              <a:t>HttpServlet</a:t>
            </a:r>
            <a:r>
              <a:rPr lang="en-US" altLang="ko-KR" sz="2800" dirty="0" smtClean="0"/>
              <a:t>;</a:t>
            </a:r>
          </a:p>
          <a:p>
            <a:pPr marL="0" indent="0">
              <a:buNone/>
            </a:pPr>
            <a:r>
              <a:rPr lang="en-US" altLang="ko-KR" sz="2800" dirty="0"/>
              <a:t>import </a:t>
            </a:r>
            <a:r>
              <a:rPr lang="en-US" altLang="ko-KR" sz="2800" dirty="0" err="1"/>
              <a:t>java.io.PrintWriter</a:t>
            </a:r>
            <a:r>
              <a:rPr lang="en-US" altLang="ko-KR" sz="2800" dirty="0"/>
              <a:t>;</a:t>
            </a:r>
          </a:p>
          <a:p>
            <a:pPr marL="0" indent="0">
              <a:buNone/>
            </a:pPr>
            <a:endParaRPr lang="en-US" altLang="ko-KR" sz="300" dirty="0"/>
          </a:p>
          <a:p>
            <a:pPr marL="0" indent="0">
              <a:buNone/>
            </a:pPr>
            <a:r>
              <a:rPr lang="en-US" altLang="ko-KR" sz="2800" dirty="0"/>
              <a:t>public class AdditonServlet01 extends </a:t>
            </a:r>
            <a:r>
              <a:rPr lang="en-US" altLang="ko-KR" sz="2800" b="1" dirty="0" err="1"/>
              <a:t>HttpServlet</a:t>
            </a:r>
            <a:r>
              <a:rPr lang="en-US" altLang="ko-KR" sz="2800" b="1" dirty="0"/>
              <a:t> </a:t>
            </a:r>
            <a:r>
              <a:rPr lang="en-US" altLang="ko-KR" sz="2800" dirty="0" smtClean="0"/>
              <a:t>{</a:t>
            </a:r>
          </a:p>
          <a:p>
            <a:pPr marL="0" indent="0">
              <a:buNone/>
            </a:pPr>
            <a:r>
              <a:rPr lang="en-US" altLang="ko-KR" sz="2800" dirty="0" smtClean="0"/>
              <a:t>  protected </a:t>
            </a:r>
            <a:r>
              <a:rPr lang="en-US" altLang="ko-KR" sz="2800" dirty="0"/>
              <a:t>void </a:t>
            </a:r>
            <a:r>
              <a:rPr lang="en-US" altLang="ko-KR" sz="2800" dirty="0" err="1"/>
              <a:t>doGet</a:t>
            </a:r>
            <a:r>
              <a:rPr lang="en-US" altLang="ko-KR" sz="2800" dirty="0"/>
              <a:t>(</a:t>
            </a:r>
            <a:r>
              <a:rPr lang="en-US" altLang="ko-KR" sz="2800" dirty="0" err="1"/>
              <a:t>HttpServletRequest</a:t>
            </a:r>
            <a:r>
              <a:rPr lang="en-US" altLang="ko-KR" sz="2800" dirty="0"/>
              <a:t> request, 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                            </a:t>
            </a:r>
            <a:r>
              <a:rPr lang="en-US" altLang="ko-KR" sz="2800" dirty="0" err="1" smtClean="0"/>
              <a:t>HttpServletResponse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response) </a:t>
            </a:r>
          </a:p>
          <a:p>
            <a:pPr marL="0" indent="0">
              <a:buNone/>
            </a:pPr>
            <a:r>
              <a:rPr lang="en-US" altLang="ko-KR" sz="2800" dirty="0" smtClean="0"/>
              <a:t>                  throws </a:t>
            </a:r>
            <a:r>
              <a:rPr lang="en-US" altLang="ko-KR" sz="2800" dirty="0" err="1"/>
              <a:t>ServletException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IOException</a:t>
            </a:r>
            <a:r>
              <a:rPr lang="en-US" altLang="ko-KR" sz="2800" dirty="0"/>
              <a:t> {</a:t>
            </a:r>
          </a:p>
          <a:p>
            <a:pPr marL="400050" lvl="1" indent="0">
              <a:buNone/>
            </a:pPr>
            <a:r>
              <a:rPr lang="en-US" altLang="ko-KR" sz="2400" b="1" dirty="0" err="1"/>
              <a:t>int</a:t>
            </a:r>
            <a:r>
              <a:rPr lang="en-US" altLang="ko-KR" sz="2400" b="1" dirty="0"/>
              <a:t> num1 = 20;</a:t>
            </a:r>
            <a:endParaRPr lang="en-US" altLang="ko-KR" sz="2400" dirty="0"/>
          </a:p>
          <a:p>
            <a:pPr marL="400050" lvl="1" indent="0">
              <a:buNone/>
            </a:pPr>
            <a:r>
              <a:rPr lang="en-US" altLang="ko-KR" sz="2400" b="1" dirty="0" err="1"/>
              <a:t>int</a:t>
            </a:r>
            <a:r>
              <a:rPr lang="en-US" altLang="ko-KR" sz="2400" b="1" dirty="0"/>
              <a:t> num2 = 10;</a:t>
            </a:r>
            <a:endParaRPr lang="en-US" altLang="ko-KR" sz="2400" dirty="0"/>
          </a:p>
          <a:p>
            <a:pPr marL="400050" lvl="1" indent="0">
              <a:buNone/>
            </a:pPr>
            <a:r>
              <a:rPr lang="en-US" altLang="ko-KR" sz="2400" b="1" dirty="0" err="1"/>
              <a:t>int</a:t>
            </a:r>
            <a:r>
              <a:rPr lang="en-US" altLang="ko-KR" sz="2400" b="1" dirty="0"/>
              <a:t> add = num1 + num2;</a:t>
            </a:r>
            <a:endParaRPr lang="en-US" altLang="ko-KR" sz="2400" dirty="0"/>
          </a:p>
          <a:p>
            <a:pPr marL="400050" lvl="1" indent="0">
              <a:buNone/>
            </a:pPr>
            <a:r>
              <a:rPr lang="en-US" altLang="ko-KR" sz="2400" b="1" dirty="0" err="1"/>
              <a:t>PrintWriter</a:t>
            </a:r>
            <a:r>
              <a:rPr lang="en-US" altLang="ko-KR" sz="2400" b="1" dirty="0"/>
              <a:t> out = </a:t>
            </a:r>
            <a:r>
              <a:rPr lang="en-US" altLang="ko-KR" sz="2400" b="1" dirty="0" err="1"/>
              <a:t>response.getWriter</a:t>
            </a:r>
            <a:r>
              <a:rPr lang="en-US" altLang="ko-KR" sz="2400" b="1" dirty="0"/>
              <a:t>();</a:t>
            </a:r>
            <a:endParaRPr lang="en-US" altLang="ko-KR" sz="2400" dirty="0"/>
          </a:p>
          <a:p>
            <a:pPr marL="400050" lvl="1" indent="0">
              <a:buNone/>
            </a:pPr>
            <a:r>
              <a:rPr lang="en-US" altLang="ko-KR" sz="2400" b="1" dirty="0" err="1"/>
              <a:t>out.println</a:t>
            </a:r>
            <a:r>
              <a:rPr lang="en-US" altLang="ko-KR" sz="2400" b="1" dirty="0"/>
              <a:t>("&lt;html&gt;&lt;head&gt;&lt;title&gt;</a:t>
            </a:r>
            <a:r>
              <a:rPr lang="en-US" altLang="ko-KR" sz="2400" b="1" dirty="0" err="1"/>
              <a:t>Additon</a:t>
            </a:r>
            <a:r>
              <a:rPr lang="en-US" altLang="ko-KR" sz="2400" b="1" dirty="0"/>
              <a:t>&lt;/title&gt;&lt;/head&gt;");</a:t>
            </a:r>
            <a:endParaRPr lang="en-US" altLang="ko-KR" sz="2400" dirty="0"/>
          </a:p>
          <a:p>
            <a:pPr marL="400050" lvl="1" indent="0">
              <a:buNone/>
            </a:pPr>
            <a:r>
              <a:rPr lang="en-US" altLang="ko-KR" sz="2400" b="1" dirty="0" err="1"/>
              <a:t>out.println</a:t>
            </a:r>
            <a:r>
              <a:rPr lang="en-US" altLang="ko-KR" sz="2400" b="1" dirty="0"/>
              <a:t>("&lt;body&gt;");</a:t>
            </a:r>
            <a:endParaRPr lang="en-US" altLang="ko-KR" sz="2400" dirty="0"/>
          </a:p>
          <a:p>
            <a:pPr marL="400050" lvl="1" indent="0">
              <a:buNone/>
            </a:pPr>
            <a:r>
              <a:rPr lang="en-US" altLang="ko-KR" sz="2400" b="1" dirty="0" err="1"/>
              <a:t>out.println</a:t>
            </a:r>
            <a:r>
              <a:rPr lang="en-US" altLang="ko-KR" sz="2400" b="1" dirty="0"/>
              <a:t>(num1 + "+" + num2 + "=" +add);</a:t>
            </a:r>
            <a:endParaRPr lang="en-US" altLang="ko-KR" sz="2400" dirty="0"/>
          </a:p>
          <a:p>
            <a:pPr marL="400050" lvl="1" indent="0">
              <a:buNone/>
            </a:pPr>
            <a:r>
              <a:rPr lang="en-US" altLang="ko-KR" sz="2400" b="1" dirty="0" err="1"/>
              <a:t>out.println</a:t>
            </a:r>
            <a:r>
              <a:rPr lang="en-US" altLang="ko-KR" sz="2400" b="1" dirty="0"/>
              <a:t>("&lt;/body&gt;");</a:t>
            </a:r>
            <a:endParaRPr lang="en-US" altLang="ko-KR" sz="2400" dirty="0"/>
          </a:p>
          <a:p>
            <a:pPr marL="400050" lvl="1" indent="0">
              <a:buNone/>
            </a:pPr>
            <a:r>
              <a:rPr lang="en-US" altLang="ko-KR" sz="2400" b="1" dirty="0" err="1"/>
              <a:t>out.println</a:t>
            </a:r>
            <a:r>
              <a:rPr lang="en-US" altLang="ko-KR" sz="2400" b="1" dirty="0"/>
              <a:t>("&lt;/html&gt;");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800" dirty="0" smtClean="0"/>
              <a:t>  }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765581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507288" cy="1143000"/>
          </a:xfrm>
        </p:spPr>
        <p:txBody>
          <a:bodyPr>
            <a:noAutofit/>
          </a:bodyPr>
          <a:lstStyle/>
          <a:p>
            <a:r>
              <a:rPr lang="ko-KR" altLang="en-US" sz="3600" dirty="0" err="1"/>
              <a:t>서블릿</a:t>
            </a:r>
            <a:r>
              <a:rPr lang="en-US" altLang="ko-KR" sz="3600" dirty="0"/>
              <a:t>(Servlet)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98921"/>
            <a:ext cx="8503942" cy="5688632"/>
          </a:xfrm>
        </p:spPr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400" dirty="0" err="1"/>
              <a:t>서블릿</a:t>
            </a:r>
            <a:r>
              <a:rPr lang="ko-KR" altLang="en-US" sz="2400" dirty="0"/>
              <a:t> 동작 방식을 이해하기 위해서는 클라이언트가 어떻게 서버에 요청하는지부터 </a:t>
            </a:r>
            <a:r>
              <a:rPr lang="ko-KR" altLang="en-US" sz="2400" dirty="0" smtClean="0"/>
              <a:t>살펴봅시다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400" dirty="0" smtClean="0"/>
              <a:t>클라이언트는 </a:t>
            </a:r>
            <a:r>
              <a:rPr lang="ko-KR" altLang="ko-KR" sz="2400" dirty="0"/>
              <a:t>서버에 get과 post 두 가지 방식 중 하나로 요청을 합니다. </a:t>
            </a:r>
            <a:r>
              <a:rPr lang="ko-KR" altLang="ko-KR" sz="2400" dirty="0" smtClean="0"/>
              <a:t>두 </a:t>
            </a:r>
            <a:r>
              <a:rPr lang="ko-KR" altLang="ko-KR" sz="2400" dirty="0"/>
              <a:t>전송 방식의 차이점은 다음과 같습니다. </a:t>
            </a:r>
          </a:p>
          <a:p>
            <a:endParaRPr lang="en-US" altLang="ko-KR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9010110"/>
              </p:ext>
            </p:extLst>
          </p:nvPr>
        </p:nvGraphicFramePr>
        <p:xfrm>
          <a:off x="539552" y="3316037"/>
          <a:ext cx="8208912" cy="3200400"/>
        </p:xfrm>
        <a:graphic>
          <a:graphicData uri="http://schemas.openxmlformats.org/drawingml/2006/table">
            <a:tbl>
              <a:tblPr/>
              <a:tblGrid>
                <a:gridCol w="1728360"/>
                <a:gridCol w="6480552"/>
              </a:tblGrid>
              <a:tr h="1860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전송 방식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9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 </a:t>
                      </a:r>
                      <a:r>
                        <a:rPr lang="ko-KR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방식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주소 창을 타고 넘어가기 때문에 서버로 보내는 데이터를 사용자가 그대로 볼 수 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있다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보안에 취약하다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255</a:t>
                      </a: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 이하의 </a:t>
                      </a:r>
                      <a:r>
                        <a:rPr lang="ko-KR" alt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소용량의</a:t>
                      </a: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데이터를 전송한다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9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 </a:t>
                      </a:r>
                      <a:r>
                        <a:rPr lang="ko-KR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방식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html header </a:t>
                      </a: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타고 넘어가기 때문에 보안이 강하다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 이상의 대용량의 데이터를 전송한다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2150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507288" cy="1143000"/>
          </a:xfrm>
        </p:spPr>
        <p:txBody>
          <a:bodyPr>
            <a:noAutofit/>
          </a:bodyPr>
          <a:lstStyle/>
          <a:p>
            <a:r>
              <a:rPr lang="ko-KR" altLang="en-US" sz="3600" dirty="0" err="1"/>
              <a:t>서블릿</a:t>
            </a:r>
            <a:r>
              <a:rPr lang="en-US" altLang="ko-KR" sz="3600" dirty="0"/>
              <a:t>(Servlet)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98921"/>
            <a:ext cx="8503942" cy="5688632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서블릿</a:t>
            </a:r>
            <a:r>
              <a:rPr lang="ko-KR" altLang="en-US" sz="2400" dirty="0"/>
              <a:t> 클래스에는 </a:t>
            </a:r>
            <a:r>
              <a:rPr lang="en-US" altLang="ko-KR" sz="2400" dirty="0" err="1"/>
              <a:t>doGet</a:t>
            </a:r>
            <a:r>
              <a:rPr lang="en-US" altLang="ko-KR" sz="2400" dirty="0"/>
              <a:t>() </a:t>
            </a:r>
            <a:r>
              <a:rPr lang="ko-KR" altLang="en-US" sz="2400" dirty="0"/>
              <a:t>혹은 </a:t>
            </a:r>
            <a:r>
              <a:rPr lang="en-US" altLang="ko-KR" sz="2400" dirty="0" err="1"/>
              <a:t>doPost</a:t>
            </a:r>
            <a:r>
              <a:rPr lang="en-US" altLang="ko-KR" sz="2400" dirty="0"/>
              <a:t>()</a:t>
            </a:r>
            <a:r>
              <a:rPr lang="ko-KR" altLang="en-US" sz="2400" dirty="0"/>
              <a:t>가 있는데</a:t>
            </a:r>
            <a:r>
              <a:rPr lang="en-US" altLang="ko-KR" sz="2400" dirty="0"/>
              <a:t>, </a:t>
            </a:r>
            <a:r>
              <a:rPr lang="ko-KR" altLang="en-US" sz="2400" dirty="0"/>
              <a:t>요청 방식에 따라 호출되는 </a:t>
            </a:r>
            <a:r>
              <a:rPr lang="ko-KR" altLang="en-US" sz="2400" dirty="0" err="1"/>
              <a:t>메소드가</a:t>
            </a:r>
            <a:r>
              <a:rPr lang="ko-KR" altLang="en-US" sz="2400" dirty="0"/>
              <a:t> 달라집니다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get </a:t>
            </a:r>
            <a:r>
              <a:rPr lang="ko-KR" altLang="en-US" sz="2400" dirty="0"/>
              <a:t>방식으로 요청하면 </a:t>
            </a:r>
            <a:r>
              <a:rPr lang="en-US" altLang="ko-KR" sz="2400" dirty="0" err="1"/>
              <a:t>doGet</a:t>
            </a:r>
            <a:r>
              <a:rPr lang="en-US" altLang="ko-KR" sz="2400" dirty="0"/>
              <a:t>()</a:t>
            </a:r>
            <a:r>
              <a:rPr lang="ko-KR" altLang="en-US" sz="2400" dirty="0"/>
              <a:t>이 호출되고 </a:t>
            </a:r>
            <a:r>
              <a:rPr lang="en-US" altLang="ko-KR" sz="2400" dirty="0"/>
              <a:t>post </a:t>
            </a:r>
            <a:r>
              <a:rPr lang="ko-KR" altLang="en-US" sz="2400" dirty="0"/>
              <a:t>방식으로 요청하면 </a:t>
            </a:r>
            <a:r>
              <a:rPr lang="en-US" altLang="ko-KR" sz="2400" dirty="0" err="1"/>
              <a:t>doPost</a:t>
            </a:r>
            <a:r>
              <a:rPr lang="en-US" altLang="ko-KR" sz="2400" dirty="0"/>
              <a:t>()</a:t>
            </a:r>
            <a:r>
              <a:rPr lang="ko-KR" altLang="en-US" sz="2400" dirty="0"/>
              <a:t>가 호출됩니다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그렇기 </a:t>
            </a:r>
            <a:r>
              <a:rPr lang="ko-KR" altLang="en-US" sz="2400" dirty="0"/>
              <a:t>때문에 요청 방식에 따라 </a:t>
            </a:r>
            <a:r>
              <a:rPr lang="en-US" altLang="ko-KR" sz="2400" dirty="0" err="1"/>
              <a:t>doGet</a:t>
            </a:r>
            <a:r>
              <a:rPr lang="en-US" altLang="ko-KR" sz="2400" dirty="0"/>
              <a:t>() </a:t>
            </a:r>
            <a:r>
              <a:rPr lang="ko-KR" altLang="en-US" sz="2400" dirty="0"/>
              <a:t>혹은 </a:t>
            </a:r>
            <a:r>
              <a:rPr lang="en-US" altLang="ko-KR" sz="2400" dirty="0" err="1"/>
              <a:t>doPost</a:t>
            </a:r>
            <a:r>
              <a:rPr lang="en-US" altLang="ko-KR" sz="2400" dirty="0"/>
              <a:t>()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내부에 호출되었을 때 해야 할 일을 써 넣어야 합니다</a:t>
            </a:r>
            <a:r>
              <a:rPr lang="en-US" altLang="ko-K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3648117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507288" cy="1143000"/>
          </a:xfrm>
        </p:spPr>
        <p:txBody>
          <a:bodyPr>
            <a:noAutofit/>
          </a:bodyPr>
          <a:lstStyle/>
          <a:p>
            <a:r>
              <a:rPr lang="ko-KR" altLang="en-US" sz="3600" dirty="0" err="1"/>
              <a:t>서블릿</a:t>
            </a:r>
            <a:r>
              <a:rPr lang="en-US" altLang="ko-KR" sz="3600" dirty="0"/>
              <a:t>(Servlet)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98921"/>
            <a:ext cx="8503942" cy="5688632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doGet</a:t>
            </a:r>
            <a:r>
              <a:rPr lang="en-US" altLang="ko-KR" sz="2400" dirty="0"/>
              <a:t>() </a:t>
            </a:r>
            <a:r>
              <a:rPr lang="ko-KR" altLang="en-US" sz="2400" dirty="0"/>
              <a:t>혹은 </a:t>
            </a:r>
            <a:r>
              <a:rPr lang="en-US" altLang="ko-KR" sz="2400" dirty="0" err="1"/>
              <a:t>doPost</a:t>
            </a:r>
            <a:r>
              <a:rPr lang="en-US" altLang="ko-KR" sz="2400" dirty="0"/>
              <a:t>()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중 어떤 </a:t>
            </a:r>
            <a:r>
              <a:rPr lang="ko-KR" altLang="en-US" sz="2400" dirty="0" err="1"/>
              <a:t>메소드가</a:t>
            </a:r>
            <a:r>
              <a:rPr lang="ko-KR" altLang="en-US" sz="2400" dirty="0"/>
              <a:t> 호출되는지 실질적인 </a:t>
            </a:r>
            <a:r>
              <a:rPr lang="en-US" altLang="ko-KR" sz="2400" dirty="0"/>
              <a:t>HTML </a:t>
            </a:r>
            <a:r>
              <a:rPr lang="ko-KR" altLang="en-US" sz="2400" dirty="0"/>
              <a:t>코드로 설명하겠습니다</a:t>
            </a:r>
            <a:r>
              <a:rPr lang="en-US" altLang="ko-KR" sz="2400" dirty="0"/>
              <a:t>. </a:t>
            </a:r>
            <a:r>
              <a:rPr lang="ko-KR" altLang="en-US" sz="2400" dirty="0"/>
              <a:t>서버를 요청하기 위한 </a:t>
            </a:r>
            <a:r>
              <a:rPr lang="en-US" altLang="ko-KR" sz="2400" dirty="0"/>
              <a:t>&lt;form&gt; </a:t>
            </a:r>
            <a:r>
              <a:rPr lang="ko-KR" altLang="en-US" sz="2400" dirty="0"/>
              <a:t>태그가 제공됩니다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3861048"/>
            <a:ext cx="4752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&lt;form </a:t>
            </a:r>
            <a:r>
              <a:rPr lang="en-US" altLang="ko-KR" dirty="0" smtClean="0"/>
              <a:t>action=“</a:t>
            </a:r>
            <a:r>
              <a:rPr lang="en-US" altLang="ko-KR" dirty="0" err="1" smtClean="0"/>
              <a:t>CallServlet</a:t>
            </a:r>
            <a:r>
              <a:rPr lang="en-US" altLang="ko-KR" dirty="0" smtClean="0"/>
              <a:t>"&gt;</a:t>
            </a:r>
            <a:endParaRPr lang="en-US" altLang="ko-KR" dirty="0"/>
          </a:p>
          <a:p>
            <a:pPr lvl="1" fontAlgn="base"/>
            <a:r>
              <a:rPr lang="en-US" altLang="ko-KR" dirty="0" smtClean="0"/>
              <a:t>&lt;</a:t>
            </a:r>
            <a:r>
              <a:rPr lang="en-US" altLang="ko-KR" dirty="0"/>
              <a:t>input type="submit" value="</a:t>
            </a:r>
            <a:r>
              <a:rPr lang="ko-KR" altLang="en-US" dirty="0"/>
              <a:t>전송</a:t>
            </a:r>
            <a:r>
              <a:rPr lang="en-US" altLang="ko-KR" dirty="0"/>
              <a:t>"&gt;</a:t>
            </a:r>
            <a:endParaRPr lang="ko-KR" altLang="en-US" dirty="0"/>
          </a:p>
          <a:p>
            <a:pPr fontAlgn="base"/>
            <a:r>
              <a:rPr lang="en-US" altLang="ko-KR" dirty="0"/>
              <a:t>&lt;/form&gt;</a:t>
            </a:r>
          </a:p>
        </p:txBody>
      </p:sp>
      <p:sp>
        <p:nvSpPr>
          <p:cNvPr id="5" name="구름 모양 설명선 4"/>
          <p:cNvSpPr/>
          <p:nvPr/>
        </p:nvSpPr>
        <p:spPr>
          <a:xfrm>
            <a:off x="3059832" y="2996952"/>
            <a:ext cx="1728192" cy="648072"/>
          </a:xfrm>
          <a:prstGeom prst="cloudCallout">
            <a:avLst>
              <a:gd name="adj1" fmla="val -23294"/>
              <a:gd name="adj2" fmla="val 7832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67844" y="3135063"/>
            <a:ext cx="1512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>
                <a:solidFill>
                  <a:srgbClr val="0070C0"/>
                </a:solidFill>
              </a:rPr>
              <a:t>요청할 </a:t>
            </a:r>
            <a:r>
              <a:rPr lang="ko-KR" altLang="en-US" sz="1600" b="1" dirty="0" err="1">
                <a:solidFill>
                  <a:srgbClr val="0070C0"/>
                </a:solidFill>
              </a:rPr>
              <a:t>서블릿</a:t>
            </a:r>
            <a:r>
              <a:rPr lang="ko-KR" altLang="en-US" sz="1600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7" name="구름 모양 설명선 6"/>
          <p:cNvSpPr/>
          <p:nvPr/>
        </p:nvSpPr>
        <p:spPr>
          <a:xfrm>
            <a:off x="3068612" y="4653136"/>
            <a:ext cx="2223467" cy="720080"/>
          </a:xfrm>
          <a:prstGeom prst="cloudCallout">
            <a:avLst>
              <a:gd name="adj1" fmla="val -19436"/>
              <a:gd name="adj2" fmla="val -8775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47864" y="4772873"/>
            <a:ext cx="15121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400" b="1" dirty="0" smtClean="0">
                <a:solidFill>
                  <a:srgbClr val="0070C0"/>
                </a:solidFill>
              </a:rPr>
              <a:t>클릭하면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서블릿이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요청된다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.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9056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507288" cy="1143000"/>
          </a:xfrm>
        </p:spPr>
        <p:txBody>
          <a:bodyPr>
            <a:noAutofit/>
          </a:bodyPr>
          <a:lstStyle/>
          <a:p>
            <a:r>
              <a:rPr lang="ko-KR" altLang="en-US" sz="3600" dirty="0" err="1"/>
              <a:t>서블릿</a:t>
            </a:r>
            <a:r>
              <a:rPr lang="en-US" altLang="ko-KR" sz="3600" dirty="0"/>
              <a:t>(Servlet)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98921"/>
            <a:ext cx="8503942" cy="568863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&lt;form&gt; </a:t>
            </a:r>
            <a:r>
              <a:rPr lang="ko-KR" altLang="en-US" sz="2400" dirty="0"/>
              <a:t>태그가 </a:t>
            </a:r>
            <a:r>
              <a:rPr lang="ko-KR" altLang="en-US" sz="2400" dirty="0" err="1"/>
              <a:t>서블릿을</a:t>
            </a:r>
            <a:r>
              <a:rPr lang="ko-KR" altLang="en-US" sz="2400" dirty="0"/>
              <a:t> 요청할 때는 </a:t>
            </a:r>
            <a:r>
              <a:rPr lang="en-US" altLang="ko-KR" sz="2400" dirty="0"/>
              <a:t>get</a:t>
            </a:r>
            <a:r>
              <a:rPr lang="ko-KR" altLang="en-US" sz="2400" dirty="0"/>
              <a:t>과 </a:t>
            </a:r>
            <a:r>
              <a:rPr lang="en-US" altLang="ko-KR" sz="2400" dirty="0"/>
              <a:t>post </a:t>
            </a:r>
            <a:r>
              <a:rPr lang="ko-KR" altLang="en-US" sz="2400" dirty="0"/>
              <a:t>두 가지 전송 방식 중 한 가지로 전송됩니다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개발자가 </a:t>
            </a:r>
            <a:r>
              <a:rPr lang="ko-KR" altLang="en-US" sz="2400" dirty="0"/>
              <a:t>원하는 전송 방식을 결정해 줄 수 있는데 그러려면 </a:t>
            </a:r>
            <a:r>
              <a:rPr lang="en-US" altLang="ko-KR" sz="2400" dirty="0"/>
              <a:t>method </a:t>
            </a:r>
            <a:r>
              <a:rPr lang="ko-KR" altLang="en-US" sz="2400" dirty="0" err="1"/>
              <a:t>어트리뷰트을</a:t>
            </a:r>
            <a:r>
              <a:rPr lang="ko-KR" altLang="en-US" sz="2400" dirty="0"/>
              <a:t> </a:t>
            </a:r>
            <a:r>
              <a:rPr lang="en-US" altLang="ko-KR" sz="2400" dirty="0"/>
              <a:t>&lt;form&gt; </a:t>
            </a:r>
            <a:r>
              <a:rPr lang="ko-KR" altLang="en-US" sz="2400" dirty="0"/>
              <a:t>태그에 추가하면 됩니다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method </a:t>
            </a:r>
            <a:r>
              <a:rPr lang="ko-KR" altLang="en-US" sz="2400" dirty="0" err="1"/>
              <a:t>어트리뷰트</a:t>
            </a:r>
            <a:r>
              <a:rPr lang="ko-KR" altLang="en-US" sz="2400" dirty="0"/>
              <a:t> 값으로 </a:t>
            </a:r>
            <a:r>
              <a:rPr lang="en-US" altLang="ko-KR" sz="2400" dirty="0"/>
              <a:t>get</a:t>
            </a:r>
            <a:r>
              <a:rPr lang="ko-KR" altLang="en-US" sz="2400" dirty="0"/>
              <a:t>을 기술하면 </a:t>
            </a:r>
            <a:r>
              <a:rPr lang="en-US" altLang="ko-KR" sz="2400" dirty="0" err="1"/>
              <a:t>doGet</a:t>
            </a:r>
            <a:r>
              <a:rPr lang="en-US" altLang="ko-KR" sz="2400" dirty="0"/>
              <a:t>() </a:t>
            </a:r>
            <a:r>
              <a:rPr lang="ko-KR" altLang="en-US" sz="2400" dirty="0" err="1"/>
              <a:t>메소드가</a:t>
            </a:r>
            <a:r>
              <a:rPr lang="ko-KR" altLang="en-US" sz="2400" dirty="0"/>
              <a:t> </a:t>
            </a:r>
            <a:r>
              <a:rPr lang="en-US" altLang="ko-KR" sz="2400" dirty="0"/>
              <a:t>post</a:t>
            </a:r>
            <a:r>
              <a:rPr lang="ko-KR" altLang="en-US" sz="2400" dirty="0"/>
              <a:t>를 기술하면 </a:t>
            </a:r>
            <a:r>
              <a:rPr lang="en-US" altLang="ko-KR" sz="2400" dirty="0" err="1"/>
              <a:t>doPost</a:t>
            </a:r>
            <a:r>
              <a:rPr lang="en-US" altLang="ko-KR" sz="2400" dirty="0"/>
              <a:t>() </a:t>
            </a:r>
            <a:r>
              <a:rPr lang="ko-KR" altLang="en-US" sz="2400" dirty="0" err="1"/>
              <a:t>메소드가</a:t>
            </a:r>
            <a:r>
              <a:rPr lang="ko-KR" altLang="en-US" sz="2400" dirty="0"/>
              <a:t> 호출됩니다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565188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507288" cy="1143000"/>
          </a:xfrm>
        </p:spPr>
        <p:txBody>
          <a:bodyPr>
            <a:noAutofit/>
          </a:bodyPr>
          <a:lstStyle/>
          <a:p>
            <a:r>
              <a:rPr lang="ko-KR" altLang="en-US" sz="3600" dirty="0" err="1"/>
              <a:t>서블릿</a:t>
            </a:r>
            <a:r>
              <a:rPr lang="en-US" altLang="ko-KR" sz="3600" dirty="0"/>
              <a:t>(Servlet)</a:t>
            </a: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61677910"/>
              </p:ext>
            </p:extLst>
          </p:nvPr>
        </p:nvGraphicFramePr>
        <p:xfrm>
          <a:off x="971600" y="1618230"/>
          <a:ext cx="7488831" cy="1188720"/>
        </p:xfrm>
        <a:graphic>
          <a:graphicData uri="http://schemas.openxmlformats.org/drawingml/2006/table">
            <a:tbl>
              <a:tblPr/>
              <a:tblGrid>
                <a:gridCol w="7488831"/>
              </a:tblGrid>
              <a:tr h="5877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&lt;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 method="</a:t>
                      </a:r>
                      <a:r>
                        <a:rPr lang="en-US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action="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CallServlet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&lt;input type="submit" value="</a:t>
                      </a:r>
                      <a:r>
                        <a:rPr lang="ko-KR" alt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전송</a:t>
                      </a: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form&gt;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46535506"/>
              </p:ext>
            </p:extLst>
          </p:nvPr>
        </p:nvGraphicFramePr>
        <p:xfrm>
          <a:off x="971600" y="4014803"/>
          <a:ext cx="7272808" cy="1188720"/>
        </p:xfrm>
        <a:graphic>
          <a:graphicData uri="http://schemas.openxmlformats.org/drawingml/2006/table">
            <a:tbl>
              <a:tblPr/>
              <a:tblGrid>
                <a:gridCol w="7272808"/>
              </a:tblGrid>
              <a:tr h="5941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&lt;form method="</a:t>
                      </a:r>
                      <a:r>
                        <a:rPr lang="en-US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action="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CallServlet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&lt;input type="submit" value="</a:t>
                      </a:r>
                      <a:r>
                        <a:rPr lang="ko-KR" alt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전송</a:t>
                      </a: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form&gt;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08563" y="1013659"/>
            <a:ext cx="69847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2400" dirty="0"/>
              <a:t>■ 예 : &lt;form&gt; 태그를 이용한 get 방식의 </a:t>
            </a:r>
            <a:r>
              <a:rPr lang="ko-KR" altLang="ko-KR" sz="2400" dirty="0" smtClean="0"/>
              <a:t>요청</a:t>
            </a:r>
            <a:endParaRPr lang="en-US" altLang="ko-KR" sz="2400" dirty="0" smtClean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11560" y="2924944"/>
            <a:ext cx="698477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4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2400" dirty="0" smtClean="0"/>
              <a:t>■ </a:t>
            </a:r>
            <a:r>
              <a:rPr lang="ko-KR" altLang="ko-KR" sz="2400" dirty="0"/>
              <a:t>예 : &lt;form&gt; 태그를 이용한 post 방식의 요청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5548064"/>
            <a:ext cx="7992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method </a:t>
            </a:r>
            <a:r>
              <a:rPr lang="ko-KR" altLang="en-US" sz="2000" b="1" dirty="0" err="1"/>
              <a:t>어트리뷰트을</a:t>
            </a:r>
            <a:r>
              <a:rPr lang="ko-KR" altLang="en-US" sz="2000" b="1" dirty="0"/>
              <a:t> 생략한 채 </a:t>
            </a:r>
            <a:r>
              <a:rPr lang="ko-KR" altLang="en-US" sz="2000" dirty="0"/>
              <a:t>전송 방식을 결정하지 않으면 </a:t>
            </a:r>
            <a:r>
              <a:rPr lang="ko-KR" altLang="en-US" sz="2000" b="1" dirty="0"/>
              <a:t>기본값인 </a:t>
            </a:r>
            <a:r>
              <a:rPr lang="en-US" altLang="ko-KR" sz="2000" b="1" dirty="0"/>
              <a:t>get </a:t>
            </a:r>
            <a:r>
              <a:rPr lang="ko-KR" altLang="en-US" sz="2000" b="1" dirty="0"/>
              <a:t>방식으로 요청</a:t>
            </a:r>
            <a:r>
              <a:rPr lang="ko-KR" altLang="en-US" sz="2000" dirty="0"/>
              <a:t>을 하게 됩니다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960098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507288" cy="1143000"/>
          </a:xfrm>
        </p:spPr>
        <p:txBody>
          <a:bodyPr>
            <a:noAutofit/>
          </a:bodyPr>
          <a:lstStyle/>
          <a:p>
            <a:r>
              <a:rPr lang="ko-KR" altLang="en-US" sz="3600" dirty="0" err="1"/>
              <a:t>서블릿</a:t>
            </a:r>
            <a:r>
              <a:rPr lang="en-US" altLang="ko-KR" sz="3600" dirty="0"/>
              <a:t>(Servlet)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94617682"/>
              </p:ext>
            </p:extLst>
          </p:nvPr>
        </p:nvGraphicFramePr>
        <p:xfrm>
          <a:off x="1187624" y="3626982"/>
          <a:ext cx="7272808" cy="594106"/>
        </p:xfrm>
        <a:graphic>
          <a:graphicData uri="http://schemas.openxmlformats.org/drawingml/2006/table">
            <a:tbl>
              <a:tblPr/>
              <a:tblGrid>
                <a:gridCol w="7272808"/>
              </a:tblGrid>
              <a:tr h="594106">
                <a:tc>
                  <a:txBody>
                    <a:bodyPr/>
                    <a:lstStyle/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&lt;a </a:t>
                      </a:r>
                      <a:r>
                        <a:rPr lang="en-US" altLang="ko-KR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altLang="ko-KR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CallServlet</a:t>
                      </a: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"&gt; get </a:t>
                      </a:r>
                      <a:r>
                        <a:rPr lang="ko-KR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방식의 요청 </a:t>
                      </a: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&lt;/a&gt;</a:t>
                      </a:r>
                      <a:endParaRPr lang="en-US" altLang="ko-KR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35192" y="1480716"/>
            <a:ext cx="818528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2400" dirty="0"/>
              <a:t>&lt;form&gt; 태그 외에도 HTML의 &lt;a&gt; 태그를 사용하여 링크를 걸어 주면 </a:t>
            </a:r>
            <a:r>
              <a:rPr lang="ko-KR" altLang="ko-KR" sz="2400" dirty="0" err="1"/>
              <a:t>서블릿은</a:t>
            </a:r>
            <a:r>
              <a:rPr lang="ko-KR" altLang="ko-KR" sz="2400" dirty="0"/>
              <a:t> get 방식으로 요청한 것으로 인식합니다. </a:t>
            </a:r>
            <a:endParaRPr lang="en-US" altLang="ko-KR" sz="24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ko-KR" altLang="ko-KR" sz="24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 dirty="0"/>
              <a:t>■ 예 : &lt;a&gt; 태그 이용한 get 방식의 </a:t>
            </a:r>
            <a:r>
              <a:rPr lang="ko-KR" altLang="ko-KR" sz="2400" dirty="0" smtClean="0"/>
              <a:t>요청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xmlns="" val="418264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구름 20"/>
          <p:cNvSpPr/>
          <p:nvPr/>
        </p:nvSpPr>
        <p:spPr>
          <a:xfrm>
            <a:off x="-240307" y="942429"/>
            <a:ext cx="9505056" cy="5870947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fontAlgn="base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4836194" y="2325238"/>
            <a:ext cx="194359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 dirty="0" smtClean="0"/>
              <a:t>②  </a:t>
            </a:r>
            <a:r>
              <a:rPr lang="ko-KR" altLang="en-US" sz="1200" dirty="0" smtClean="0"/>
              <a:t>웹 페이지를 요청한다</a:t>
            </a:r>
            <a:r>
              <a:rPr lang="en-US" altLang="ko-KR" sz="1200" dirty="0" smtClean="0"/>
              <a:t>.</a:t>
            </a:r>
            <a:endParaRPr lang="ko-KR" altLang="en-US" sz="1200" b="1" dirty="0"/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4838451" y="4973801"/>
            <a:ext cx="214089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 dirty="0" smtClean="0"/>
              <a:t>④ </a:t>
            </a:r>
            <a:r>
              <a:rPr lang="ko-KR" altLang="en-US" sz="1200" dirty="0" smtClean="0"/>
              <a:t>찾은 웹 페이지를 보낸다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384249" y="6078849"/>
            <a:ext cx="24224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[</a:t>
            </a:r>
            <a:r>
              <a:rPr lang="ko-KR" altLang="en-US" sz="1600" b="1" dirty="0">
                <a:solidFill>
                  <a:srgbClr val="FF0000"/>
                </a:solidFill>
              </a:rPr>
              <a:t>클라이언트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측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사용자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)]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5823619" y="5539828"/>
            <a:ext cx="172139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[</a:t>
            </a:r>
            <a:r>
              <a:rPr lang="ko-KR" altLang="en-US" sz="1600" b="1" dirty="0">
                <a:solidFill>
                  <a:srgbClr val="FF0000"/>
                </a:solidFill>
              </a:rPr>
              <a:t>서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   </a:t>
            </a:r>
            <a:r>
              <a:rPr lang="ko-KR" altLang="en-US" sz="1600" b="1" dirty="0" err="1">
                <a:solidFill>
                  <a:srgbClr val="FF0000"/>
                </a:solidFill>
              </a:rPr>
              <a:t>버</a:t>
            </a:r>
            <a:r>
              <a:rPr lang="ko-KR" altLang="en-US" sz="1600" b="1" dirty="0">
                <a:solidFill>
                  <a:srgbClr val="FF0000"/>
                </a:solidFill>
              </a:rPr>
              <a:t>   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측</a:t>
            </a:r>
            <a:r>
              <a:rPr lang="en-US" altLang="ko-KR" sz="1600" b="1" dirty="0">
                <a:solidFill>
                  <a:srgbClr val="FF0000"/>
                </a:solidFill>
              </a:rPr>
              <a:t>]</a:t>
            </a:r>
          </a:p>
        </p:txBody>
      </p:sp>
      <p:cxnSp>
        <p:nvCxnSpPr>
          <p:cNvPr id="14" name="AutoShape 23"/>
          <p:cNvCxnSpPr>
            <a:cxnSpLocks noChangeShapeType="1"/>
          </p:cNvCxnSpPr>
          <p:nvPr/>
        </p:nvCxnSpPr>
        <p:spPr bwMode="auto">
          <a:xfrm>
            <a:off x="4836194" y="2672790"/>
            <a:ext cx="1974850" cy="885864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25"/>
          <p:cNvCxnSpPr>
            <a:cxnSpLocks noChangeShapeType="1"/>
          </p:cNvCxnSpPr>
          <p:nvPr/>
        </p:nvCxnSpPr>
        <p:spPr bwMode="auto">
          <a:xfrm rot="5400000">
            <a:off x="5474590" y="4115022"/>
            <a:ext cx="543172" cy="19748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6" name="Picture 2" descr="G:\원고\로드북\_____jsp\img\ch01\1-001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199" y="3982606"/>
            <a:ext cx="2521825" cy="210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2273434" y="1513604"/>
            <a:ext cx="2507357" cy="2031611"/>
            <a:chOff x="552475" y="930816"/>
            <a:chExt cx="2795389" cy="2337465"/>
          </a:xfrm>
        </p:grpSpPr>
        <p:pic>
          <p:nvPicPr>
            <p:cNvPr id="23" name="Picture 2" descr="G:\원고\로드북\_____jsp\img\ch01\1-001.bm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475" y="930816"/>
              <a:ext cx="2795389" cy="2337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575195" y="1495817"/>
              <a:ext cx="2628653" cy="164515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34545" y="3791436"/>
            <a:ext cx="1577462" cy="96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2181" y="1931609"/>
            <a:ext cx="1224136" cy="127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0" y="3115722"/>
            <a:ext cx="21231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/>
            <a:r>
              <a:rPr lang="en-US" altLang="ko-KR" sz="1200" b="1" dirty="0"/>
              <a:t>① </a:t>
            </a:r>
            <a:r>
              <a:rPr lang="ko-KR" altLang="en-US" sz="1200" dirty="0"/>
              <a:t>사이트 주소를 </a:t>
            </a:r>
            <a:r>
              <a:rPr lang="ko-KR" altLang="en-US" sz="1200" dirty="0" smtClean="0"/>
              <a:t>입력한다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 flipH="1">
            <a:off x="7471109" y="3606725"/>
            <a:ext cx="124551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 dirty="0"/>
              <a:t>③ </a:t>
            </a:r>
            <a:r>
              <a:rPr lang="ko-KR" altLang="en-US" sz="1200" dirty="0"/>
              <a:t>해당 웹 페이지를 찾는다</a:t>
            </a:r>
            <a:r>
              <a:rPr lang="en-US" altLang="ko-KR" sz="1400" dirty="0" smtClean="0"/>
              <a:t>. </a:t>
            </a:r>
            <a:endParaRPr lang="en-US" altLang="ko-KR" sz="1400" dirty="0"/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5357806" y="1168700"/>
            <a:ext cx="7767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/>
            <a:r>
              <a:rPr lang="ko-KR" altLang="en-US" sz="1400" b="1" smtClean="0"/>
              <a:t>인터넷</a:t>
            </a:r>
            <a:endParaRPr lang="ko-KR" altLang="en-US" sz="1400" b="1" dirty="0"/>
          </a:p>
        </p:txBody>
      </p:sp>
      <p:sp>
        <p:nvSpPr>
          <p:cNvPr id="34" name="구름 모양 설명선 33"/>
          <p:cNvSpPr/>
          <p:nvPr/>
        </p:nvSpPr>
        <p:spPr>
          <a:xfrm>
            <a:off x="1619672" y="1168700"/>
            <a:ext cx="1512168" cy="491981"/>
          </a:xfrm>
          <a:prstGeom prst="cloudCallout">
            <a:avLst>
              <a:gd name="adj1" fmla="val 24865"/>
              <a:gd name="adj2" fmla="val 7775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1835696" y="1219151"/>
            <a:ext cx="10801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/>
            <a:r>
              <a:rPr lang="ko-KR" altLang="en-US" sz="1400" b="1" dirty="0" smtClean="0"/>
              <a:t>브라우저</a:t>
            </a:r>
            <a:endParaRPr lang="ko-KR" altLang="en-US" sz="1400" b="1" dirty="0"/>
          </a:p>
        </p:txBody>
      </p:sp>
      <p:sp>
        <p:nvSpPr>
          <p:cNvPr id="37" name="구름 모양 설명선 36"/>
          <p:cNvSpPr/>
          <p:nvPr/>
        </p:nvSpPr>
        <p:spPr>
          <a:xfrm>
            <a:off x="7144764" y="2532582"/>
            <a:ext cx="1245520" cy="878206"/>
          </a:xfrm>
          <a:prstGeom prst="cloudCallout">
            <a:avLst>
              <a:gd name="adj1" fmla="val -34446"/>
              <a:gd name="adj2" fmla="val 8134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7452320" y="2637002"/>
            <a:ext cx="9361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/>
            <a:r>
              <a:rPr lang="ko-KR" altLang="en-US" sz="1400" b="1" dirty="0"/>
              <a:t>웹 서버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35573" y="81065"/>
            <a:ext cx="73532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>
                <a:latin typeface="+mj-lt"/>
                <a:ea typeface="+mj-ea"/>
                <a:cs typeface="+mj-cs"/>
              </a:rPr>
              <a:t>웹 애플리케이션의 동작원리</a:t>
            </a:r>
          </a:p>
        </p:txBody>
      </p:sp>
    </p:spTree>
    <p:extLst>
      <p:ext uri="{BB962C8B-B14F-4D97-AF65-F5344CB8AC3E}">
        <p14:creationId xmlns:p14="http://schemas.microsoft.com/office/powerpoint/2010/main" xmlns="" val="2310817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507288" cy="1143000"/>
          </a:xfrm>
        </p:spPr>
        <p:txBody>
          <a:bodyPr>
            <a:noAutofit/>
          </a:bodyPr>
          <a:lstStyle/>
          <a:p>
            <a:r>
              <a:rPr lang="ko-KR" altLang="en-US" sz="3600" dirty="0" err="1"/>
              <a:t>서블릿</a:t>
            </a:r>
            <a:r>
              <a:rPr lang="en-US" altLang="ko-KR" sz="3600" dirty="0"/>
              <a:t>(Servlet)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45029" y="1412776"/>
            <a:ext cx="798913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 smtClean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/>
              <a:t>주소 입력란에서 직접 </a:t>
            </a:r>
            <a:r>
              <a:rPr lang="ko-KR" altLang="en-US" sz="2400" dirty="0" err="1"/>
              <a:t>서블릿</a:t>
            </a:r>
            <a:r>
              <a:rPr lang="ko-KR" altLang="en-US" sz="2400" dirty="0"/>
              <a:t> 요청을 위한 </a:t>
            </a:r>
            <a:r>
              <a:rPr lang="en-US" altLang="ko-KR" sz="2400" dirty="0"/>
              <a:t>URL</a:t>
            </a:r>
            <a:r>
              <a:rPr lang="ko-KR" altLang="en-US" sz="2400" dirty="0"/>
              <a:t>을 입력하여도 </a:t>
            </a:r>
            <a:r>
              <a:rPr lang="en-US" altLang="ko-KR" sz="2400" dirty="0"/>
              <a:t>get </a:t>
            </a:r>
            <a:r>
              <a:rPr lang="ko-KR" altLang="en-US" sz="2400" dirty="0"/>
              <a:t>방식으로 요청한 것으로 인식합니다</a:t>
            </a:r>
            <a:r>
              <a:rPr lang="en-US" altLang="ko-KR" sz="2400" dirty="0"/>
              <a:t>.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2400" dirty="0"/>
          </a:p>
        </p:txBody>
      </p:sp>
      <p:pic>
        <p:nvPicPr>
          <p:cNvPr id="16" name="Picture 3" descr="G:\원고\로드북\_____jsp\img\ch01\1-050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2336" y="3759299"/>
            <a:ext cx="50387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971600" y="3183235"/>
            <a:ext cx="56166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/>
              <a:t>http://localhost:8181/web-study-01/CallServlet</a:t>
            </a:r>
            <a:endParaRPr lang="en-US" altLang="ko-KR" sz="2000" dirty="0"/>
          </a:p>
        </p:txBody>
      </p:sp>
      <p:cxnSp>
        <p:nvCxnSpPr>
          <p:cNvPr id="18" name="직선 연결선 17"/>
          <p:cNvCxnSpPr/>
          <p:nvPr/>
        </p:nvCxnSpPr>
        <p:spPr>
          <a:xfrm flipH="1" flipV="1">
            <a:off x="1012336" y="3471267"/>
            <a:ext cx="1020291" cy="9361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4840939" y="3471267"/>
            <a:ext cx="1728192" cy="9361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18878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77788" y="1124902"/>
            <a:ext cx="837067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/>
              <a:t>public void </a:t>
            </a:r>
            <a:r>
              <a:rPr lang="en-US" altLang="ko-KR" sz="1400" b="1" dirty="0" err="1"/>
              <a:t>doGet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HttpServletRequest</a:t>
            </a:r>
            <a:r>
              <a:rPr lang="en-US" altLang="ko-KR" sz="1400" b="1" dirty="0"/>
              <a:t> request, </a:t>
            </a:r>
            <a:r>
              <a:rPr lang="en-US" altLang="ko-KR" sz="1400" b="1" dirty="0" err="1" smtClean="0"/>
              <a:t>HttpServletResponse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response)</a:t>
            </a:r>
            <a:endParaRPr lang="en-US" altLang="ko-KR" sz="1400" dirty="0"/>
          </a:p>
          <a:p>
            <a:pPr fontAlgn="base"/>
            <a:r>
              <a:rPr lang="en-US" altLang="ko-KR" sz="1400" b="1" dirty="0" smtClean="0"/>
              <a:t>               throws </a:t>
            </a:r>
            <a:r>
              <a:rPr lang="en-US" altLang="ko-KR" sz="1400" b="1" dirty="0" err="1"/>
              <a:t>IOException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ServletException</a:t>
            </a:r>
            <a:endParaRPr lang="en-US" altLang="ko-KR" sz="1400" dirty="0"/>
          </a:p>
          <a:p>
            <a:pPr fontAlgn="base"/>
            <a:r>
              <a:rPr lang="en-US" altLang="ko-KR" sz="1400" dirty="0" smtClean="0"/>
              <a:t>{</a:t>
            </a:r>
          </a:p>
          <a:p>
            <a:pPr fontAlgn="base"/>
            <a:endParaRPr lang="en-US" altLang="ko-KR" sz="1400" dirty="0" smtClean="0"/>
          </a:p>
          <a:p>
            <a:pPr fontAlgn="base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7" name="구름 모양 설명선 6"/>
          <p:cNvSpPr/>
          <p:nvPr/>
        </p:nvSpPr>
        <p:spPr>
          <a:xfrm>
            <a:off x="4341196" y="1700808"/>
            <a:ext cx="1656185" cy="391398"/>
          </a:xfrm>
          <a:prstGeom prst="cloudCallout">
            <a:avLst>
              <a:gd name="adj1" fmla="val -19436"/>
              <a:gd name="adj2" fmla="val -8775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08004" y="1714420"/>
            <a:ext cx="1077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600" dirty="0" smtClean="0"/>
              <a:t>예외 처리</a:t>
            </a:r>
            <a:endParaRPr lang="ko-KR" altLang="en-US" sz="1600" dirty="0"/>
          </a:p>
        </p:txBody>
      </p:sp>
      <p:sp>
        <p:nvSpPr>
          <p:cNvPr id="9" name="구름 모양 설명선 8"/>
          <p:cNvSpPr/>
          <p:nvPr/>
        </p:nvSpPr>
        <p:spPr>
          <a:xfrm>
            <a:off x="2627784" y="342836"/>
            <a:ext cx="1656184" cy="544706"/>
          </a:xfrm>
          <a:prstGeom prst="cloudCallout">
            <a:avLst>
              <a:gd name="adj1" fmla="val 8217"/>
              <a:gd name="adj2" fmla="val 9557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71820" y="430523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dirty="0" smtClean="0"/>
              <a:t>요청 처리</a:t>
            </a:r>
            <a:endParaRPr lang="ko-KR" altLang="en-US" dirty="0"/>
          </a:p>
        </p:txBody>
      </p:sp>
      <p:sp>
        <p:nvSpPr>
          <p:cNvPr id="11" name="구름 모양 설명선 10"/>
          <p:cNvSpPr/>
          <p:nvPr/>
        </p:nvSpPr>
        <p:spPr>
          <a:xfrm>
            <a:off x="5544108" y="417536"/>
            <a:ext cx="1656184" cy="544706"/>
          </a:xfrm>
          <a:prstGeom prst="cloudCallout">
            <a:avLst>
              <a:gd name="adj1" fmla="val -12104"/>
              <a:gd name="adj2" fmla="val 8725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99363" y="50522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dirty="0" smtClean="0"/>
              <a:t>응답처리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77788" y="2996952"/>
            <a:ext cx="84604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/>
              <a:t>doGet</a:t>
            </a:r>
            <a:r>
              <a:rPr lang="en-US" altLang="ko-KR" sz="2000" dirty="0"/>
              <a:t>() </a:t>
            </a:r>
            <a:r>
              <a:rPr lang="ko-KR" altLang="en-US" sz="2000" dirty="0" err="1"/>
              <a:t>메소드는</a:t>
            </a:r>
            <a:r>
              <a:rPr lang="ko-KR" altLang="en-US" sz="2000" dirty="0"/>
              <a:t> </a:t>
            </a:r>
            <a:r>
              <a:rPr lang="en-US" altLang="ko-KR" sz="2000" dirty="0"/>
              <a:t>throws </a:t>
            </a:r>
            <a:r>
              <a:rPr lang="ko-KR" altLang="en-US" sz="2000" dirty="0"/>
              <a:t>절로 </a:t>
            </a:r>
            <a:r>
              <a:rPr lang="ko-KR" altLang="en-US" sz="2000" dirty="0" err="1"/>
              <a:t>메소드에서</a:t>
            </a:r>
            <a:r>
              <a:rPr lang="ko-KR" altLang="en-US" sz="2000" dirty="0"/>
              <a:t> 발생하는 </a:t>
            </a:r>
            <a:r>
              <a:rPr lang="en-US" altLang="ko-KR" sz="2000" dirty="0" err="1"/>
              <a:t>IOException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ServletException</a:t>
            </a:r>
            <a:r>
              <a:rPr lang="en-US" altLang="ko-KR" sz="2000" dirty="0"/>
              <a:t> </a:t>
            </a:r>
            <a:r>
              <a:rPr lang="ko-KR" altLang="en-US" sz="2000" dirty="0"/>
              <a:t>예외를 외부에서 처리하도록 정의되어 있고 두 개의 매개변수를 갖습니다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HttpServletRequest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형으로 선언된 첫 번째 매개변수는 클라이언트의 요청</a:t>
            </a:r>
            <a:r>
              <a:rPr lang="en-US" altLang="ko-KR" sz="2000" dirty="0"/>
              <a:t>(request)</a:t>
            </a:r>
            <a:r>
              <a:rPr lang="ko-KR" altLang="en-US" sz="2000" dirty="0"/>
              <a:t>을 처리하고</a:t>
            </a:r>
            <a:r>
              <a:rPr lang="en-US" altLang="ko-KR" sz="2000" dirty="0"/>
              <a:t>,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err="1" smtClean="0"/>
              <a:t>HttpServletResponse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형으로 선언된 두 번째 매개변수는 요청 처리 결과를 클라이언트에게 되돌리기</a:t>
            </a:r>
            <a:r>
              <a:rPr lang="en-US" altLang="ko-KR" sz="2000" dirty="0"/>
              <a:t>(</a:t>
            </a:r>
            <a:r>
              <a:rPr lang="ko-KR" altLang="en-US" sz="2000" dirty="0"/>
              <a:t>응답하기</a:t>
            </a:r>
            <a:r>
              <a:rPr lang="en-US" altLang="ko-KR" sz="2000" dirty="0"/>
              <a:t>, response) </a:t>
            </a:r>
            <a:r>
              <a:rPr lang="ko-KR" altLang="en-US" sz="2000" dirty="0"/>
              <a:t>위해 사용됩니다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453969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507288" cy="1143000"/>
          </a:xfrm>
        </p:spPr>
        <p:txBody>
          <a:bodyPr>
            <a:noAutofit/>
          </a:bodyPr>
          <a:lstStyle/>
          <a:p>
            <a:r>
              <a:rPr lang="ko-KR" altLang="en-US" sz="3600" dirty="0" err="1"/>
              <a:t>서블릿</a:t>
            </a:r>
            <a:r>
              <a:rPr lang="en-US" altLang="ko-KR" sz="3600" dirty="0"/>
              <a:t>(Servlet)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35192" y="1296051"/>
            <a:ext cx="818528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/>
              <a:t>서버가 요청에 대한 처리를 마치고 </a:t>
            </a:r>
            <a:r>
              <a:rPr lang="ko-KR" altLang="en-US" sz="2400" dirty="0" err="1"/>
              <a:t>클라언트에게</a:t>
            </a:r>
            <a:r>
              <a:rPr lang="ko-KR" altLang="en-US" sz="2400" dirty="0"/>
              <a:t> 결과를 되돌려주기 위해서는 </a:t>
            </a:r>
            <a:r>
              <a:rPr lang="en-US" altLang="ko-KR" sz="2400" dirty="0" err="1"/>
              <a:t>doGet</a:t>
            </a:r>
            <a:r>
              <a:rPr lang="en-US" altLang="ko-KR" sz="2400" dirty="0"/>
              <a:t>() </a:t>
            </a:r>
            <a:r>
              <a:rPr lang="ko-KR" altLang="en-US" sz="2400" dirty="0"/>
              <a:t>혹은 </a:t>
            </a:r>
            <a:r>
              <a:rPr lang="en-US" altLang="ko-KR" sz="2400" dirty="0" err="1"/>
              <a:t>doPost</a:t>
            </a:r>
            <a:r>
              <a:rPr lang="en-US" altLang="ko-KR" sz="2400" dirty="0"/>
              <a:t>()</a:t>
            </a:r>
            <a:r>
              <a:rPr lang="ko-KR" altLang="en-US" sz="2400" dirty="0"/>
              <a:t>의 두 번째 매개변수인 </a:t>
            </a:r>
            <a:r>
              <a:rPr lang="en-US" altLang="ko-KR" sz="2400" dirty="0" err="1"/>
              <a:t>HttpServletRequest</a:t>
            </a:r>
            <a:r>
              <a:rPr lang="ko-KR" altLang="en-US" sz="2400" dirty="0"/>
              <a:t>로부터 </a:t>
            </a:r>
            <a:r>
              <a:rPr lang="en-US" altLang="ko-KR" sz="2400" dirty="0" err="1"/>
              <a:t>PrintWriter</a:t>
            </a:r>
            <a:r>
              <a:rPr lang="en-US" altLang="ko-KR" sz="2400" dirty="0"/>
              <a:t> </a:t>
            </a:r>
            <a:r>
              <a:rPr lang="ko-KR" altLang="en-US" sz="2400" dirty="0"/>
              <a:t>형의 출력 </a:t>
            </a:r>
            <a:r>
              <a:rPr lang="ko-KR" altLang="en-US" sz="2400" dirty="0" err="1"/>
              <a:t>스트림</a:t>
            </a:r>
            <a:r>
              <a:rPr lang="ko-KR" altLang="en-US" sz="2400" dirty="0"/>
              <a:t> 객체를 얻어 와야 합니다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240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2400" dirty="0"/>
              <a:t>■ 예 : 응답을 위한 출력 </a:t>
            </a:r>
            <a:r>
              <a:rPr lang="ko-KR" altLang="ko-KR" sz="2400" dirty="0" err="1"/>
              <a:t>스트림</a:t>
            </a:r>
            <a:r>
              <a:rPr lang="ko-KR" altLang="ko-KR" sz="2400" dirty="0"/>
              <a:t> 객체</a:t>
            </a:r>
            <a:endParaRPr lang="en-US" altLang="ko-KR" sz="2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84282585"/>
              </p:ext>
            </p:extLst>
          </p:nvPr>
        </p:nvGraphicFramePr>
        <p:xfrm>
          <a:off x="395536" y="3933056"/>
          <a:ext cx="7992888" cy="2481072"/>
        </p:xfrm>
        <a:graphic>
          <a:graphicData uri="http://schemas.openxmlformats.org/drawingml/2006/table">
            <a:tbl>
              <a:tblPr/>
              <a:tblGrid>
                <a:gridCol w="7992888"/>
              </a:tblGrid>
              <a:tr h="966216"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2000" b="1" dirty="0" smtClean="0"/>
                        <a:t>public void </a:t>
                      </a:r>
                      <a:r>
                        <a:rPr lang="en-US" altLang="ko-KR" sz="2000" b="1" dirty="0" err="1" smtClean="0"/>
                        <a:t>doGet</a:t>
                      </a:r>
                      <a:r>
                        <a:rPr lang="en-US" altLang="ko-KR" sz="2000" b="1" dirty="0" smtClean="0"/>
                        <a:t>( </a:t>
                      </a:r>
                      <a:r>
                        <a:rPr lang="en-US" altLang="ko-KR" sz="2000" b="1" dirty="0" err="1" smtClean="0"/>
                        <a:t>HttpServletRequest</a:t>
                      </a:r>
                      <a:r>
                        <a:rPr lang="en-US" altLang="ko-KR" sz="2000" b="1" dirty="0" smtClean="0"/>
                        <a:t> request, </a:t>
                      </a:r>
                    </a:p>
                    <a:p>
                      <a:pPr fontAlgn="base"/>
                      <a:r>
                        <a:rPr lang="en-US" altLang="ko-KR" sz="2000" b="1" dirty="0" smtClean="0"/>
                        <a:t>                           </a:t>
                      </a:r>
                      <a:r>
                        <a:rPr lang="en-US" altLang="ko-KR" sz="2000" b="1" dirty="0" err="1" smtClean="0"/>
                        <a:t>HttpServletResponse</a:t>
                      </a:r>
                      <a:r>
                        <a:rPr lang="en-US" altLang="ko-KR" sz="2000" b="1" dirty="0" smtClean="0"/>
                        <a:t> response)</a:t>
                      </a:r>
                      <a:endParaRPr lang="en-US" altLang="ko-KR" sz="2000" dirty="0" smtClean="0"/>
                    </a:p>
                    <a:p>
                      <a:pPr fontAlgn="base"/>
                      <a:r>
                        <a:rPr lang="en-US" altLang="ko-KR" sz="2000" b="1" dirty="0" smtClean="0"/>
                        <a:t>               throws </a:t>
                      </a:r>
                      <a:r>
                        <a:rPr lang="en-US" altLang="ko-KR" sz="2000" b="1" dirty="0" err="1" smtClean="0"/>
                        <a:t>IOException</a:t>
                      </a:r>
                      <a:r>
                        <a:rPr lang="en-US" altLang="ko-KR" sz="2000" b="1" dirty="0" smtClean="0"/>
                        <a:t>, </a:t>
                      </a:r>
                      <a:r>
                        <a:rPr lang="en-US" altLang="ko-KR" sz="2000" b="1" dirty="0" err="1" smtClean="0"/>
                        <a:t>ServletException</a:t>
                      </a:r>
                      <a:endParaRPr lang="en-US" altLang="ko-KR" sz="2000" dirty="0" smtClean="0"/>
                    </a:p>
                    <a:p>
                      <a:pPr fontAlgn="base"/>
                      <a:r>
                        <a:rPr lang="en-US" altLang="ko-KR" sz="2000" dirty="0" smtClean="0"/>
                        <a:t>{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ko-KR" sz="24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PrintWriter</a:t>
                      </a:r>
                      <a:r>
                        <a:rPr lang="en-US" altLang="ko-KR" sz="2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out = </a:t>
                      </a:r>
                      <a:r>
                        <a:rPr lang="en-US" altLang="ko-KR" sz="24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response.getWriter</a:t>
                      </a:r>
                      <a:r>
                        <a:rPr lang="en-US" altLang="ko-KR" sz="2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2400" dirty="0" smtClean="0"/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21527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507288" cy="1143000"/>
          </a:xfrm>
        </p:spPr>
        <p:txBody>
          <a:bodyPr>
            <a:noAutofit/>
          </a:bodyPr>
          <a:lstStyle/>
          <a:p>
            <a:r>
              <a:rPr lang="ko-KR" altLang="en-US" sz="3600" dirty="0" err="1"/>
              <a:t>서블릿</a:t>
            </a:r>
            <a:r>
              <a:rPr lang="en-US" altLang="ko-KR" sz="3600" dirty="0"/>
              <a:t>(Servlet)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35192" y="1480717"/>
            <a:ext cx="818528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dirty="0" err="1"/>
              <a:t>PrintWriter</a:t>
            </a:r>
            <a:r>
              <a:rPr lang="en-US" altLang="ko-KR" sz="2400" dirty="0"/>
              <a:t> </a:t>
            </a:r>
            <a:r>
              <a:rPr lang="ko-KR" altLang="en-US" sz="2400" dirty="0"/>
              <a:t>출력 </a:t>
            </a:r>
            <a:r>
              <a:rPr lang="ko-KR" altLang="en-US" sz="2400" dirty="0" err="1"/>
              <a:t>스트림</a:t>
            </a:r>
            <a:r>
              <a:rPr lang="ko-KR" altLang="en-US" sz="2400" dirty="0"/>
              <a:t> 객체의 </a:t>
            </a:r>
            <a:r>
              <a:rPr lang="en-US" altLang="ko-KR" sz="2400" dirty="0" err="1"/>
              <a:t>println</a:t>
            </a:r>
            <a:r>
              <a:rPr lang="en-US" altLang="ko-KR" sz="2400" dirty="0"/>
              <a:t>()</a:t>
            </a:r>
            <a:r>
              <a:rPr lang="ko-KR" altLang="en-US" sz="2400" dirty="0"/>
              <a:t>을 호출하면 브라우저에 </a:t>
            </a:r>
            <a:r>
              <a:rPr lang="en-US" altLang="ko-KR" sz="2400" dirty="0"/>
              <a:t>HTML </a:t>
            </a:r>
            <a:r>
              <a:rPr lang="ko-KR" altLang="en-US" sz="2400" dirty="0"/>
              <a:t>코드를 보내주어 결과를 얻어 볼 수 있게 됩니다</a:t>
            </a:r>
            <a:r>
              <a:rPr lang="en-US" altLang="ko-KR" sz="2400" dirty="0"/>
              <a:t>.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240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400" dirty="0"/>
              <a:t>■ 예 </a:t>
            </a:r>
            <a:r>
              <a:rPr lang="en-US" altLang="ko-KR" sz="2400" dirty="0"/>
              <a:t>: HTML </a:t>
            </a:r>
            <a:r>
              <a:rPr lang="ko-KR" altLang="en-US" sz="2400" dirty="0"/>
              <a:t>코드로 처리 결과를 보냄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47043216"/>
              </p:ext>
            </p:extLst>
          </p:nvPr>
        </p:nvGraphicFramePr>
        <p:xfrm>
          <a:off x="251520" y="3501008"/>
          <a:ext cx="8748464" cy="2846832"/>
        </p:xfrm>
        <a:graphic>
          <a:graphicData uri="http://schemas.openxmlformats.org/drawingml/2006/table">
            <a:tbl>
              <a:tblPr/>
              <a:tblGrid>
                <a:gridCol w="8748464"/>
              </a:tblGrid>
              <a:tr h="966216"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2000" b="1" dirty="0" smtClean="0"/>
                        <a:t>public void </a:t>
                      </a:r>
                      <a:r>
                        <a:rPr lang="en-US" altLang="ko-KR" sz="2000" b="1" dirty="0" err="1" smtClean="0"/>
                        <a:t>doGet</a:t>
                      </a:r>
                      <a:r>
                        <a:rPr lang="en-US" altLang="ko-KR" sz="2000" b="1" dirty="0" smtClean="0"/>
                        <a:t>( </a:t>
                      </a:r>
                      <a:r>
                        <a:rPr lang="en-US" altLang="ko-KR" sz="2000" b="1" dirty="0" err="1" smtClean="0"/>
                        <a:t>HttpServletRequest</a:t>
                      </a:r>
                      <a:r>
                        <a:rPr lang="en-US" altLang="ko-KR" sz="2000" b="1" dirty="0" smtClean="0"/>
                        <a:t> request, </a:t>
                      </a:r>
                    </a:p>
                    <a:p>
                      <a:pPr fontAlgn="base"/>
                      <a:r>
                        <a:rPr lang="en-US" altLang="ko-KR" sz="2000" b="1" dirty="0" smtClean="0"/>
                        <a:t>                           </a:t>
                      </a:r>
                      <a:r>
                        <a:rPr lang="en-US" altLang="ko-KR" sz="2000" b="1" dirty="0" err="1" smtClean="0"/>
                        <a:t>HttpServletResponse</a:t>
                      </a:r>
                      <a:r>
                        <a:rPr lang="en-US" altLang="ko-KR" sz="2000" b="1" dirty="0" smtClean="0"/>
                        <a:t> response)</a:t>
                      </a:r>
                      <a:endParaRPr lang="en-US" altLang="ko-KR" sz="2000" dirty="0" smtClean="0"/>
                    </a:p>
                    <a:p>
                      <a:pPr fontAlgn="base"/>
                      <a:r>
                        <a:rPr lang="en-US" altLang="ko-KR" sz="2000" b="1" dirty="0" smtClean="0"/>
                        <a:t>               throws </a:t>
                      </a:r>
                      <a:r>
                        <a:rPr lang="en-US" altLang="ko-KR" sz="2000" b="1" dirty="0" err="1" smtClean="0"/>
                        <a:t>IOException</a:t>
                      </a:r>
                      <a:r>
                        <a:rPr lang="en-US" altLang="ko-KR" sz="2000" b="1" dirty="0" smtClean="0"/>
                        <a:t>, </a:t>
                      </a:r>
                      <a:r>
                        <a:rPr lang="en-US" altLang="ko-KR" sz="2000" b="1" dirty="0" err="1" smtClean="0"/>
                        <a:t>ServletException</a:t>
                      </a:r>
                      <a:endParaRPr lang="en-US" altLang="ko-KR" sz="2000" dirty="0" smtClean="0"/>
                    </a:p>
                    <a:p>
                      <a:pPr fontAlgn="base"/>
                      <a:r>
                        <a:rPr lang="en-US" altLang="ko-KR" sz="2000" dirty="0" smtClean="0"/>
                        <a:t>{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PrintWriter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out =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response.getWriter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2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("&lt;html&gt;&lt;head&gt;&lt;title&gt;</a:t>
                      </a:r>
                      <a:r>
                        <a:rPr lang="en-US" altLang="ko-KR" sz="24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Additon</a:t>
                      </a:r>
                      <a:r>
                        <a:rPr lang="en-US" altLang="ko-KR" sz="2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&lt;/title&gt;&lt;/head&gt;");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2400" dirty="0" smtClean="0"/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19947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507288" cy="1143000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JSP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35192" y="1111386"/>
            <a:ext cx="818528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dirty="0"/>
              <a:t>JSP</a:t>
            </a:r>
            <a:r>
              <a:rPr lang="ko-KR" altLang="en-US" sz="2400" dirty="0"/>
              <a:t>는 </a:t>
            </a:r>
            <a:r>
              <a:rPr lang="en-US" altLang="ko-KR" sz="2400" dirty="0"/>
              <a:t>Java Server Page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줄임말로</a:t>
            </a:r>
            <a:r>
              <a:rPr lang="ko-KR" altLang="en-US" sz="2400" dirty="0"/>
              <a:t> 자바로 서버 페이지를 작성하기 위한 언어입니다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b="1" dirty="0" err="1"/>
              <a:t>서블릿</a:t>
            </a:r>
            <a:r>
              <a:rPr lang="ko-KR" altLang="en-US" sz="2400" dirty="0" err="1"/>
              <a:t>은</a:t>
            </a:r>
            <a:r>
              <a:rPr lang="ko-KR" altLang="en-US" sz="2400" dirty="0"/>
              <a:t> </a:t>
            </a:r>
            <a:r>
              <a:rPr lang="ko-KR" altLang="en-US" sz="2400" b="1" dirty="0"/>
              <a:t>자바 코드 내부에 </a:t>
            </a:r>
            <a:r>
              <a:rPr lang="en-US" altLang="ko-KR" sz="2400" b="1" dirty="0"/>
              <a:t>HTML </a:t>
            </a:r>
            <a:r>
              <a:rPr lang="ko-KR" altLang="en-US" sz="2400" b="1" dirty="0"/>
              <a:t>코드가 들어가는 구조</a:t>
            </a:r>
            <a:r>
              <a:rPr lang="ko-KR" altLang="en-US" sz="2400" dirty="0"/>
              <a:t>인 데 비해 </a:t>
            </a:r>
            <a:r>
              <a:rPr lang="en-US" altLang="ko-KR" sz="2400" b="1" dirty="0"/>
              <a:t>JSP</a:t>
            </a:r>
            <a:r>
              <a:rPr lang="ko-KR" altLang="en-US" sz="2400" dirty="0"/>
              <a:t>는 이와 상반되게 </a:t>
            </a:r>
            <a:r>
              <a:rPr lang="en-US" altLang="ko-KR" sz="2400" b="1" dirty="0"/>
              <a:t>HTML </a:t>
            </a:r>
            <a:r>
              <a:rPr lang="ko-KR" altLang="en-US" sz="2400" b="1" dirty="0"/>
              <a:t>문서 내부에 자바 코드가 들어가는 구조</a:t>
            </a:r>
            <a:r>
              <a:rPr lang="ko-KR" altLang="en-US" sz="2400" dirty="0"/>
              <a:t>입니다</a:t>
            </a:r>
            <a:r>
              <a:rPr lang="en-US" altLang="ko-KR" sz="2400" dirty="0"/>
              <a:t>. </a:t>
            </a:r>
          </a:p>
          <a:p>
            <a:endParaRPr lang="ko-KR" altLang="en-US" sz="2400" dirty="0"/>
          </a:p>
        </p:txBody>
      </p:sp>
      <p:pic>
        <p:nvPicPr>
          <p:cNvPr id="5" name="Picture 2" descr="H:\원고\로드북\_____jsp\img\ch01\1-059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0125" y="4390231"/>
            <a:ext cx="6580187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91225" y="3742159"/>
            <a:ext cx="60295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/>
              <a:t>http://localhost:8181/web-study-01/addition02.jsp</a:t>
            </a:r>
          </a:p>
        </p:txBody>
      </p:sp>
      <p:cxnSp>
        <p:nvCxnSpPr>
          <p:cNvPr id="7" name="직선 연결선 6"/>
          <p:cNvCxnSpPr/>
          <p:nvPr/>
        </p:nvCxnSpPr>
        <p:spPr>
          <a:xfrm flipH="1" flipV="1">
            <a:off x="931962" y="4030191"/>
            <a:ext cx="1020291" cy="9361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4760565" y="4030191"/>
            <a:ext cx="2016224" cy="9361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21439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507288" cy="1143000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JSP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55538721"/>
              </p:ext>
            </p:extLst>
          </p:nvPr>
        </p:nvGraphicFramePr>
        <p:xfrm>
          <a:off x="251520" y="1268760"/>
          <a:ext cx="8748464" cy="4206240"/>
        </p:xfrm>
        <a:graphic>
          <a:graphicData uri="http://schemas.openxmlformats.org/drawingml/2006/table">
            <a:tbl>
              <a:tblPr/>
              <a:tblGrid>
                <a:gridCol w="8748464"/>
              </a:tblGrid>
              <a:tr h="966216"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&lt;%@ page language="java"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contentType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="text/html; charset=UTF-8"</a:t>
                      </a:r>
                    </a:p>
                    <a:p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pageEncoding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="UTF-8"%&gt;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&lt;html&gt;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&lt;head&gt;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&lt;title&gt;Addition&lt;/title&gt;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&lt;/head&gt;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&lt;body&gt;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&lt;%</a:t>
                      </a:r>
                    </a:p>
                    <a:p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num1 = 20;</a:t>
                      </a:r>
                    </a:p>
                    <a:p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num2 = 10;</a:t>
                      </a:r>
                    </a:p>
                    <a:p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add = num1 + num2;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%&gt;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&lt;%=nunum1%&gt;+&lt;%=m2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%&gt;=&lt;%=add%&gt;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&lt;/body&gt;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&lt;/html&gt;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58237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507288" cy="1143000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JSP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67544" y="1262365"/>
            <a:ext cx="8496944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/>
              <a:t>위 예</a:t>
            </a:r>
            <a:r>
              <a:rPr lang="en-US" altLang="ko-KR" sz="2400" dirty="0"/>
              <a:t>(addition02.jsp)</a:t>
            </a:r>
            <a:r>
              <a:rPr lang="ko-KR" altLang="en-US" sz="2400" dirty="0"/>
              <a:t>에서는 </a:t>
            </a:r>
            <a:r>
              <a:rPr lang="en-US" altLang="ko-KR" sz="2400" dirty="0"/>
              <a:t>&lt;%@ page %&gt; </a:t>
            </a:r>
            <a:r>
              <a:rPr lang="ko-KR" altLang="en-US" sz="2400" dirty="0"/>
              <a:t>태그가 사용되었는데 이 태그는 해당 페이지 내에 사용되는 전반적인 환경을 </a:t>
            </a:r>
            <a:r>
              <a:rPr lang="ko-KR" altLang="en-US" sz="2400" dirty="0" err="1"/>
              <a:t>결정해주는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태</a:t>
            </a:r>
            <a:r>
              <a:rPr lang="ko-KR" altLang="en-US" sz="2400" dirty="0" smtClean="0"/>
              <a:t>그</a:t>
            </a:r>
            <a:r>
              <a:rPr lang="ko-KR" altLang="en-US" sz="2400" dirty="0" smtClean="0"/>
              <a:t>입니다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400" dirty="0"/>
          </a:p>
          <a:p>
            <a:endParaRPr lang="en-US" altLang="ko-KR" sz="200" dirty="0" smtClean="0"/>
          </a:p>
          <a:p>
            <a:r>
              <a:rPr lang="ko-KR" altLang="en-US" sz="2400" dirty="0" smtClean="0"/>
              <a:t>이 </a:t>
            </a:r>
            <a:r>
              <a:rPr lang="ko-KR" altLang="en-US" sz="2400" dirty="0"/>
              <a:t>페이지에서 </a:t>
            </a:r>
            <a:r>
              <a:rPr lang="en-US" altLang="ko-KR" sz="2400" dirty="0"/>
              <a:t>language="java"</a:t>
            </a:r>
            <a:r>
              <a:rPr lang="ko-KR" altLang="en-US" sz="2400" dirty="0"/>
              <a:t>는 사용하는 언어가 자바이며 </a:t>
            </a:r>
            <a:r>
              <a:rPr lang="en-US" altLang="ko-KR" sz="2400" dirty="0" err="1"/>
              <a:t>contentType</a:t>
            </a:r>
            <a:r>
              <a:rPr lang="en-US" altLang="ko-KR" sz="2400" dirty="0"/>
              <a:t>="text/html;</a:t>
            </a:r>
            <a:r>
              <a:rPr lang="ko-KR" altLang="en-US" sz="2400" dirty="0"/>
              <a:t>는 </a:t>
            </a:r>
            <a:r>
              <a:rPr lang="ko-KR" altLang="en-US" sz="2400" dirty="0" err="1"/>
              <a:t>이페이지가</a:t>
            </a:r>
            <a:r>
              <a:rPr lang="ko-KR" altLang="en-US" sz="2400" dirty="0"/>
              <a:t> </a:t>
            </a:r>
            <a:r>
              <a:rPr lang="en-US" altLang="ko-KR" sz="2400" dirty="0"/>
              <a:t>html </a:t>
            </a:r>
            <a:r>
              <a:rPr lang="ko-KR" altLang="en-US" sz="2400" dirty="0"/>
              <a:t>문서이며 </a:t>
            </a:r>
            <a:r>
              <a:rPr lang="en-US" altLang="ko-KR" sz="2400" dirty="0"/>
              <a:t>charset=UTF-8 </a:t>
            </a:r>
            <a:r>
              <a:rPr lang="en-US" altLang="ko-KR" sz="2400" dirty="0" err="1"/>
              <a:t>pageEncoding</a:t>
            </a:r>
            <a:r>
              <a:rPr lang="en-US" altLang="ko-KR" sz="2400" dirty="0"/>
              <a:t>="UTF-8"</a:t>
            </a:r>
            <a:r>
              <a:rPr lang="ko-KR" altLang="en-US" sz="2400" dirty="0"/>
              <a:t>는 한글 </a:t>
            </a:r>
            <a:r>
              <a:rPr lang="ko-KR" altLang="en-US" sz="2400" dirty="0" err="1"/>
              <a:t>인코딩을</a:t>
            </a:r>
            <a:r>
              <a:rPr lang="ko-KR" altLang="en-US" sz="2400" dirty="0"/>
              <a:t> </a:t>
            </a:r>
            <a:r>
              <a:rPr lang="en-US" altLang="ko-KR" sz="2400" dirty="0"/>
              <a:t>UTF-8</a:t>
            </a:r>
            <a:r>
              <a:rPr lang="ko-KR" altLang="en-US" sz="2400" dirty="0"/>
              <a:t>로 처리하겠다는 의미입니다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500" dirty="0" smtClean="0"/>
          </a:p>
          <a:p>
            <a:endParaRPr lang="en-US" altLang="ko-KR" sz="500" dirty="0" smtClean="0"/>
          </a:p>
          <a:p>
            <a:r>
              <a:rPr lang="en-US" altLang="ko-KR" sz="2400" b="1" dirty="0" smtClean="0"/>
              <a:t>&lt;% </a:t>
            </a:r>
            <a:r>
              <a:rPr lang="en-US" altLang="ko-KR" sz="2400" b="1" dirty="0"/>
              <a:t>%&gt; </a:t>
            </a:r>
            <a:r>
              <a:rPr lang="ko-KR" altLang="en-US" sz="2400" dirty="0"/>
              <a:t>태그를 </a:t>
            </a:r>
            <a:r>
              <a:rPr lang="ko-KR" altLang="en-US" sz="2400" dirty="0" err="1"/>
              <a:t>스크립트릿</a:t>
            </a:r>
            <a:r>
              <a:rPr lang="en-US" altLang="ko-KR" sz="2400" dirty="0"/>
              <a:t>(</a:t>
            </a:r>
            <a:r>
              <a:rPr lang="en-US" altLang="ko-KR" sz="2400" dirty="0" err="1"/>
              <a:t>scriptlet</a:t>
            </a:r>
            <a:r>
              <a:rPr lang="en-US" altLang="ko-KR" sz="2400" dirty="0"/>
              <a:t>)</a:t>
            </a:r>
            <a:r>
              <a:rPr lang="ko-KR" altLang="en-US" sz="2400" dirty="0"/>
              <a:t>이라고 하고 </a:t>
            </a:r>
            <a:r>
              <a:rPr lang="en-US" altLang="ko-KR" sz="2400" dirty="0"/>
              <a:t>&lt;%= %&gt; </a:t>
            </a:r>
            <a:r>
              <a:rPr lang="ko-KR" altLang="en-US" sz="2400" dirty="0"/>
              <a:t>태그는 </a:t>
            </a:r>
            <a:r>
              <a:rPr lang="ko-KR" altLang="en-US" sz="2400" dirty="0" err="1"/>
              <a:t>표현식</a:t>
            </a:r>
            <a:r>
              <a:rPr lang="en-US" altLang="ko-KR" sz="2400" dirty="0"/>
              <a:t>(expression)</a:t>
            </a:r>
            <a:r>
              <a:rPr lang="ko-KR" altLang="en-US" sz="2400" dirty="0"/>
              <a:t>이라고 합니다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800" dirty="0"/>
          </a:p>
          <a:p>
            <a:r>
              <a:rPr lang="en-US" altLang="ko-KR" sz="2400" b="1" dirty="0" smtClean="0"/>
              <a:t>JSP </a:t>
            </a:r>
            <a:r>
              <a:rPr lang="ko-KR" altLang="en-US" sz="2400" b="1" dirty="0"/>
              <a:t>페이지에 기술한 내용은 </a:t>
            </a:r>
            <a:r>
              <a:rPr lang="en-US" altLang="ko-KR" sz="2400" b="1" dirty="0"/>
              <a:t>HTML</a:t>
            </a:r>
            <a:r>
              <a:rPr lang="ko-KR" altLang="en-US" sz="2400" b="1" dirty="0"/>
              <a:t>로 간주되기 때문에 자바 코드를 기술하기 위해서는 </a:t>
            </a:r>
            <a:r>
              <a:rPr lang="en-US" altLang="ko-KR" sz="2400" b="1" dirty="0"/>
              <a:t>&lt;% %&gt; </a:t>
            </a:r>
            <a:r>
              <a:rPr lang="ko-KR" altLang="en-US" sz="2400" dirty="0"/>
              <a:t>태그 내부에 기술해야 하며 변수에 저장된 값이나 함수의 결과값을 출력하기 위해서는 </a:t>
            </a:r>
            <a:r>
              <a:rPr lang="en-US" altLang="ko-KR" sz="2400" b="1" dirty="0"/>
              <a:t>&lt;%= %&gt;</a:t>
            </a:r>
            <a:r>
              <a:rPr lang="ko-KR" altLang="en-US" sz="2400" dirty="0"/>
              <a:t> 태그를 사용합니다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025950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35573" y="81065"/>
            <a:ext cx="73532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>
                <a:latin typeface="+mj-lt"/>
                <a:ea typeface="+mj-ea"/>
                <a:cs typeface="+mj-cs"/>
              </a:rPr>
              <a:t>웹 애플리케이션의 동작원리</a:t>
            </a:r>
          </a:p>
        </p:txBody>
      </p:sp>
      <p:sp>
        <p:nvSpPr>
          <p:cNvPr id="24" name="내용 개체 틀 2"/>
          <p:cNvSpPr txBox="1">
            <a:spLocks/>
          </p:cNvSpPr>
          <p:nvPr/>
        </p:nvSpPr>
        <p:spPr>
          <a:xfrm>
            <a:off x="385192" y="1600200"/>
            <a:ext cx="84352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① 사용자가 브라우저의 주소 입력란에 특정 사이트의 주소를 입력합니다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② </a:t>
            </a:r>
            <a:r>
              <a:rPr lang="ko-KR" altLang="en-US" dirty="0">
                <a:solidFill>
                  <a:schemeClr val="tx1"/>
                </a:solidFill>
              </a:rPr>
              <a:t>그러면 브라우저가 해당 웹 서버에 웹 페이지를 요청하는 것이 됩니다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③ </a:t>
            </a:r>
            <a:r>
              <a:rPr lang="ko-KR" altLang="en-US" dirty="0">
                <a:solidFill>
                  <a:schemeClr val="tx1"/>
                </a:solidFill>
              </a:rPr>
              <a:t>웹 서버는 클라이언트에게 제공할 페이지를 찾습니다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④ </a:t>
            </a:r>
            <a:r>
              <a:rPr lang="ko-KR" altLang="en-US" dirty="0">
                <a:solidFill>
                  <a:schemeClr val="tx1"/>
                </a:solidFill>
              </a:rPr>
              <a:t>웹 서버는 찾은 웹 페이지를 다시 클라이언트 측 브라우저에 보내주어 요청에 대한 응답을 합니다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2264320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35573" y="81065"/>
            <a:ext cx="17796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latin typeface="+mj-lt"/>
                <a:ea typeface="+mj-ea"/>
                <a:cs typeface="+mj-cs"/>
              </a:rPr>
              <a:t>HTML</a:t>
            </a:r>
            <a:endParaRPr lang="ko-KR" altLang="en-US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24" name="내용 개체 틀 2"/>
          <p:cNvSpPr txBox="1">
            <a:spLocks/>
          </p:cNvSpPr>
          <p:nvPr/>
        </p:nvSpPr>
        <p:spPr>
          <a:xfrm>
            <a:off x="365111" y="1052736"/>
            <a:ext cx="8435280" cy="55446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800" dirty="0">
                <a:solidFill>
                  <a:schemeClr val="tx1"/>
                </a:solidFill>
              </a:rPr>
              <a:t>브라우저를 통해서 각종 정보를 제공해주는 웹 페이지는 </a:t>
            </a:r>
            <a:r>
              <a:rPr lang="en-US" altLang="ko-KR" sz="2800" dirty="0">
                <a:solidFill>
                  <a:schemeClr val="tx1"/>
                </a:solidFill>
              </a:rPr>
              <a:t>HTML</a:t>
            </a:r>
            <a:r>
              <a:rPr lang="ko-KR" altLang="en-US" sz="2800" dirty="0">
                <a:solidFill>
                  <a:schemeClr val="tx1"/>
                </a:solidFill>
              </a:rPr>
              <a:t>를 사용하여 웹 프로그래밍을 한 것입니다</a:t>
            </a:r>
            <a:r>
              <a:rPr lang="en-US" altLang="ko-KR" sz="2800" dirty="0">
                <a:solidFill>
                  <a:schemeClr val="tx1"/>
                </a:solidFill>
              </a:rPr>
              <a:t>. 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2800" dirty="0" smtClean="0">
                <a:solidFill>
                  <a:schemeClr val="tx1"/>
                </a:solidFill>
              </a:rPr>
              <a:t>하지만 </a:t>
            </a:r>
            <a:r>
              <a:rPr lang="en-US" altLang="ko-KR" sz="2800" dirty="0">
                <a:solidFill>
                  <a:schemeClr val="tx1"/>
                </a:solidFill>
              </a:rPr>
              <a:t>HTML</a:t>
            </a:r>
            <a:r>
              <a:rPr lang="ko-KR" altLang="en-US" sz="2800" dirty="0">
                <a:solidFill>
                  <a:schemeClr val="tx1"/>
                </a:solidFill>
              </a:rPr>
              <a:t>만으로는 매일 매일 변경되는 새로운 정보들을 제공해주지 못합니다</a:t>
            </a:r>
            <a:r>
              <a:rPr lang="en-US" altLang="ko-KR" sz="2800" dirty="0">
                <a:solidFill>
                  <a:schemeClr val="tx1"/>
                </a:solidFill>
              </a:rPr>
              <a:t>. </a:t>
            </a:r>
            <a:r>
              <a:rPr lang="ko-KR" altLang="en-US" sz="2800" dirty="0">
                <a:solidFill>
                  <a:schemeClr val="tx1"/>
                </a:solidFill>
              </a:rPr>
              <a:t>왜냐하면 </a:t>
            </a:r>
            <a:r>
              <a:rPr lang="en-US" altLang="ko-KR" sz="2800" dirty="0">
                <a:solidFill>
                  <a:schemeClr val="tx1"/>
                </a:solidFill>
              </a:rPr>
              <a:t>HTML</a:t>
            </a:r>
            <a:r>
              <a:rPr lang="ko-KR" altLang="en-US" sz="2800" dirty="0">
                <a:solidFill>
                  <a:schemeClr val="tx1"/>
                </a:solidFill>
              </a:rPr>
              <a:t>은 같은 내용만 표시해주는 정적인 페이지이기 때문입니다</a:t>
            </a:r>
            <a:r>
              <a:rPr lang="en-US" altLang="ko-KR" sz="2800" dirty="0">
                <a:solidFill>
                  <a:schemeClr val="tx1"/>
                </a:solidFill>
              </a:rPr>
              <a:t>. </a:t>
            </a: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2800" dirty="0" smtClean="0">
                <a:solidFill>
                  <a:schemeClr val="tx1"/>
                </a:solidFill>
              </a:rPr>
              <a:t>우리가 </a:t>
            </a:r>
            <a:r>
              <a:rPr lang="ko-KR" altLang="en-US" sz="2800" dirty="0">
                <a:solidFill>
                  <a:schemeClr val="tx1"/>
                </a:solidFill>
              </a:rPr>
              <a:t>사용하는 인터넷은 매일 매일 새로운 내용을 제공해주어야 하기 때문에 </a:t>
            </a:r>
            <a:r>
              <a:rPr lang="en-US" altLang="ko-KR" sz="2800" dirty="0">
                <a:solidFill>
                  <a:schemeClr val="tx1"/>
                </a:solidFill>
              </a:rPr>
              <a:t>HTML</a:t>
            </a:r>
            <a:r>
              <a:rPr lang="ko-KR" altLang="en-US" sz="2800" dirty="0">
                <a:solidFill>
                  <a:schemeClr val="tx1"/>
                </a:solidFill>
              </a:rPr>
              <a:t>만 가지고 웹 프로그래밍을 하는 데 문제가 있습니다</a:t>
            </a:r>
            <a:r>
              <a:rPr lang="en-US" altLang="ko-KR" sz="28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301727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11560" y="81065"/>
            <a:ext cx="293221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 err="1"/>
              <a:t>서블릿</a:t>
            </a:r>
            <a:r>
              <a:rPr lang="en-US" altLang="ko-KR" sz="4400" dirty="0"/>
              <a:t>/JSP</a:t>
            </a:r>
            <a:endParaRPr lang="ko-KR" altLang="en-US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24" name="내용 개체 틀 2"/>
          <p:cNvSpPr txBox="1">
            <a:spLocks/>
          </p:cNvSpPr>
          <p:nvPr/>
        </p:nvSpPr>
        <p:spPr>
          <a:xfrm>
            <a:off x="294580" y="1196752"/>
            <a:ext cx="8435280" cy="5256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800" dirty="0" smtClean="0">
                <a:solidFill>
                  <a:schemeClr val="tx1"/>
                </a:solidFill>
              </a:rPr>
              <a:t>그래서 </a:t>
            </a:r>
            <a:r>
              <a:rPr lang="ko-KR" altLang="en-US" sz="2800" dirty="0">
                <a:solidFill>
                  <a:schemeClr val="tx1"/>
                </a:solidFill>
              </a:rPr>
              <a:t>등장하게 된 것이 동적인 페이지입니다</a:t>
            </a:r>
            <a:r>
              <a:rPr lang="en-US" altLang="ko-KR" sz="2800" dirty="0">
                <a:solidFill>
                  <a:schemeClr val="tx1"/>
                </a:solidFill>
              </a:rPr>
              <a:t>. 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endParaRPr lang="en-US" altLang="ko-KR" sz="2800" dirty="0">
              <a:solidFill>
                <a:schemeClr val="tx1"/>
              </a:solidFill>
            </a:endParaRPr>
          </a:p>
          <a:p>
            <a:pPr algn="l"/>
            <a:r>
              <a:rPr lang="ko-KR" altLang="en-US" sz="2800" dirty="0">
                <a:solidFill>
                  <a:schemeClr val="tx1"/>
                </a:solidFill>
              </a:rPr>
              <a:t>동적 페이지에서 새로운 정보를 제공해주기 위해서는 방대한 정보를 관리할 데이터베이스가 필요합니다</a:t>
            </a:r>
            <a:r>
              <a:rPr lang="en-US" altLang="ko-KR" sz="2800" dirty="0">
                <a:solidFill>
                  <a:schemeClr val="tx1"/>
                </a:solidFill>
              </a:rPr>
              <a:t>. 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2800" dirty="0" smtClean="0">
                <a:solidFill>
                  <a:schemeClr val="tx1"/>
                </a:solidFill>
              </a:rPr>
              <a:t>예를 </a:t>
            </a:r>
            <a:r>
              <a:rPr lang="ko-KR" altLang="en-US" sz="2800" dirty="0">
                <a:solidFill>
                  <a:schemeClr val="tx1"/>
                </a:solidFill>
              </a:rPr>
              <a:t>들어 게시판에 게재되는 글은 데이터베이스에 저장되었다가 보여주는 것입니다</a:t>
            </a:r>
            <a:r>
              <a:rPr lang="en-US" altLang="ko-KR" sz="2800" dirty="0">
                <a:solidFill>
                  <a:schemeClr val="tx1"/>
                </a:solidFill>
              </a:rPr>
              <a:t>. 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2800" dirty="0" smtClean="0">
                <a:solidFill>
                  <a:schemeClr val="tx1"/>
                </a:solidFill>
              </a:rPr>
              <a:t>이렇듯 </a:t>
            </a:r>
            <a:r>
              <a:rPr lang="ko-KR" altLang="en-US" sz="2800" dirty="0">
                <a:solidFill>
                  <a:schemeClr val="tx1"/>
                </a:solidFill>
              </a:rPr>
              <a:t>다양한 정보를 데이터베이스에서 얻거나 저장해야 하기 위해서 등장한 언어가 </a:t>
            </a:r>
            <a:r>
              <a:rPr lang="en-US" altLang="ko-KR" sz="2800" dirty="0">
                <a:solidFill>
                  <a:schemeClr val="tx1"/>
                </a:solidFill>
              </a:rPr>
              <a:t>PHP, ASP, </a:t>
            </a:r>
            <a:r>
              <a:rPr lang="ko-KR" altLang="en-US" sz="2800" dirty="0" err="1">
                <a:solidFill>
                  <a:schemeClr val="tx1"/>
                </a:solidFill>
              </a:rPr>
              <a:t>서블릿</a:t>
            </a:r>
            <a:r>
              <a:rPr lang="en-US" altLang="ko-KR" sz="2800" dirty="0">
                <a:solidFill>
                  <a:schemeClr val="tx1"/>
                </a:solidFill>
              </a:rPr>
              <a:t>/JSP</a:t>
            </a:r>
            <a:r>
              <a:rPr lang="ko-KR" altLang="en-US" sz="2800" dirty="0">
                <a:solidFill>
                  <a:schemeClr val="tx1"/>
                </a:solidFill>
              </a:rPr>
              <a:t>입니다</a:t>
            </a:r>
            <a:r>
              <a:rPr lang="en-US" altLang="ko-KR" sz="2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258395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11560" y="81065"/>
            <a:ext cx="293221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 err="1"/>
              <a:t>서블릿</a:t>
            </a:r>
            <a:r>
              <a:rPr lang="en-US" altLang="ko-KR" sz="4400" dirty="0"/>
              <a:t>/JSP</a:t>
            </a:r>
            <a:endParaRPr lang="ko-KR" altLang="en-US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24" name="내용 개체 틀 2"/>
          <p:cNvSpPr txBox="1">
            <a:spLocks/>
          </p:cNvSpPr>
          <p:nvPr/>
        </p:nvSpPr>
        <p:spPr>
          <a:xfrm>
            <a:off x="294580" y="1196752"/>
            <a:ext cx="8435280" cy="5256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800" dirty="0">
                <a:solidFill>
                  <a:schemeClr val="tx1"/>
                </a:solidFill>
              </a:rPr>
              <a:t>이 책을 읽는 독자들의 목표는 </a:t>
            </a:r>
            <a:r>
              <a:rPr lang="ko-KR" altLang="en-US" sz="2800" dirty="0" err="1">
                <a:solidFill>
                  <a:schemeClr val="tx1"/>
                </a:solidFill>
              </a:rPr>
              <a:t>서블릿</a:t>
            </a:r>
            <a:r>
              <a:rPr lang="en-US" altLang="ko-KR" sz="2800" dirty="0">
                <a:solidFill>
                  <a:schemeClr val="tx1"/>
                </a:solidFill>
              </a:rPr>
              <a:t>/JSP</a:t>
            </a:r>
            <a:r>
              <a:rPr lang="ko-KR" altLang="en-US" sz="2800" dirty="0">
                <a:solidFill>
                  <a:schemeClr val="tx1"/>
                </a:solidFill>
              </a:rPr>
              <a:t>를 사용하여 웹 애플리케이션을 개발하는 것입니다</a:t>
            </a:r>
            <a:r>
              <a:rPr lang="en-US" altLang="ko-KR" sz="2800" dirty="0">
                <a:solidFill>
                  <a:schemeClr val="tx1"/>
                </a:solidFill>
              </a:rPr>
              <a:t>. 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endParaRPr lang="en-US" altLang="ko-KR" sz="2800" dirty="0">
              <a:solidFill>
                <a:schemeClr val="tx1"/>
              </a:solidFill>
            </a:endParaRPr>
          </a:p>
          <a:p>
            <a:pPr algn="l"/>
            <a:r>
              <a:rPr lang="ko-KR" altLang="en-US" sz="2800" dirty="0" smtClean="0">
                <a:solidFill>
                  <a:schemeClr val="tx1"/>
                </a:solidFill>
              </a:rPr>
              <a:t>여러분이 </a:t>
            </a:r>
            <a:r>
              <a:rPr lang="ko-KR" altLang="en-US" sz="2800" dirty="0">
                <a:solidFill>
                  <a:schemeClr val="tx1"/>
                </a:solidFill>
              </a:rPr>
              <a:t>쇼핑몰을 웹 애플리케이션으로 구축하는 것을 목표로 한다면 사용자가 원하는 상품을 검색한 후 구입을 하는 과정을 모두 </a:t>
            </a:r>
            <a:r>
              <a:rPr lang="ko-KR" altLang="en-US" sz="2800" dirty="0" err="1">
                <a:solidFill>
                  <a:schemeClr val="tx1"/>
                </a:solidFill>
              </a:rPr>
              <a:t>서블릿</a:t>
            </a:r>
            <a:r>
              <a:rPr lang="en-US" altLang="ko-KR" sz="2800" dirty="0">
                <a:solidFill>
                  <a:schemeClr val="tx1"/>
                </a:solidFill>
              </a:rPr>
              <a:t>/JSP</a:t>
            </a:r>
            <a:r>
              <a:rPr lang="ko-KR" altLang="en-US" sz="2800" dirty="0">
                <a:solidFill>
                  <a:schemeClr val="tx1"/>
                </a:solidFill>
              </a:rPr>
              <a:t>를 사용하여 제작해야 합니다</a:t>
            </a:r>
            <a:r>
              <a:rPr lang="en-US" altLang="ko-KR" sz="28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187700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19672" y="188640"/>
            <a:ext cx="613674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/>
              <a:t>웹 서버</a:t>
            </a:r>
            <a:r>
              <a:rPr lang="en-US" altLang="ko-KR" sz="3200" dirty="0"/>
              <a:t>(Web Server</a:t>
            </a:r>
            <a:r>
              <a:rPr lang="en-US" altLang="ko-KR" sz="3200" dirty="0" smtClean="0"/>
              <a:t>)/</a:t>
            </a:r>
            <a:r>
              <a:rPr lang="ko-KR" altLang="en-US" sz="3200" b="1" dirty="0"/>
              <a:t> </a:t>
            </a:r>
            <a:endParaRPr lang="en-US" altLang="ko-KR" sz="3200" b="1" dirty="0" smtClean="0"/>
          </a:p>
          <a:p>
            <a:r>
              <a:rPr lang="ko-KR" altLang="en-US" sz="3200" b="1" dirty="0" smtClean="0"/>
              <a:t>웹 </a:t>
            </a:r>
            <a:r>
              <a:rPr lang="ko-KR" altLang="en-US" sz="3200" b="1" dirty="0"/>
              <a:t>애플리케이션 </a:t>
            </a:r>
            <a:r>
              <a:rPr lang="ko-KR" altLang="en-US" sz="3200" b="1" dirty="0" smtClean="0"/>
              <a:t>서버</a:t>
            </a:r>
            <a:endParaRPr lang="en-US" altLang="ko-KR" sz="3200" b="1" dirty="0" smtClean="0"/>
          </a:p>
          <a:p>
            <a:r>
              <a:rPr lang="en-US" altLang="ko-KR" sz="3200" dirty="0" smtClean="0"/>
              <a:t>(</a:t>
            </a:r>
            <a:r>
              <a:rPr lang="en-US" altLang="ko-KR" sz="3200" dirty="0"/>
              <a:t>Web Application Server : </a:t>
            </a:r>
            <a:r>
              <a:rPr lang="en-US" altLang="ko-KR" sz="3200" b="1" dirty="0"/>
              <a:t>WAS</a:t>
            </a:r>
            <a:r>
              <a:rPr lang="en-US" altLang="ko-KR" sz="3200" dirty="0"/>
              <a:t>)</a:t>
            </a:r>
            <a:endParaRPr lang="ko-KR" altLang="en-US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24" name="내용 개체 틀 2"/>
          <p:cNvSpPr txBox="1">
            <a:spLocks/>
          </p:cNvSpPr>
          <p:nvPr/>
        </p:nvSpPr>
        <p:spPr>
          <a:xfrm>
            <a:off x="611560" y="1916832"/>
            <a:ext cx="8280920" cy="4752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 smtClean="0">
                <a:solidFill>
                  <a:schemeClr val="tx1"/>
                </a:solidFill>
              </a:rPr>
              <a:t>서버는 </a:t>
            </a:r>
            <a:r>
              <a:rPr lang="ko-KR" altLang="en-US" sz="2400" dirty="0">
                <a:solidFill>
                  <a:schemeClr val="tx1"/>
                </a:solidFill>
              </a:rPr>
              <a:t>일반적으로 사용자</a:t>
            </a:r>
            <a:r>
              <a:rPr lang="en-US" altLang="ko-KR" sz="2400" dirty="0">
                <a:solidFill>
                  <a:schemeClr val="tx1"/>
                </a:solidFill>
              </a:rPr>
              <a:t>(</a:t>
            </a:r>
            <a:r>
              <a:rPr lang="ko-KR" altLang="en-US" sz="2400" dirty="0">
                <a:solidFill>
                  <a:schemeClr val="tx1"/>
                </a:solidFill>
              </a:rPr>
              <a:t>클라이언트</a:t>
            </a:r>
            <a:r>
              <a:rPr lang="en-US" altLang="ko-KR" sz="2400" dirty="0">
                <a:solidFill>
                  <a:schemeClr val="tx1"/>
                </a:solidFill>
              </a:rPr>
              <a:t>)</a:t>
            </a:r>
            <a:r>
              <a:rPr lang="ko-KR" altLang="en-US" sz="2400" dirty="0">
                <a:solidFill>
                  <a:schemeClr val="tx1"/>
                </a:solidFill>
              </a:rPr>
              <a:t>의 요청이 들어오면 이를 받아들여서 결과 페이지를 전송하는 </a:t>
            </a:r>
            <a:r>
              <a:rPr lang="ko-KR" altLang="en-US" sz="2400" b="1" dirty="0">
                <a:solidFill>
                  <a:schemeClr val="tx1"/>
                </a:solidFill>
              </a:rPr>
              <a:t>웹 서버</a:t>
            </a:r>
            <a:r>
              <a:rPr lang="en-US" altLang="ko-KR" sz="2400" dirty="0">
                <a:solidFill>
                  <a:schemeClr val="tx1"/>
                </a:solidFill>
              </a:rPr>
              <a:t>(Web Server)</a:t>
            </a:r>
            <a:r>
              <a:rPr lang="ko-KR" altLang="en-US" sz="2400" dirty="0">
                <a:solidFill>
                  <a:schemeClr val="tx1"/>
                </a:solidFill>
              </a:rPr>
              <a:t>와 실질적으로 요청한 페이지의 </a:t>
            </a:r>
            <a:r>
              <a:rPr lang="ko-KR" altLang="en-US" sz="2400" dirty="0" err="1">
                <a:solidFill>
                  <a:schemeClr val="tx1"/>
                </a:solidFill>
              </a:rPr>
              <a:t>로직이나</a:t>
            </a:r>
            <a:r>
              <a:rPr lang="ko-KR" altLang="en-US" sz="2400" dirty="0">
                <a:solidFill>
                  <a:schemeClr val="tx1"/>
                </a:solidFill>
              </a:rPr>
              <a:t> 데이터베이스와의 연동을 처리할 수 있는 비즈니스 </a:t>
            </a:r>
            <a:r>
              <a:rPr lang="ko-KR" altLang="en-US" sz="2400" dirty="0" err="1">
                <a:solidFill>
                  <a:schemeClr val="tx1"/>
                </a:solidFill>
              </a:rPr>
              <a:t>로직이</a:t>
            </a:r>
            <a:r>
              <a:rPr lang="ko-KR" altLang="en-US" sz="2400" dirty="0">
                <a:solidFill>
                  <a:schemeClr val="tx1"/>
                </a:solidFill>
              </a:rPr>
              <a:t> 구현되어야 하는 </a:t>
            </a:r>
            <a:r>
              <a:rPr lang="ko-KR" altLang="en-US" sz="2400" b="1" dirty="0">
                <a:solidFill>
                  <a:schemeClr val="tx1"/>
                </a:solidFill>
              </a:rPr>
              <a:t>웹 애플리케이션 서버</a:t>
            </a:r>
            <a:r>
              <a:rPr lang="en-US" altLang="ko-KR" sz="2400" dirty="0">
                <a:solidFill>
                  <a:schemeClr val="tx1"/>
                </a:solidFill>
              </a:rPr>
              <a:t>(Web Application Server : </a:t>
            </a:r>
            <a:r>
              <a:rPr lang="en-US" altLang="ko-KR" sz="2400" b="1" dirty="0">
                <a:solidFill>
                  <a:schemeClr val="tx1"/>
                </a:solidFill>
              </a:rPr>
              <a:t>WAS</a:t>
            </a:r>
            <a:r>
              <a:rPr lang="en-US" altLang="ko-KR" sz="2400" dirty="0">
                <a:solidFill>
                  <a:schemeClr val="tx1"/>
                </a:solidFill>
              </a:rPr>
              <a:t>)</a:t>
            </a:r>
            <a:r>
              <a:rPr lang="ko-KR" altLang="en-US" sz="2400" dirty="0">
                <a:solidFill>
                  <a:schemeClr val="tx1"/>
                </a:solidFill>
              </a:rPr>
              <a:t>로 이루어져 있습니다</a:t>
            </a:r>
            <a:r>
              <a:rPr lang="en-US" altLang="ko-KR" sz="2400" dirty="0">
                <a:solidFill>
                  <a:schemeClr val="tx1"/>
                </a:solidFill>
              </a:rPr>
              <a:t>. 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2400" dirty="0" smtClean="0">
                <a:solidFill>
                  <a:schemeClr val="tx1"/>
                </a:solidFill>
              </a:rPr>
              <a:t>대표적인 </a:t>
            </a:r>
            <a:r>
              <a:rPr lang="en-US" altLang="ko-KR" sz="2400" dirty="0">
                <a:solidFill>
                  <a:schemeClr val="tx1"/>
                </a:solidFill>
              </a:rPr>
              <a:t>WAS</a:t>
            </a:r>
            <a:r>
              <a:rPr lang="ko-KR" altLang="en-US" sz="2400" dirty="0">
                <a:solidFill>
                  <a:schemeClr val="tx1"/>
                </a:solidFill>
              </a:rPr>
              <a:t>로는 </a:t>
            </a:r>
            <a:r>
              <a:rPr lang="en-US" altLang="ko-KR" sz="2400" dirty="0">
                <a:solidFill>
                  <a:schemeClr val="tx1"/>
                </a:solidFill>
              </a:rPr>
              <a:t>BEA</a:t>
            </a:r>
            <a:r>
              <a:rPr lang="ko-KR" altLang="en-US" sz="2400" dirty="0">
                <a:solidFill>
                  <a:schemeClr val="tx1"/>
                </a:solidFill>
              </a:rPr>
              <a:t>사의 </a:t>
            </a:r>
            <a:r>
              <a:rPr lang="ko-KR" altLang="en-US" sz="2400" dirty="0" err="1">
                <a:solidFill>
                  <a:schemeClr val="tx1"/>
                </a:solidFill>
              </a:rPr>
              <a:t>웹로직</a:t>
            </a:r>
            <a:r>
              <a:rPr lang="en-US" altLang="ko-KR" sz="2400" dirty="0">
                <a:solidFill>
                  <a:schemeClr val="tx1"/>
                </a:solidFill>
              </a:rPr>
              <a:t>(</a:t>
            </a:r>
            <a:r>
              <a:rPr lang="en-US" altLang="ko-KR" sz="2400" dirty="0" err="1">
                <a:solidFill>
                  <a:schemeClr val="tx1"/>
                </a:solidFill>
              </a:rPr>
              <a:t>WebLogic</a:t>
            </a:r>
            <a:r>
              <a:rPr lang="en-US" altLang="ko-KR" sz="2400" dirty="0">
                <a:solidFill>
                  <a:schemeClr val="tx1"/>
                </a:solidFill>
              </a:rPr>
              <a:t>), IBM</a:t>
            </a:r>
            <a:r>
              <a:rPr lang="ko-KR" altLang="en-US" sz="2400" dirty="0">
                <a:solidFill>
                  <a:schemeClr val="tx1"/>
                </a:solidFill>
              </a:rPr>
              <a:t>의 </a:t>
            </a:r>
            <a:r>
              <a:rPr lang="ko-KR" altLang="en-US" sz="2400" dirty="0" err="1">
                <a:solidFill>
                  <a:schemeClr val="tx1"/>
                </a:solidFill>
              </a:rPr>
              <a:t>웹스파이어</a:t>
            </a:r>
            <a:r>
              <a:rPr lang="en-US" altLang="ko-KR" sz="2400" dirty="0">
                <a:solidFill>
                  <a:schemeClr val="tx1"/>
                </a:solidFill>
              </a:rPr>
              <a:t>(WebSphere), SUN</a:t>
            </a:r>
            <a:r>
              <a:rPr lang="ko-KR" altLang="en-US" sz="2400" dirty="0">
                <a:solidFill>
                  <a:schemeClr val="tx1"/>
                </a:solidFill>
              </a:rPr>
              <a:t>사의 </a:t>
            </a:r>
            <a:r>
              <a:rPr lang="en-US" altLang="ko-KR" sz="2400" dirty="0" err="1">
                <a:solidFill>
                  <a:schemeClr val="tx1"/>
                </a:solidFill>
              </a:rPr>
              <a:t>iPlanet</a:t>
            </a:r>
            <a:r>
              <a:rPr lang="en-US" altLang="ko-KR" sz="2400" dirty="0">
                <a:solidFill>
                  <a:schemeClr val="tx1"/>
                </a:solidFill>
              </a:rPr>
              <a:t>, Oracle 9iAS, </a:t>
            </a:r>
            <a:r>
              <a:rPr lang="ko-KR" altLang="en-US" sz="2400" dirty="0" err="1">
                <a:solidFill>
                  <a:schemeClr val="tx1"/>
                </a:solidFill>
              </a:rPr>
              <a:t>티맥스의</a:t>
            </a:r>
            <a:r>
              <a:rPr lang="ko-KR" altLang="en-US" sz="2400" dirty="0">
                <a:solidFill>
                  <a:schemeClr val="tx1"/>
                </a:solidFill>
              </a:rPr>
              <a:t> 제우스</a:t>
            </a:r>
            <a:r>
              <a:rPr lang="en-US" altLang="ko-KR" sz="2400" dirty="0">
                <a:solidFill>
                  <a:schemeClr val="tx1"/>
                </a:solidFill>
              </a:rPr>
              <a:t>(</a:t>
            </a:r>
            <a:r>
              <a:rPr lang="en-US" altLang="ko-KR" sz="2400" dirty="0" err="1">
                <a:solidFill>
                  <a:schemeClr val="tx1"/>
                </a:solidFill>
              </a:rPr>
              <a:t>jeus</a:t>
            </a:r>
            <a:r>
              <a:rPr lang="en-US" altLang="ko-KR" sz="2400" dirty="0">
                <a:solidFill>
                  <a:schemeClr val="tx1"/>
                </a:solidFill>
              </a:rPr>
              <a:t>) </a:t>
            </a:r>
            <a:r>
              <a:rPr lang="ko-KR" altLang="en-US" sz="2400" dirty="0">
                <a:solidFill>
                  <a:schemeClr val="tx1"/>
                </a:solidFill>
              </a:rPr>
              <a:t>등이 있습니다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ko-KR" altLang="en-US" sz="2400" dirty="0" smtClean="0">
                <a:solidFill>
                  <a:schemeClr val="tx1"/>
                </a:solidFill>
              </a:rPr>
              <a:t>내 </a:t>
            </a:r>
            <a:r>
              <a:rPr lang="ko-KR" altLang="en-US" sz="2400" dirty="0">
                <a:solidFill>
                  <a:schemeClr val="tx1"/>
                </a:solidFill>
              </a:rPr>
              <a:t>컴퓨터에 웹 애플리케이션 서버인 </a:t>
            </a:r>
            <a:r>
              <a:rPr lang="ko-KR" altLang="en-US" sz="2400" dirty="0" err="1">
                <a:solidFill>
                  <a:schemeClr val="tx1"/>
                </a:solidFill>
              </a:rPr>
              <a:t>톰캣을</a:t>
            </a:r>
            <a:r>
              <a:rPr lang="ko-KR" altLang="en-US" sz="2400" dirty="0">
                <a:solidFill>
                  <a:schemeClr val="tx1"/>
                </a:solidFill>
              </a:rPr>
              <a:t> 설치하면 내 컴퓨터는 웹 서비스가 가능한 웹 서버가 됩니다</a:t>
            </a:r>
            <a:r>
              <a:rPr lang="en-US" altLang="ko-KR" sz="2400" dirty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9933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380793" y="649824"/>
            <a:ext cx="194359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 b="1" dirty="0"/>
              <a:t>① </a:t>
            </a:r>
            <a:r>
              <a:rPr lang="ko-KR" altLang="en-US" sz="1200" dirty="0" smtClean="0"/>
              <a:t>회원 가입 페이지에서</a:t>
            </a:r>
            <a:endParaRPr lang="en-US" altLang="ko-KR" sz="1200" dirty="0" smtClean="0"/>
          </a:p>
          <a:p>
            <a:pPr>
              <a:spcBef>
                <a:spcPct val="50000"/>
              </a:spcBef>
            </a:pPr>
            <a:r>
              <a:rPr lang="ko-KR" altLang="en-US" sz="1200" dirty="0" smtClean="0"/>
              <a:t>회원 정보를 입력한 후</a:t>
            </a:r>
            <a:endParaRPr lang="en-US" altLang="ko-KR" sz="1200" dirty="0" smtClean="0"/>
          </a:p>
          <a:p>
            <a:pPr>
              <a:spcBef>
                <a:spcPct val="50000"/>
              </a:spcBef>
            </a:pPr>
            <a:r>
              <a:rPr lang="en-US" altLang="ko-KR" sz="1200" dirty="0" smtClean="0"/>
              <a:t>&lt;</a:t>
            </a:r>
            <a:r>
              <a:rPr lang="ko-KR" altLang="en-US" sz="1200" dirty="0" smtClean="0"/>
              <a:t>확인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버튼을 클릭</a:t>
            </a:r>
            <a:endParaRPr lang="ko-KR" altLang="en-US" sz="1200" dirty="0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6865814" y="2436818"/>
            <a:ext cx="14498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 b="1"/>
          </a:p>
        </p:txBody>
      </p:sp>
      <p:sp>
        <p:nvSpPr>
          <p:cNvPr id="9" name="AutoShape 16"/>
          <p:cNvSpPr>
            <a:spLocks noChangeArrowheads="1"/>
          </p:cNvSpPr>
          <p:nvPr/>
        </p:nvSpPr>
        <p:spPr bwMode="auto">
          <a:xfrm>
            <a:off x="8388424" y="1973020"/>
            <a:ext cx="648072" cy="1393825"/>
          </a:xfrm>
          <a:prstGeom prst="can">
            <a:avLst>
              <a:gd name="adj" fmla="val 35233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b="1" dirty="0"/>
              <a:t>데이터</a:t>
            </a:r>
          </a:p>
          <a:p>
            <a:pPr algn="ctr"/>
            <a:r>
              <a:rPr lang="ko-KR" altLang="en-US" sz="1200" b="1" dirty="0"/>
              <a:t>베이스</a:t>
            </a:r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 flipH="1">
            <a:off x="6879922" y="2973215"/>
            <a:ext cx="14551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 b="1"/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2452179" y="3698331"/>
            <a:ext cx="171505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200" dirty="0" smtClean="0"/>
              <a:t>⑥</a:t>
            </a:r>
            <a:r>
              <a:rPr lang="en-US" altLang="ko-KR" sz="1200" b="1" dirty="0" smtClean="0"/>
              <a:t> </a:t>
            </a:r>
            <a:r>
              <a:rPr lang="ko-KR" altLang="en-US" sz="1200" dirty="0" smtClean="0"/>
              <a:t>입력된 정보를 다음 페이지에서 확인하기 위해서 출력해준다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219932" y="4746630"/>
            <a:ext cx="24224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 dirty="0"/>
              <a:t>[</a:t>
            </a:r>
            <a:r>
              <a:rPr lang="ko-KR" altLang="en-US" sz="1600" b="1" dirty="0"/>
              <a:t>클라이언트 </a:t>
            </a:r>
            <a:r>
              <a:rPr lang="ko-KR" altLang="en-US" sz="1600" b="1" dirty="0" smtClean="0"/>
              <a:t>측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사용자</a:t>
            </a:r>
            <a:r>
              <a:rPr lang="en-US" altLang="ko-KR" sz="1600" b="1" dirty="0" smtClean="0"/>
              <a:t>)]</a:t>
            </a:r>
            <a:endParaRPr lang="en-US" altLang="ko-KR" sz="1600" b="1" dirty="0"/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4644690" y="4678814"/>
            <a:ext cx="29654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600" b="1" dirty="0"/>
              <a:t>[</a:t>
            </a:r>
            <a:r>
              <a:rPr lang="ko-KR" altLang="en-US" sz="1600" b="1" dirty="0"/>
              <a:t>서            버           측</a:t>
            </a:r>
            <a:r>
              <a:rPr lang="en-US" altLang="ko-KR" sz="1600" b="1" dirty="0"/>
              <a:t>]</a:t>
            </a:r>
          </a:p>
        </p:txBody>
      </p:sp>
      <p:cxnSp>
        <p:nvCxnSpPr>
          <p:cNvPr id="14" name="AutoShape 23"/>
          <p:cNvCxnSpPr>
            <a:cxnSpLocks noChangeShapeType="1"/>
          </p:cNvCxnSpPr>
          <p:nvPr/>
        </p:nvCxnSpPr>
        <p:spPr bwMode="auto">
          <a:xfrm>
            <a:off x="2411760" y="1169667"/>
            <a:ext cx="1974850" cy="885864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25"/>
          <p:cNvCxnSpPr>
            <a:cxnSpLocks noChangeShapeType="1"/>
          </p:cNvCxnSpPr>
          <p:nvPr/>
        </p:nvCxnSpPr>
        <p:spPr bwMode="auto">
          <a:xfrm rot="5400000">
            <a:off x="3127599" y="2413948"/>
            <a:ext cx="543172" cy="19748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_x214204552" descr="EMB0000150c275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698" y="346835"/>
            <a:ext cx="2285062" cy="1675353"/>
          </a:xfrm>
          <a:prstGeom prst="rect">
            <a:avLst/>
          </a:prstGeom>
          <a:noFill/>
        </p:spPr>
      </p:pic>
      <p:pic>
        <p:nvPicPr>
          <p:cNvPr id="17" name="Picture 2" descr="H:\원고\로드북\_____jsp\샘플원고\img\ch07\7-003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822619"/>
            <a:ext cx="2318805" cy="1700680"/>
          </a:xfrm>
          <a:prstGeom prst="rect">
            <a:avLst/>
          </a:prstGeom>
          <a:noFill/>
        </p:spPr>
      </p:pic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6865814" y="1818938"/>
            <a:ext cx="14300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 dirty="0" smtClean="0"/>
              <a:t>③ </a:t>
            </a:r>
            <a:r>
              <a:rPr lang="ko-KR" altLang="en-US" sz="1200" dirty="0" smtClean="0"/>
              <a:t>입력된 회원 정보를 읽어와 데이터베이스에 저장</a:t>
            </a:r>
            <a:endParaRPr lang="ko-KR" altLang="en-US" sz="1200" dirty="0"/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6879922" y="3054306"/>
            <a:ext cx="15805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 dirty="0" smtClean="0"/>
              <a:t>④ </a:t>
            </a:r>
            <a:r>
              <a:rPr lang="ko-KR" altLang="en-US" sz="1200" dirty="0" smtClean="0"/>
              <a:t>회원 가입 성공 실패 여부를 결과값으로 얻어옴</a:t>
            </a:r>
            <a:endParaRPr lang="ko-KR" altLang="en-US" sz="1200" dirty="0"/>
          </a:p>
        </p:txBody>
      </p:sp>
      <p:pic>
        <p:nvPicPr>
          <p:cNvPr id="21" name="Picture 3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204082"/>
            <a:ext cx="1285530" cy="78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구름 모양 설명선 21"/>
          <p:cNvSpPr/>
          <p:nvPr/>
        </p:nvSpPr>
        <p:spPr>
          <a:xfrm>
            <a:off x="3196015" y="1605991"/>
            <a:ext cx="971216" cy="621188"/>
          </a:xfrm>
          <a:prstGeom prst="cloudCallout">
            <a:avLst>
              <a:gd name="adj1" fmla="val 62671"/>
              <a:gd name="adj2" fmla="val 7787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3219064" y="1745189"/>
            <a:ext cx="9361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/>
            <a:r>
              <a:rPr lang="ko-KR" altLang="en-US" sz="1400" b="1" dirty="0"/>
              <a:t>웹 서버</a:t>
            </a:r>
          </a:p>
        </p:txBody>
      </p:sp>
      <p:pic>
        <p:nvPicPr>
          <p:cNvPr id="1026" name="Picture 2" descr="G:\원고\로드북\_____jsp\img\ch01\1-002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37158" y="2287406"/>
            <a:ext cx="1106724" cy="76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Line 11"/>
          <p:cNvSpPr>
            <a:spLocks noChangeShapeType="1"/>
          </p:cNvSpPr>
          <p:nvPr/>
        </p:nvSpPr>
        <p:spPr bwMode="auto">
          <a:xfrm>
            <a:off x="4961880" y="2465269"/>
            <a:ext cx="84531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4818766" y="1895881"/>
            <a:ext cx="121595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dirty="0" smtClean="0"/>
              <a:t>②</a:t>
            </a:r>
            <a:r>
              <a:rPr lang="ko-KR" altLang="en-US" sz="1400" b="1" dirty="0"/>
              <a:t> </a:t>
            </a:r>
            <a:r>
              <a:rPr lang="ko-KR" altLang="en-US" sz="1200" dirty="0"/>
              <a:t>입력된 회원 </a:t>
            </a:r>
            <a:r>
              <a:rPr lang="ko-KR" altLang="en-US" sz="1200" dirty="0" smtClean="0"/>
              <a:t>정보 전송 </a:t>
            </a:r>
            <a:endParaRPr lang="en-US" altLang="ko-KR" sz="1200" dirty="0"/>
          </a:p>
        </p:txBody>
      </p:sp>
      <p:sp>
        <p:nvSpPr>
          <p:cNvPr id="31" name="Line 18"/>
          <p:cNvSpPr>
            <a:spLocks noChangeShapeType="1"/>
          </p:cNvSpPr>
          <p:nvPr/>
        </p:nvSpPr>
        <p:spPr bwMode="auto">
          <a:xfrm flipH="1" flipV="1">
            <a:off x="4932040" y="2820943"/>
            <a:ext cx="875158" cy="16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" name="구름 모양 설명선 32"/>
          <p:cNvSpPr/>
          <p:nvPr/>
        </p:nvSpPr>
        <p:spPr>
          <a:xfrm>
            <a:off x="5652120" y="641206"/>
            <a:ext cx="1389337" cy="1086609"/>
          </a:xfrm>
          <a:prstGeom prst="cloudCallout">
            <a:avLst>
              <a:gd name="adj1" fmla="val 4397"/>
              <a:gd name="adj2" fmla="val 10592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5807198" y="931518"/>
            <a:ext cx="12850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/>
            <a:r>
              <a:rPr lang="ko-KR" altLang="en-US" sz="1400" b="1" dirty="0"/>
              <a:t>웹 </a:t>
            </a:r>
            <a:r>
              <a:rPr lang="ko-KR" altLang="en-US" sz="1400" b="1" dirty="0" smtClean="0"/>
              <a:t>애플리케이션 서버</a:t>
            </a:r>
            <a:endParaRPr lang="ko-KR" altLang="en-US" sz="1400" b="1" dirty="0"/>
          </a:p>
        </p:txBody>
      </p:sp>
      <p:sp>
        <p:nvSpPr>
          <p:cNvPr id="35" name="Text Box 12"/>
          <p:cNvSpPr txBox="1">
            <a:spLocks noChangeArrowheads="1"/>
          </p:cNvSpPr>
          <p:nvPr/>
        </p:nvSpPr>
        <p:spPr bwMode="auto">
          <a:xfrm>
            <a:off x="4881248" y="2988469"/>
            <a:ext cx="121595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 dirty="0" smtClean="0"/>
              <a:t>⑤</a:t>
            </a:r>
            <a:r>
              <a:rPr lang="ko-KR" altLang="en-US" sz="1400" b="1" dirty="0" smtClean="0"/>
              <a:t> </a:t>
            </a:r>
            <a:r>
              <a:rPr lang="ko-KR" altLang="en-US" sz="1200" dirty="0" smtClean="0"/>
              <a:t>회원 가입 처리 결과 전송 </a:t>
            </a:r>
            <a:endParaRPr lang="en-US" altLang="ko-KR" sz="1200" dirty="0"/>
          </a:p>
        </p:txBody>
      </p:sp>
      <p:sp>
        <p:nvSpPr>
          <p:cNvPr id="25" name="내용 개체 틀 2"/>
          <p:cNvSpPr txBox="1">
            <a:spLocks/>
          </p:cNvSpPr>
          <p:nvPr/>
        </p:nvSpPr>
        <p:spPr>
          <a:xfrm>
            <a:off x="198706" y="5965713"/>
            <a:ext cx="8837790" cy="5924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solidFill>
                  <a:schemeClr val="tx1"/>
                </a:solidFill>
              </a:rPr>
              <a:t>요청을 받아서 웹 페이지를 찾아서 보내주는 일을 하는 컴퓨터</a:t>
            </a:r>
            <a:r>
              <a:rPr lang="ko-KR" altLang="en-US" sz="1800" dirty="0" smtClean="0">
                <a:solidFill>
                  <a:schemeClr val="tx1"/>
                </a:solidFill>
              </a:rPr>
              <a:t>를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웹 서버</a:t>
            </a:r>
            <a:r>
              <a:rPr lang="ko-KR" altLang="en-US" sz="1800" dirty="0" smtClean="0">
                <a:solidFill>
                  <a:schemeClr val="tx1"/>
                </a:solidFill>
              </a:rPr>
              <a:t>라고 하고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r>
              <a:rPr lang="ko-KR" altLang="en-US" sz="1800" dirty="0" smtClean="0">
                <a:solidFill>
                  <a:schemeClr val="tx1"/>
                </a:solidFill>
              </a:rPr>
              <a:t>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요청된 페이지를 응답 받아보는 브라우저</a:t>
            </a:r>
            <a:r>
              <a:rPr lang="ko-KR" altLang="en-US" sz="1800" dirty="0" smtClean="0">
                <a:solidFill>
                  <a:schemeClr val="tx1"/>
                </a:solidFill>
              </a:rPr>
              <a:t>를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클라이언트</a:t>
            </a:r>
            <a:r>
              <a:rPr lang="ko-KR" altLang="en-US" sz="1800" dirty="0" smtClean="0">
                <a:solidFill>
                  <a:schemeClr val="tx1"/>
                </a:solidFill>
              </a:rPr>
              <a:t>라고 합니다</a:t>
            </a:r>
            <a:r>
              <a:rPr lang="en-US" altLang="ko-KR" sz="1800" dirty="0" smtClean="0">
                <a:solidFill>
                  <a:schemeClr val="tx1"/>
                </a:solidFill>
              </a:rPr>
              <a:t>. 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9765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507288" cy="1143000"/>
          </a:xfrm>
        </p:spPr>
        <p:txBody>
          <a:bodyPr>
            <a:noAutofit/>
          </a:bodyPr>
          <a:lstStyle/>
          <a:p>
            <a:r>
              <a:rPr lang="ko-KR" altLang="en-US" sz="3600" b="1" dirty="0" err="1"/>
              <a:t>이클립스에서</a:t>
            </a:r>
            <a:r>
              <a:rPr lang="ko-KR" altLang="en-US" sz="3600" b="1" dirty="0"/>
              <a:t> </a:t>
            </a:r>
            <a:r>
              <a:rPr lang="ko-KR" altLang="en-US" sz="3600" b="1" dirty="0" err="1"/>
              <a:t>인코딩</a:t>
            </a:r>
            <a:r>
              <a:rPr lang="ko-KR" altLang="en-US" sz="3600" b="1" dirty="0"/>
              <a:t> 방식을 </a:t>
            </a:r>
            <a:r>
              <a:rPr lang="en-US" altLang="ko-KR" sz="3600" b="1" dirty="0"/>
              <a:t>UTF-8</a:t>
            </a:r>
            <a:r>
              <a:rPr lang="ko-KR" altLang="en-US" sz="3600" b="1" dirty="0"/>
              <a:t>로 </a:t>
            </a:r>
            <a:r>
              <a:rPr lang="ko-KR" altLang="en-US" sz="3600" b="1" dirty="0" smtClean="0"/>
              <a:t>변경하기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9715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[Window → Preferences] </a:t>
            </a:r>
            <a:r>
              <a:rPr lang="ko-KR" altLang="en-US" dirty="0"/>
              <a:t>메뉴를 선택하여 </a:t>
            </a:r>
            <a:r>
              <a:rPr lang="en-US" altLang="ko-KR" dirty="0"/>
              <a:t>[Preferences] </a:t>
            </a:r>
            <a:r>
              <a:rPr lang="ko-KR" altLang="en-US" dirty="0"/>
              <a:t>창이 나타나면 화면 왼쪽에서는 </a:t>
            </a:r>
            <a:r>
              <a:rPr lang="en-US" altLang="ko-KR" dirty="0"/>
              <a:t>[General] </a:t>
            </a:r>
            <a:r>
              <a:rPr lang="ko-KR" altLang="en-US" dirty="0"/>
              <a:t>하위 항목으로 </a:t>
            </a:r>
            <a:r>
              <a:rPr lang="en-US" altLang="ko-KR" dirty="0"/>
              <a:t>[Workspace]</a:t>
            </a:r>
            <a:r>
              <a:rPr lang="ko-KR" altLang="en-US" dirty="0"/>
              <a:t>를 선택하고 화면 오른쪽 상세 내용 중 맨 하단에서는 </a:t>
            </a:r>
            <a:r>
              <a:rPr lang="en-US" altLang="ko-KR" dirty="0"/>
              <a:t>[Text file encoding] </a:t>
            </a:r>
            <a:r>
              <a:rPr lang="ko-KR" altLang="en-US" dirty="0"/>
              <a:t>항목의 선택박스에서 </a:t>
            </a:r>
            <a:r>
              <a:rPr lang="en-US" altLang="ko-KR" b="1" dirty="0"/>
              <a:t>UTF-8</a:t>
            </a:r>
            <a:r>
              <a:rPr lang="ko-KR" altLang="en-US" dirty="0"/>
              <a:t>로 선택합니다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[Preferences] </a:t>
            </a:r>
            <a:r>
              <a:rPr lang="ko-KR" altLang="en-US" dirty="0"/>
              <a:t>창이 나타나면 화면 왼쪽에서는 </a:t>
            </a:r>
            <a:r>
              <a:rPr lang="en-US" altLang="ko-KR" dirty="0"/>
              <a:t>[Web] </a:t>
            </a:r>
            <a:r>
              <a:rPr lang="ko-KR" altLang="en-US" dirty="0"/>
              <a:t>하위 항목으로 </a:t>
            </a:r>
            <a:r>
              <a:rPr lang="en-US" altLang="ko-KR" dirty="0"/>
              <a:t>[JSP Files]</a:t>
            </a:r>
            <a:r>
              <a:rPr lang="ko-KR" altLang="en-US" dirty="0"/>
              <a:t>를 선택하고 화면 오른쪽 상세 내용 중 </a:t>
            </a:r>
            <a:r>
              <a:rPr lang="en-US" altLang="ko-KR" dirty="0"/>
              <a:t>[Encoding] </a:t>
            </a:r>
            <a:r>
              <a:rPr lang="ko-KR" altLang="en-US" dirty="0"/>
              <a:t>항목의 선택박스에서 </a:t>
            </a:r>
            <a:r>
              <a:rPr lang="en-US" altLang="ko-KR" b="1" dirty="0"/>
              <a:t>ISO 10646/Unicode(UTF-8)</a:t>
            </a:r>
            <a:r>
              <a:rPr lang="ko-KR" altLang="en-US" dirty="0"/>
              <a:t>를 선택합니다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18499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1622</Words>
  <Application>Microsoft Office PowerPoint</Application>
  <PresentationFormat>화면 슬라이드 쇼(4:3)</PresentationFormat>
  <Paragraphs>217</Paragraphs>
  <Slides>26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웹 애플리케이션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이클립스에서 인코딩 방식을 UTF-8로 변경하기</vt:lpstr>
      <vt:lpstr>서블릿(Servlet)</vt:lpstr>
      <vt:lpstr>서블릿(Servlet)</vt:lpstr>
      <vt:lpstr>서블릿(Servlet)</vt:lpstr>
      <vt:lpstr>서블릿(Servlet)</vt:lpstr>
      <vt:lpstr>서블릿(Servlet)</vt:lpstr>
      <vt:lpstr>서블릿(Servlet)</vt:lpstr>
      <vt:lpstr>서블릿(Servlet)</vt:lpstr>
      <vt:lpstr>서블릿(Servlet)</vt:lpstr>
      <vt:lpstr>서블릿(Servlet)</vt:lpstr>
      <vt:lpstr>서블릿(Servlet)</vt:lpstr>
      <vt:lpstr>서블릿(Servlet)</vt:lpstr>
      <vt:lpstr>슬라이드 21</vt:lpstr>
      <vt:lpstr>서블릿(Servlet)</vt:lpstr>
      <vt:lpstr>서블릿(Servlet)</vt:lpstr>
      <vt:lpstr>JSP</vt:lpstr>
      <vt:lpstr>JSP</vt:lpstr>
      <vt:lpstr>JSP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Windows User</cp:lastModifiedBy>
  <cp:revision>86</cp:revision>
  <dcterms:created xsi:type="dcterms:W3CDTF">2013-05-13T12:41:23Z</dcterms:created>
  <dcterms:modified xsi:type="dcterms:W3CDTF">2019-10-01T08:23:56Z</dcterms:modified>
</cp:coreProperties>
</file>