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57" r:id="rId5"/>
    <p:sldId id="271" r:id="rId6"/>
    <p:sldId id="272" r:id="rId7"/>
    <p:sldId id="268" r:id="rId8"/>
    <p:sldId id="273" r:id="rId9"/>
    <p:sldId id="274" r:id="rId10"/>
    <p:sldId id="275" r:id="rId11"/>
    <p:sldId id="258" r:id="rId12"/>
    <p:sldId id="276" r:id="rId13"/>
    <p:sldId id="277" r:id="rId14"/>
    <p:sldId id="278" r:id="rId15"/>
    <p:sldId id="279" r:id="rId16"/>
    <p:sldId id="280" r:id="rId17"/>
    <p:sldId id="260" r:id="rId18"/>
    <p:sldId id="261" r:id="rId19"/>
    <p:sldId id="281" r:id="rId20"/>
    <p:sldId id="262" r:id="rId21"/>
    <p:sldId id="282" r:id="rId22"/>
    <p:sldId id="283" r:id="rId23"/>
    <p:sldId id="263" r:id="rId24"/>
    <p:sldId id="264" r:id="rId25"/>
    <p:sldId id="266" r:id="rId26"/>
    <p:sldId id="26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8" autoAdjust="0"/>
    <p:restoredTop sz="94660"/>
  </p:normalViewPr>
  <p:slideViewPr>
    <p:cSldViewPr>
      <p:cViewPr varScale="1">
        <p:scale>
          <a:sx n="101" d="100"/>
          <a:sy n="101" d="100"/>
        </p:scale>
        <p:origin x="102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06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ko-KR" altLang="en-US" b="1" dirty="0"/>
              <a:t>자바 빈</a:t>
            </a:r>
            <a:r>
              <a:rPr lang="en-US" altLang="ko-KR" b="1" dirty="0"/>
              <a:t>(Java Bean</a:t>
            </a:r>
            <a:r>
              <a:rPr lang="en-US" altLang="ko-KR" b="1" dirty="0" smtClean="0"/>
              <a:t>)&amp;</a:t>
            </a:r>
            <a:br>
              <a:rPr lang="en-US" altLang="ko-KR" b="1" dirty="0" smtClean="0"/>
            </a:br>
            <a:r>
              <a:rPr lang="ko-KR" altLang="en-US" b="1" dirty="0" smtClean="0"/>
              <a:t>액션 </a:t>
            </a:r>
            <a:r>
              <a:rPr lang="ko-KR" altLang="en-US" b="1" dirty="0"/>
              <a:t>태그</a:t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1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188640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private </a:t>
            </a:r>
            <a:r>
              <a:rPr lang="ko-KR" altLang="en-US" dirty="0"/>
              <a:t>필드와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이를 </a:t>
            </a:r>
            <a:r>
              <a:rPr lang="ko-KR" altLang="en-US" dirty="0"/>
              <a:t>위한 </a:t>
            </a:r>
            <a:r>
              <a:rPr lang="en-US" altLang="ko-KR" dirty="0"/>
              <a:t>public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getXxx</a:t>
            </a:r>
            <a:r>
              <a:rPr lang="ko-KR" altLang="en-US" dirty="0"/>
              <a:t>와 </a:t>
            </a:r>
            <a:r>
              <a:rPr lang="en-US" altLang="ko-KR" dirty="0" err="1"/>
              <a:t>setXxx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빈을 사용하기 위한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메소드로</a:t>
            </a:r>
            <a:r>
              <a:rPr lang="ko-KR" altLang="en-US" dirty="0"/>
              <a:t> 구성되는데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getter</a:t>
            </a:r>
            <a:r>
              <a:rPr lang="ko-KR" altLang="en-US" dirty="0"/>
              <a:t>라고 </a:t>
            </a:r>
            <a:r>
              <a:rPr lang="ko-KR" altLang="en-US" dirty="0" smtClean="0"/>
              <a:t>부르고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라고 부릅니다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필드 값을 읽어오기 위해서는 </a:t>
            </a:r>
            <a:r>
              <a:rPr lang="en-US" altLang="ko-KR" dirty="0"/>
              <a:t>get </a:t>
            </a:r>
            <a:r>
              <a:rPr lang="ko-KR" altLang="en-US" dirty="0"/>
              <a:t>다음에 필드 이름 중 첫 글자만 대문자로 지정하여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필드 </a:t>
            </a:r>
            <a:r>
              <a:rPr lang="ko-KR" altLang="en-US" dirty="0"/>
              <a:t>이름이 </a:t>
            </a:r>
            <a:r>
              <a:rPr lang="en-US" altLang="ko-KR" dirty="0"/>
              <a:t>name</a:t>
            </a:r>
            <a:r>
              <a:rPr lang="ko-KR" altLang="en-US" dirty="0"/>
              <a:t>이라면 </a:t>
            </a:r>
            <a:r>
              <a:rPr lang="en-US" altLang="ko-KR" dirty="0" err="1"/>
              <a:t>getName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private</a:t>
            </a:r>
            <a:r>
              <a:rPr lang="ko-KR" altLang="en-US" dirty="0"/>
              <a:t>로 선언된 필드는 직접 접근하지 못해서 이를 간접적으로 접근하기 위해서 사용되므로 </a:t>
            </a:r>
            <a:r>
              <a:rPr lang="en-US" altLang="ko-KR" dirty="0"/>
              <a:t>public</a:t>
            </a:r>
            <a:r>
              <a:rPr lang="ko-KR" altLang="en-US" dirty="0"/>
              <a:t>으로 선언합니다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그런데 </a:t>
            </a:r>
            <a:r>
              <a:rPr lang="ko-KR" altLang="en-US" dirty="0"/>
              <a:t>만약 이름을 달리하면 어떻게 될까요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예를 </a:t>
            </a:r>
            <a:r>
              <a:rPr lang="ko-KR" altLang="en-US" dirty="0"/>
              <a:t>들면 </a:t>
            </a:r>
            <a:r>
              <a:rPr lang="en-US" altLang="ko-KR" dirty="0"/>
              <a:t>getName2</a:t>
            </a:r>
            <a:r>
              <a:rPr lang="ko-KR" altLang="en-US" dirty="0"/>
              <a:t>로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정의하고 이를 </a:t>
            </a:r>
            <a:r>
              <a:rPr lang="en-US" altLang="ko-KR" dirty="0"/>
              <a:t>name</a:t>
            </a:r>
            <a:r>
              <a:rPr lang="ko-KR" altLang="en-US" dirty="0"/>
              <a:t>으로 접근하려고 하면 컴파일 에러가 </a:t>
            </a:r>
            <a:r>
              <a:rPr lang="ko-KR" altLang="en-US" dirty="0" smtClean="0"/>
              <a:t>발생합니다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en-US" altLang="ko-KR" dirty="0"/>
              <a:t>name2</a:t>
            </a:r>
            <a:r>
              <a:rPr lang="ko-KR" altLang="en-US" dirty="0"/>
              <a:t>로 접근해서 사용한다면 별 문제가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09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1040189"/>
            <a:ext cx="5400600" cy="555716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2800" dirty="0" err="1" smtClean="0">
                <a:solidFill>
                  <a:schemeClr val="tx1"/>
                </a:solidFill>
              </a:rPr>
              <a:t>MemberBean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87688" y="670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/>
              <a:t>      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5649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2110062"/>
            <a:ext cx="4263752" cy="19390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39619" y="2734181"/>
            <a:ext cx="3312368" cy="1882849"/>
            <a:chOff x="-252536" y="2410247"/>
            <a:chExt cx="3312368" cy="1882849"/>
          </a:xfrm>
        </p:grpSpPr>
        <p:sp>
          <p:nvSpPr>
            <p:cNvPr id="13" name="구름 12"/>
            <p:cNvSpPr/>
            <p:nvPr/>
          </p:nvSpPr>
          <p:spPr>
            <a:xfrm>
              <a:off x="-252536" y="2410247"/>
              <a:ext cx="3312368" cy="188284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7504" y="2998693"/>
              <a:ext cx="2520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altLang="ko-KR" dirty="0" smtClean="0"/>
                <a:t>private String name;</a:t>
              </a:r>
            </a:p>
            <a:p>
              <a:r>
                <a:rPr lang="nb-NO" altLang="ko-KR" dirty="0" smtClean="0"/>
                <a:t>private String userid;</a:t>
              </a:r>
              <a:endParaRPr lang="ko-KR" altLang="en-US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779912" y="4149080"/>
            <a:ext cx="4263752" cy="22322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72408" y="235003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  return name;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getUserid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 name) {</a:t>
            </a:r>
          </a:p>
          <a:p>
            <a:r>
              <a:rPr lang="en-US" altLang="ko-KR" dirty="0" smtClean="0"/>
              <a:t>    this.name = name;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setUserid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this.userid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9" name="구름 모양 설명선 18"/>
          <p:cNvSpPr/>
          <p:nvPr/>
        </p:nvSpPr>
        <p:spPr>
          <a:xfrm>
            <a:off x="4788024" y="855524"/>
            <a:ext cx="3471664" cy="106130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833590" y="2708920"/>
            <a:ext cx="1130898" cy="597550"/>
            <a:chOff x="7689574" y="2060848"/>
            <a:chExt cx="1188640" cy="597550"/>
          </a:xfrm>
        </p:grpSpPr>
        <p:sp>
          <p:nvSpPr>
            <p:cNvPr id="21" name="줄무늬가 있는 오른쪽 화살표 20"/>
            <p:cNvSpPr/>
            <p:nvPr/>
          </p:nvSpPr>
          <p:spPr>
            <a:xfrm>
              <a:off x="7689574" y="2060848"/>
              <a:ext cx="1188640" cy="597550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93329" y="2132856"/>
              <a:ext cx="811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getter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47856" y="4847673"/>
            <a:ext cx="1116632" cy="597550"/>
            <a:chOff x="7703840" y="4199601"/>
            <a:chExt cx="1116632" cy="597550"/>
          </a:xfrm>
        </p:grpSpPr>
        <p:sp>
          <p:nvSpPr>
            <p:cNvPr id="22" name="줄무늬가 있는 오른쪽 화살표 21"/>
            <p:cNvSpPr/>
            <p:nvPr/>
          </p:nvSpPr>
          <p:spPr>
            <a:xfrm rot="10800000">
              <a:off x="7703840" y="4199601"/>
              <a:ext cx="1116632" cy="597550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84368" y="4293096"/>
              <a:ext cx="771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setter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구름 모양 설명선 26"/>
          <p:cNvSpPr/>
          <p:nvPr/>
        </p:nvSpPr>
        <p:spPr>
          <a:xfrm>
            <a:off x="303851" y="1579408"/>
            <a:ext cx="1923492" cy="1061308"/>
          </a:xfrm>
          <a:prstGeom prst="cloudCallout">
            <a:avLst>
              <a:gd name="adj1" fmla="val 22125"/>
              <a:gd name="adj2" fmla="val 696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75137" y="118746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공개된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5536" y="190382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숨겨진 데이터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5853" y="188640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400" b="1" dirty="0"/>
              <a:t>회원 정보를 위한 자바 빈</a:t>
            </a:r>
          </a:p>
        </p:txBody>
      </p:sp>
    </p:spTree>
    <p:extLst>
      <p:ext uri="{BB962C8B-B14F-4D97-AF65-F5344CB8AC3E}">
        <p14:creationId xmlns:p14="http://schemas.microsoft.com/office/powerpoint/2010/main" val="248598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5608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b="1" dirty="0"/>
              <a:t>자바 빈 관련 액션 태그 </a:t>
            </a:r>
            <a:r>
              <a:rPr lang="ko-KR" altLang="en-US" sz="3200" b="1" dirty="0" smtClean="0"/>
              <a:t>살피기</a:t>
            </a:r>
            <a:endParaRPr lang="en-US" altLang="ko-KR" sz="3200" b="1" dirty="0" smtClean="0"/>
          </a:p>
          <a:p>
            <a:pPr fontAlgn="base"/>
            <a:endParaRPr lang="ko-KR" altLang="en-US" sz="800" b="1" dirty="0"/>
          </a:p>
          <a:p>
            <a:pPr fontAlgn="base"/>
            <a:r>
              <a:rPr lang="ko-KR" altLang="en-US" dirty="0"/>
              <a:t>자바 빈의 의미와 만드는 방법을 살펴보았으므로 이제 </a:t>
            </a:r>
            <a:r>
              <a:rPr lang="en-US" altLang="ko-KR" dirty="0"/>
              <a:t>JSP</a:t>
            </a:r>
            <a:r>
              <a:rPr lang="ko-KR" altLang="en-US" dirty="0"/>
              <a:t>에서 어떻게 활용되는지를 살펴보기로 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JSP</a:t>
            </a:r>
            <a:r>
              <a:rPr lang="ko-KR" altLang="en-US" dirty="0"/>
              <a:t>에서는 자바 빈을 사용하기 위한 액션 태그를 다음과 같이 </a:t>
            </a:r>
            <a:r>
              <a:rPr lang="en-US" altLang="ko-KR" dirty="0"/>
              <a:t>3</a:t>
            </a:r>
            <a:r>
              <a:rPr lang="ko-KR" altLang="en-US" dirty="0"/>
              <a:t>가지 종류로 제공됩니다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29360"/>
              </p:ext>
            </p:extLst>
          </p:nvPr>
        </p:nvGraphicFramePr>
        <p:xfrm>
          <a:off x="539552" y="2788920"/>
          <a:ext cx="6192688" cy="1850136"/>
        </p:xfrm>
        <a:graphic>
          <a:graphicData uri="http://schemas.openxmlformats.org/drawingml/2006/table">
            <a:tbl>
              <a:tblPr/>
              <a:tblGrid>
                <a:gridCol w="2320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920092"/>
                          </a:solidFill>
                          <a:effectLst/>
                          <a:ea typeface="굴림"/>
                        </a:rPr>
                        <a:t>액션 태그의 종류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>
                          <a:solidFill>
                            <a:srgbClr val="920092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빈을 생성합니다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jsp:getProperty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빈에서 정보를 얻어옵니다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빈에 정보를 저장합니다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 err="1"/>
              <a:t>jsp</a:t>
            </a:r>
            <a:r>
              <a:rPr lang="ko-KR" altLang="en-US" dirty="0"/>
              <a:t>와 자바 빈을 연결하기 위한 자바 빈 객체를 생성합니다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다음과 같이</a:t>
            </a:r>
            <a:r>
              <a:rPr lang="en-US" altLang="ko-KR" dirty="0" smtClean="0"/>
              <a:t>Import </a:t>
            </a:r>
            <a:r>
              <a:rPr lang="ko-KR" altLang="en-US" dirty="0"/>
              <a:t>속성을 갖는 </a:t>
            </a:r>
            <a:r>
              <a:rPr lang="en-US" altLang="ko-KR" dirty="0"/>
              <a:t>page </a:t>
            </a:r>
            <a:r>
              <a:rPr lang="ko-KR" altLang="en-US" dirty="0" err="1"/>
              <a:t>지시자를</a:t>
            </a:r>
            <a:r>
              <a:rPr lang="ko-KR" altLang="en-US" dirty="0"/>
              <a:t> 추가하지 않고 길게 기술해 보았습니다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9036" y="1928157"/>
            <a:ext cx="896668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&lt;%@ page import="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%&gt;</a:t>
            </a:r>
          </a:p>
          <a:p>
            <a:pPr fontAlgn="base"/>
            <a:r>
              <a:rPr lang="en-US" altLang="ko-KR" dirty="0"/>
              <a:t>&lt;%</a:t>
            </a:r>
          </a:p>
          <a:p>
            <a:pPr fontAlgn="base"/>
            <a:r>
              <a:rPr lang="en-US" altLang="ko-KR" dirty="0" err="1"/>
              <a:t>MemberBean</a:t>
            </a:r>
            <a:r>
              <a:rPr lang="en-US" altLang="ko-KR" dirty="0"/>
              <a:t> member=new </a:t>
            </a:r>
            <a:r>
              <a:rPr lang="en-US" altLang="ko-KR" dirty="0" err="1"/>
              <a:t>MemberBean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%&gt;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816" y="4509120"/>
            <a:ext cx="8966680" cy="8771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700" dirty="0"/>
              <a:t>&lt;%</a:t>
            </a:r>
          </a:p>
          <a:p>
            <a:pPr fontAlgn="base"/>
            <a:r>
              <a:rPr lang="en-US" altLang="ko-KR" sz="1700" dirty="0" err="1"/>
              <a:t>com.saeyan.javabeans.MemberBean</a:t>
            </a:r>
            <a:r>
              <a:rPr lang="en-US" altLang="ko-KR" sz="1700" dirty="0"/>
              <a:t> member=new </a:t>
            </a:r>
            <a:r>
              <a:rPr lang="en-US" altLang="ko-KR" sz="1700" dirty="0" err="1"/>
              <a:t>com.saeyan.javabeans.MemberBean</a:t>
            </a:r>
            <a:r>
              <a:rPr lang="en-US" altLang="ko-KR" sz="1700" dirty="0"/>
              <a:t>();</a:t>
            </a:r>
          </a:p>
          <a:p>
            <a:pPr fontAlgn="base"/>
            <a:r>
              <a:rPr lang="en-US" altLang="ko-KR" sz="17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965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ko-KR" altLang="en-US" dirty="0"/>
              <a:t>자바에서는 </a:t>
            </a:r>
            <a:r>
              <a:rPr lang="en-US" altLang="ko-KR" dirty="0"/>
              <a:t>new </a:t>
            </a:r>
            <a:r>
              <a:rPr lang="ko-KR" altLang="en-US" dirty="0"/>
              <a:t>다음에 클래스</a:t>
            </a:r>
            <a:r>
              <a:rPr lang="en-US" altLang="ko-KR" dirty="0"/>
              <a:t>(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)</a:t>
            </a:r>
            <a:r>
              <a:rPr lang="ko-KR" altLang="en-US" dirty="0"/>
              <a:t>명을 기술하여 객체를 생성합니다</a:t>
            </a:r>
            <a:r>
              <a:rPr lang="en-US" altLang="ko-KR" dirty="0"/>
              <a:t>. </a:t>
            </a:r>
            <a:r>
              <a:rPr lang="ko-KR" altLang="en-US" dirty="0"/>
              <a:t>이렇게 생성한 객체는 </a:t>
            </a:r>
            <a:r>
              <a:rPr lang="ko-KR" altLang="en-US" dirty="0" err="1"/>
              <a:t>레퍼런스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변수</a:t>
            </a:r>
            <a:r>
              <a:rPr lang="en-US" altLang="ko-KR" dirty="0"/>
              <a:t>(member)</a:t>
            </a:r>
            <a:r>
              <a:rPr lang="ko-KR" altLang="en-US" dirty="0"/>
              <a:t>로 접근할 수 있습니다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</a:t>
            </a:r>
            <a:r>
              <a:rPr lang="en-US" altLang="ko-KR" dirty="0"/>
              <a:t>(member)</a:t>
            </a:r>
            <a:r>
              <a:rPr lang="ko-KR" altLang="en-US" dirty="0"/>
              <a:t>로 이름과 아이디를 얻어오기 위해서 </a:t>
            </a:r>
            <a:r>
              <a:rPr lang="en-US" altLang="ko-KR" dirty="0"/>
              <a:t>getter</a:t>
            </a:r>
            <a:r>
              <a:rPr lang="ko-KR" altLang="en-US" dirty="0"/>
              <a:t>를 호출한 예입니다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</a:t>
            </a:r>
            <a:r>
              <a:rPr lang="en-US" altLang="ko-KR" dirty="0"/>
              <a:t>(member)</a:t>
            </a:r>
            <a:r>
              <a:rPr lang="ko-KR" altLang="en-US" dirty="0"/>
              <a:t>로 이름과 아이디에 새로운 값을 설정하기 위해서 </a:t>
            </a:r>
            <a:r>
              <a:rPr lang="en-US" altLang="ko-KR" dirty="0"/>
              <a:t>setter</a:t>
            </a:r>
            <a:r>
              <a:rPr lang="ko-KR" altLang="en-US" dirty="0"/>
              <a:t>를 호출한 예입니다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1560" y="2276872"/>
            <a:ext cx="774254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&lt;%=</a:t>
            </a:r>
            <a:r>
              <a:rPr lang="en-US" altLang="ko-KR" dirty="0" err="1"/>
              <a:t>member.getName</a:t>
            </a:r>
            <a:r>
              <a:rPr lang="en-US" altLang="ko-KR" dirty="0"/>
              <a:t>()%&gt;</a:t>
            </a:r>
          </a:p>
          <a:p>
            <a:pPr fontAlgn="base"/>
            <a:r>
              <a:rPr lang="en-US" altLang="ko-KR" dirty="0"/>
              <a:t>&lt;%=</a:t>
            </a:r>
            <a:r>
              <a:rPr lang="en-US" altLang="ko-KR" dirty="0" err="1"/>
              <a:t>member.getUserid</a:t>
            </a:r>
            <a:r>
              <a:rPr lang="en-US" altLang="ko-KR" dirty="0"/>
              <a:t>()%&gt;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3933056"/>
            <a:ext cx="7742544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&lt;%</a:t>
            </a:r>
          </a:p>
          <a:p>
            <a:pPr lvl="1" fontAlgn="base"/>
            <a:r>
              <a:rPr lang="en-US" altLang="ko-KR" sz="1600" dirty="0" err="1"/>
              <a:t>member.setName</a:t>
            </a:r>
            <a:r>
              <a:rPr lang="en-US" altLang="ko-KR" sz="1600" dirty="0"/>
              <a:t>("</a:t>
            </a:r>
            <a:r>
              <a:rPr lang="ko-KR" altLang="en-US" sz="1600" dirty="0"/>
              <a:t>전수빈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lvl="1" fontAlgn="base"/>
            <a:r>
              <a:rPr lang="en-US" altLang="ko-KR" sz="1600" dirty="0" err="1"/>
              <a:t>member.setUserid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pinksunbin</a:t>
            </a:r>
            <a:r>
              <a:rPr lang="en-US" altLang="ko-KR" sz="1600" dirty="0"/>
              <a:t>");</a:t>
            </a:r>
          </a:p>
          <a:p>
            <a:pPr fontAlgn="base"/>
            <a:r>
              <a:rPr lang="en-US" altLang="ko-KR" sz="16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3188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en-US" altLang="ko-KR" dirty="0" err="1"/>
              <a:t>JSP에서</a:t>
            </a:r>
            <a:r>
              <a:rPr lang="en-US" altLang="ko-KR" dirty="0"/>
              <a:t> </a:t>
            </a:r>
            <a:r>
              <a:rPr lang="en-US" altLang="ko-KR" dirty="0" err="1"/>
              <a:t>자바</a:t>
            </a:r>
            <a:r>
              <a:rPr lang="en-US" altLang="ko-KR" dirty="0"/>
              <a:t> 빈 </a:t>
            </a:r>
            <a:r>
              <a:rPr lang="en-US" altLang="ko-KR" dirty="0" err="1"/>
              <a:t>객체를</a:t>
            </a:r>
            <a:r>
              <a:rPr lang="en-US" altLang="ko-KR" dirty="0"/>
              <a:t> </a:t>
            </a:r>
            <a:r>
              <a:rPr lang="en-US" altLang="ko-KR" dirty="0" err="1"/>
              <a:t>생성하기</a:t>
            </a:r>
            <a:r>
              <a:rPr lang="en-US" altLang="ko-KR" dirty="0"/>
              <a:t> </a:t>
            </a:r>
            <a:r>
              <a:rPr lang="en-US" altLang="ko-KR" dirty="0" err="1"/>
              <a:t>위해서는</a:t>
            </a:r>
            <a:r>
              <a:rPr lang="en-US" altLang="ko-KR" dirty="0"/>
              <a:t> 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en-US" altLang="ko-KR" dirty="0" err="1"/>
              <a:t>액션</a:t>
            </a:r>
            <a:r>
              <a:rPr lang="en-US" altLang="ko-KR" dirty="0"/>
              <a:t> </a:t>
            </a:r>
            <a:r>
              <a:rPr lang="en-US" altLang="ko-KR" dirty="0" err="1"/>
              <a:t>태그를</a:t>
            </a:r>
            <a:r>
              <a:rPr lang="en-US" altLang="ko-KR" dirty="0"/>
              <a:t> </a:t>
            </a:r>
            <a:r>
              <a:rPr lang="en-US" altLang="ko-KR" dirty="0" err="1"/>
              <a:t>사용합니다</a:t>
            </a:r>
            <a:r>
              <a:rPr lang="en-US" altLang="ko-KR" dirty="0"/>
              <a:t>. </a:t>
            </a:r>
            <a:r>
              <a:rPr lang="en-US" altLang="ko-KR" dirty="0" err="1"/>
              <a:t>다음은</a:t>
            </a:r>
            <a:r>
              <a:rPr lang="en-US" altLang="ko-KR" dirty="0"/>
              <a:t> 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en-US" altLang="ko-KR" dirty="0" err="1"/>
              <a:t>액션</a:t>
            </a:r>
            <a:r>
              <a:rPr lang="en-US" altLang="ko-KR" dirty="0"/>
              <a:t> </a:t>
            </a:r>
            <a:r>
              <a:rPr lang="en-US" altLang="ko-KR" dirty="0" err="1"/>
              <a:t>태그의</a:t>
            </a:r>
            <a:r>
              <a:rPr lang="en-US" altLang="ko-KR" dirty="0"/>
              <a:t> </a:t>
            </a:r>
            <a:r>
              <a:rPr lang="en-US" altLang="ko-KR" dirty="0" err="1"/>
              <a:t>기본</a:t>
            </a:r>
            <a:r>
              <a:rPr lang="en-US" altLang="ko-KR" dirty="0"/>
              <a:t> </a:t>
            </a:r>
            <a:r>
              <a:rPr lang="en-US" altLang="ko-KR" dirty="0" err="1"/>
              <a:t>형식입니다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             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형식을 언급하면서 </a:t>
            </a:r>
            <a:r>
              <a:rPr lang="en-US" altLang="ko-KR" dirty="0"/>
              <a:t>[]</a:t>
            </a:r>
            <a:r>
              <a:rPr lang="ko-KR" altLang="en-US" dirty="0"/>
              <a:t>이 나오는데 </a:t>
            </a:r>
            <a:r>
              <a:rPr lang="en-US" altLang="ko-KR" dirty="0"/>
              <a:t>[]</a:t>
            </a:r>
            <a:r>
              <a:rPr lang="ko-KR" altLang="en-US" dirty="0"/>
              <a:t>으로 둘러싸인 부분은 생략 가능한 부분입니다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태그로 객체를 생성하기 위해서는 </a:t>
            </a:r>
            <a:r>
              <a:rPr lang="en-US" altLang="ko-KR" dirty="0"/>
              <a:t>class </a:t>
            </a:r>
            <a:r>
              <a:rPr lang="ko-KR" altLang="en-US" dirty="0"/>
              <a:t>속성에 패키지를 포함한 자바 빈 클래스의 풀 네임을 </a:t>
            </a:r>
            <a:r>
              <a:rPr lang="ko-KR" altLang="en-US" dirty="0" err="1"/>
              <a:t>기술해야합니다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id </a:t>
            </a:r>
            <a:r>
              <a:rPr lang="ko-KR" altLang="en-US" dirty="0"/>
              <a:t>속성은 새롭게 생성하는 자바 빈 객체의 이름을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scope </a:t>
            </a:r>
            <a:r>
              <a:rPr lang="ko-KR" altLang="en-US" dirty="0"/>
              <a:t>속성에는 자바 빈 객체가 사용되는 유효 범위를 지정하기 위해서 </a:t>
            </a:r>
            <a:r>
              <a:rPr lang="en-US" altLang="ko-KR" dirty="0"/>
              <a:t>page, request, session, application </a:t>
            </a:r>
            <a:r>
              <a:rPr lang="ko-KR" altLang="en-US" dirty="0"/>
              <a:t>중 하나를 사용해야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1604992"/>
            <a:ext cx="77425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class=“</a:t>
            </a:r>
            <a:r>
              <a:rPr lang="ko-KR" altLang="en-US" dirty="0"/>
              <a:t>클래스 </a:t>
            </a:r>
            <a:r>
              <a:rPr lang="ko-KR" altLang="en-US" dirty="0" smtClean="0"/>
              <a:t>풀 </a:t>
            </a:r>
            <a:r>
              <a:rPr lang="ko-KR" altLang="en-US" dirty="0"/>
              <a:t>네임”</a:t>
            </a:r>
          </a:p>
          <a:p>
            <a:pPr fontAlgn="base"/>
            <a:r>
              <a:rPr lang="en-US" altLang="ko-KR" dirty="0" smtClean="0"/>
              <a:t>                  id</a:t>
            </a:r>
            <a:r>
              <a:rPr lang="en-US" altLang="ko-KR" dirty="0"/>
              <a:t>="</a:t>
            </a:r>
            <a:r>
              <a:rPr lang="ko-KR" altLang="en-US" dirty="0" err="1"/>
              <a:t>빈이름</a:t>
            </a:r>
            <a:r>
              <a:rPr lang="en-US" altLang="ko-KR" dirty="0"/>
              <a:t>"</a:t>
            </a:r>
            <a:endParaRPr lang="ko-KR" altLang="en-US" dirty="0"/>
          </a:p>
          <a:p>
            <a:pPr fontAlgn="base"/>
            <a:r>
              <a:rPr lang="en-US" altLang="ko-KR" dirty="0" smtClean="0"/>
              <a:t>                 [</a:t>
            </a:r>
            <a:r>
              <a:rPr lang="en-US" altLang="ko-KR" dirty="0"/>
              <a:t>scope="</a:t>
            </a:r>
            <a:r>
              <a:rPr lang="ko-KR" altLang="en-US" dirty="0"/>
              <a:t>범위</a:t>
            </a:r>
            <a:r>
              <a:rPr lang="en-US" altLang="ko-KR" dirty="0" smtClean="0"/>
              <a:t>"]  /&gt;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71785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            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① 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 </a:t>
            </a:r>
            <a:r>
              <a:rPr lang="ko-KR" altLang="en-US" dirty="0"/>
              <a:t>클래스의 자바 빈 객체를 </a:t>
            </a:r>
            <a:r>
              <a:rPr lang="ko-KR" altLang="en-US" dirty="0" smtClean="0"/>
              <a:t>생성해서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② </a:t>
            </a:r>
            <a:r>
              <a:rPr lang="ko-KR" altLang="en-US" dirty="0" smtClean="0"/>
              <a:t>이름이 </a:t>
            </a:r>
            <a:r>
              <a:rPr lang="en-US" altLang="ko-KR" dirty="0"/>
              <a:t>member</a:t>
            </a:r>
            <a:r>
              <a:rPr lang="ko-KR" altLang="en-US" dirty="0"/>
              <a:t>인 변수에 할당하고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③ </a:t>
            </a:r>
            <a:r>
              <a:rPr lang="en-US" altLang="ko-KR" dirty="0"/>
              <a:t>page </a:t>
            </a:r>
            <a:r>
              <a:rPr lang="ko-KR" altLang="en-US" dirty="0"/>
              <a:t>객체의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위 객체를 저장한다는 의미입니다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 </a:t>
            </a:r>
            <a:r>
              <a:rPr lang="ko-KR" altLang="en-US" dirty="0"/>
              <a:t>위 액션 태그가 실행되면 다음과 같은 코드가 내부적으로 자동으로 생성된다고 생각하면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599777"/>
            <a:ext cx="84969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 class="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  .......① </a:t>
            </a:r>
          </a:p>
          <a:p>
            <a:pPr fontAlgn="base"/>
            <a:r>
              <a:rPr lang="en-US" altLang="ko-KR" dirty="0"/>
              <a:t>                   id="member"          ...........................................................②  </a:t>
            </a:r>
          </a:p>
          <a:p>
            <a:pPr fontAlgn="base"/>
            <a:r>
              <a:rPr lang="en-US" altLang="ko-KR" dirty="0"/>
              <a:t>                   scope="page" /&gt;     ............................................................③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3575918"/>
            <a:ext cx="8496944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&lt;%</a:t>
            </a:r>
          </a:p>
          <a:p>
            <a:pPr fontAlgn="base"/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 member=new 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 err="1"/>
              <a:t>pageContext.setAttribute</a:t>
            </a:r>
            <a:r>
              <a:rPr lang="en-US" altLang="ko-KR" sz="1600" dirty="0"/>
              <a:t>(“member”, member);</a:t>
            </a:r>
          </a:p>
          <a:p>
            <a:pPr fontAlgn="base"/>
            <a:r>
              <a:rPr lang="en-US" altLang="ko-KR" sz="1600" dirty="0" smtClean="0"/>
              <a:t>%&gt;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003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248" y="260648"/>
            <a:ext cx="793718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자바 언어에서와 마찬가지로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에서 자바 빈 객체를 생성하기 위해서는 클래스를 </a:t>
            </a:r>
            <a:r>
              <a:rPr lang="ko-KR" altLang="en-US" sz="1600" b="1" dirty="0" smtClean="0"/>
              <a:t> 지정해야 </a:t>
            </a:r>
            <a:r>
              <a:rPr lang="ko-KR" altLang="en-US" sz="1600" b="1" dirty="0"/>
              <a:t>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fontAlgn="base"/>
            <a:endParaRPr lang="en-US" altLang="ko-KR" sz="500" b="1" dirty="0"/>
          </a:p>
          <a:p>
            <a:pPr fontAlgn="base"/>
            <a:r>
              <a:rPr lang="en-US" altLang="ko-KR" sz="1600" b="1" dirty="0" smtClean="0"/>
              <a:t>class </a:t>
            </a:r>
            <a:r>
              <a:rPr lang="ko-KR" altLang="en-US" sz="1600" b="1" dirty="0"/>
              <a:t>다음에는 자바 빈 클래스 이름을 기술합니다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특정 패키지에 존재하는 클래스일 경우에는 패키지 이름까지 기술해야 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fontAlgn="base"/>
            <a:endParaRPr lang="en-US" altLang="ko-KR" sz="500" b="1" dirty="0"/>
          </a:p>
          <a:p>
            <a:pPr fontAlgn="base"/>
            <a:r>
              <a:rPr lang="en-US" altLang="ko-KR" sz="1600" b="1" dirty="0" smtClean="0"/>
              <a:t>class </a:t>
            </a:r>
            <a:r>
              <a:rPr lang="ko-KR" altLang="en-US" sz="1600" b="1" dirty="0"/>
              <a:t>속성 값은 자바에서 객체 생성할 때 기술한 클래스 이름과 </a:t>
            </a:r>
            <a:r>
              <a:rPr lang="ko-KR" altLang="en-US" sz="1600" b="1" dirty="0" err="1"/>
              <a:t>매핑됩니다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fontAlgn="base"/>
            <a:endParaRPr lang="en-US" altLang="ko-KR" sz="1600" b="1" dirty="0" smtClean="0"/>
          </a:p>
          <a:p>
            <a:pPr fontAlgn="base"/>
            <a:endParaRPr lang="en-US" altLang="ko-KR" sz="1600" b="1" dirty="0"/>
          </a:p>
          <a:p>
            <a:pPr fontAlgn="base"/>
            <a:endParaRPr lang="en-US" altLang="ko-KR" sz="1600" b="1" dirty="0"/>
          </a:p>
          <a:p>
            <a:pPr fontAlgn="base"/>
            <a:endParaRPr lang="en-US" altLang="ko-KR" sz="1600" b="1" dirty="0" smtClean="0"/>
          </a:p>
          <a:p>
            <a:pPr fontAlgn="base"/>
            <a:endParaRPr lang="en-US" altLang="ko-KR" sz="1600" b="1" dirty="0"/>
          </a:p>
          <a:p>
            <a:pPr fontAlgn="base"/>
            <a:endParaRPr lang="en-US" altLang="ko-KR" sz="1600" b="1" dirty="0" smtClean="0"/>
          </a:p>
          <a:p>
            <a:pPr fontAlgn="base"/>
            <a:endParaRPr lang="en-US" altLang="ko-KR" sz="1600" b="1" dirty="0"/>
          </a:p>
          <a:p>
            <a:pPr fontAlgn="base"/>
            <a:endParaRPr lang="en-US" altLang="ko-KR" sz="1600" b="1" dirty="0" smtClean="0"/>
          </a:p>
          <a:p>
            <a:pPr fontAlgn="base"/>
            <a:r>
              <a:rPr lang="ko-KR" altLang="en-US" sz="1600" b="1" dirty="0" smtClean="0"/>
              <a:t>자바에서는 </a:t>
            </a:r>
            <a:r>
              <a:rPr lang="ko-KR" altLang="en-US" sz="1600" b="1" dirty="0"/>
              <a:t>생성한 </a:t>
            </a:r>
            <a:r>
              <a:rPr lang="ko-KR" altLang="en-US" sz="1600" b="1" dirty="0" smtClean="0"/>
              <a:t>객체에 </a:t>
            </a:r>
            <a:r>
              <a:rPr lang="ko-KR" altLang="en-US" sz="1600" b="1" dirty="0"/>
              <a:t>접근하기 위해서 </a:t>
            </a:r>
            <a:r>
              <a:rPr lang="ko-KR" altLang="en-US" sz="1600" b="1" dirty="0" err="1"/>
              <a:t>레퍼런스</a:t>
            </a:r>
            <a:r>
              <a:rPr lang="ko-KR" altLang="en-US" sz="1600" b="1" dirty="0"/>
              <a:t> 변수를 </a:t>
            </a:r>
            <a:r>
              <a:rPr lang="ko-KR" altLang="en-US" sz="1600" b="1" dirty="0" smtClean="0"/>
              <a:t>사용합니다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fontAlgn="base"/>
            <a:endParaRPr lang="en-US" altLang="ko-KR" sz="500" b="1" dirty="0"/>
          </a:p>
          <a:p>
            <a:pPr fontAlgn="base"/>
            <a:r>
              <a:rPr lang="en-US" altLang="ko-KR" sz="1600" b="1" dirty="0" smtClean="0"/>
              <a:t>id </a:t>
            </a:r>
            <a:r>
              <a:rPr lang="ko-KR" altLang="en-US" sz="1600" b="1" dirty="0"/>
              <a:t>속성에 지정한 </a:t>
            </a:r>
            <a:r>
              <a:rPr lang="en-US" altLang="ko-KR" sz="1600" b="1" dirty="0"/>
              <a:t>"member"</a:t>
            </a:r>
            <a:r>
              <a:rPr lang="ko-KR" altLang="en-US" sz="1600" b="1" dirty="0"/>
              <a:t>는 </a:t>
            </a:r>
            <a:r>
              <a:rPr lang="ko-KR" altLang="en-US" sz="1600" b="1" dirty="0" smtClean="0"/>
              <a:t>객체에 접근하기 </a:t>
            </a:r>
            <a:r>
              <a:rPr lang="ko-KR" altLang="en-US" sz="1600" b="1" dirty="0"/>
              <a:t>위한 </a:t>
            </a:r>
            <a:r>
              <a:rPr lang="ko-KR" altLang="en-US" sz="1600" b="1" dirty="0" err="1"/>
              <a:t>레퍼런스</a:t>
            </a:r>
            <a:r>
              <a:rPr lang="ko-KR" altLang="en-US" sz="1600" b="1" dirty="0"/>
              <a:t> 변수와 동일한 역할을 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fontAlgn="base"/>
            <a:endParaRPr lang="en-US" altLang="ko-KR" sz="500" b="1" dirty="0"/>
          </a:p>
          <a:p>
            <a:pPr fontAlgn="base"/>
            <a:r>
              <a:rPr lang="en-US" altLang="ko-KR" sz="1600" b="1" dirty="0" smtClean="0"/>
              <a:t>id </a:t>
            </a:r>
            <a:r>
              <a:rPr lang="ko-KR" altLang="en-US" sz="1600" b="1" dirty="0"/>
              <a:t>속성 값은 자바에서 객체 생성할 때 기술한 </a:t>
            </a:r>
            <a:r>
              <a:rPr lang="ko-KR" altLang="en-US" sz="1600" b="1" dirty="0" err="1"/>
              <a:t>레퍼런스</a:t>
            </a:r>
            <a:r>
              <a:rPr lang="ko-KR" altLang="en-US" sz="1600" b="1" dirty="0"/>
              <a:t> 변수와 </a:t>
            </a:r>
            <a:r>
              <a:rPr lang="ko-KR" altLang="en-US" sz="1600" b="1" dirty="0" err="1"/>
              <a:t>매핑됩니다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218200" y="2060848"/>
            <a:ext cx="8890304" cy="46433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tIns="108000" bIns="108000">
            <a:spAutoFit/>
          </a:bodyPr>
          <a:lstStyle/>
          <a:p>
            <a:pPr algn="ctr" fontAlgn="base">
              <a:spcBef>
                <a:spcPts val="1200"/>
              </a:spcBef>
              <a:spcAft>
                <a:spcPts val="600"/>
              </a:spcAft>
            </a:pPr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</a:rPr>
              <a:t>com.saeyan.javabeans.MemberBean</a:t>
            </a:r>
            <a:r>
              <a:rPr lang="en-US" altLang="ko-KR" sz="1600" b="1" dirty="0">
                <a:latin typeface="Consolas" pitchFamily="49" charset="0"/>
              </a:rPr>
              <a:t> member = new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itchFamily="49" charset="0"/>
              </a:rPr>
              <a:t>com.saeyan.javabeans.MemberBean</a:t>
            </a:r>
            <a:r>
              <a:rPr lang="en-US" altLang="ko-KR" sz="1600" b="1" dirty="0" smtClean="0">
                <a:latin typeface="Consolas" pitchFamily="49" charset="0"/>
              </a:rPr>
              <a:t>();</a:t>
            </a:r>
            <a:endParaRPr lang="en-US" altLang="ko-KR" sz="1600" b="1" dirty="0">
              <a:latin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9922" y="2864432"/>
            <a:ext cx="8700112" cy="46433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tIns="108000" bIns="108000">
            <a:spAutoFit/>
          </a:bodyPr>
          <a:lstStyle/>
          <a:p>
            <a:pPr algn="ctr" fontAlgn="base">
              <a:spcBef>
                <a:spcPts val="1200"/>
              </a:spcBef>
              <a:spcAft>
                <a:spcPts val="600"/>
              </a:spcAft>
            </a:pPr>
            <a:r>
              <a:rPr lang="en-US" altLang="ko-KR" sz="1600" b="1" dirty="0">
                <a:latin typeface="Consolas" pitchFamily="49" charset="0"/>
              </a:rPr>
              <a:t>&lt;</a:t>
            </a:r>
            <a:r>
              <a:rPr lang="en-US" altLang="ko-KR" sz="1600" b="1" dirty="0" err="1">
                <a:latin typeface="Consolas" pitchFamily="49" charset="0"/>
              </a:rPr>
              <a:t>jsp:useBean</a:t>
            </a:r>
            <a:r>
              <a:rPr lang="en-US" altLang="ko-KR" sz="1600" b="1" dirty="0">
                <a:latin typeface="Consolas" pitchFamily="49" charset="0"/>
              </a:rPr>
              <a:t> </a:t>
            </a:r>
            <a:r>
              <a:rPr lang="en-US" altLang="ko-KR" sz="1600" b="1" dirty="0" smtClean="0">
                <a:latin typeface="Consolas" pitchFamily="49" charset="0"/>
              </a:rPr>
              <a:t> id</a:t>
            </a:r>
            <a:r>
              <a:rPr lang="en-US" altLang="ko-KR" sz="1600" b="1" dirty="0">
                <a:latin typeface="Consolas" pitchFamily="49" charset="0"/>
              </a:rPr>
              <a:t>="member" </a:t>
            </a:r>
            <a:r>
              <a:rPr lang="en-US" altLang="ko-KR" sz="1600" b="1" dirty="0" smtClean="0">
                <a:latin typeface="Consolas" pitchFamily="49" charset="0"/>
              </a:rPr>
              <a:t>class="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itchFamily="49" charset="0"/>
              </a:rPr>
              <a:t>com.saeyan.javabeans.MemberBean</a:t>
            </a:r>
            <a:r>
              <a:rPr lang="en-US" altLang="ko-KR" sz="1600" b="1" dirty="0" smtClean="0">
                <a:latin typeface="Consolas" pitchFamily="49" charset="0"/>
              </a:rPr>
              <a:t>"/&gt; </a:t>
            </a:r>
            <a:endParaRPr lang="en-US" altLang="ko-KR" sz="1600" b="1" dirty="0">
              <a:latin typeface="Consolas" pitchFamily="49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843808" y="2422681"/>
            <a:ext cx="2376264" cy="566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6372200" y="2422681"/>
            <a:ext cx="1368152" cy="566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7505" y="4941168"/>
            <a:ext cx="8872530" cy="71055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square" tIns="108000" bIns="108000">
            <a:spAutoFit/>
          </a:bodyPr>
          <a:lstStyle/>
          <a:p>
            <a:pPr fontAlgn="base"/>
            <a:r>
              <a:rPr lang="en-US" altLang="ko-KR" sz="1600" b="1" dirty="0" err="1">
                <a:latin typeface="Consolas" pitchFamily="49" charset="0"/>
              </a:rPr>
              <a:t>com.saeyan.javabeans.MemberBean</a:t>
            </a:r>
            <a:r>
              <a:rPr lang="en-US" altLang="ko-KR" sz="1600" b="1" dirty="0">
                <a:latin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</a:rPr>
              <a:t>member </a:t>
            </a:r>
            <a:r>
              <a:rPr lang="en-US" altLang="ko-KR" sz="1600" b="1" dirty="0" smtClean="0">
                <a:latin typeface="Consolas" pitchFamily="49" charset="0"/>
              </a:rPr>
              <a:t>= </a:t>
            </a:r>
            <a:r>
              <a:rPr lang="en-US" altLang="ko-KR" sz="1600" b="1" dirty="0">
                <a:latin typeface="Consolas" pitchFamily="49" charset="0"/>
              </a:rPr>
              <a:t>new </a:t>
            </a:r>
            <a:r>
              <a:rPr lang="en-US" altLang="ko-KR" sz="1600" b="1" dirty="0" err="1">
                <a:latin typeface="Consolas" pitchFamily="49" charset="0"/>
              </a:rPr>
              <a:t>com.saeyan.javabeans.MemberBean</a:t>
            </a:r>
            <a:r>
              <a:rPr lang="en-US" altLang="ko-KR" sz="1600" b="1" dirty="0" smtClean="0">
                <a:latin typeface="Consolas" pitchFamily="49" charset="0"/>
              </a:rPr>
              <a:t>();</a:t>
            </a:r>
          </a:p>
          <a:p>
            <a:pPr fontAlgn="base"/>
            <a:r>
              <a:rPr lang="en-US" sz="1600" b="1" dirty="0" err="1" smtClean="0">
                <a:latin typeface="Consolas" pitchFamily="49" charset="0"/>
              </a:rPr>
              <a:t>pageContext.setAttribute</a:t>
            </a:r>
            <a:r>
              <a:rPr lang="en-US" sz="1600" b="1" dirty="0" smtClean="0">
                <a:latin typeface="Consolas" pitchFamily="49" charset="0"/>
              </a:rPr>
              <a:t>(“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</a:rPr>
              <a:t>member </a:t>
            </a:r>
            <a:r>
              <a:rPr lang="en-US" sz="1600" b="1" dirty="0" smtClean="0">
                <a:latin typeface="Consolas" pitchFamily="49" charset="0"/>
              </a:rPr>
              <a:t>”, member);</a:t>
            </a:r>
            <a:endParaRPr lang="en-US" altLang="ko-KR" sz="1600" b="1" dirty="0">
              <a:latin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376" y="5886039"/>
            <a:ext cx="8843658" cy="464331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square" tIns="108000" bIns="108000">
            <a:spAutoFit/>
          </a:bodyPr>
          <a:lstStyle/>
          <a:p>
            <a:pPr fontAlgn="base"/>
            <a:r>
              <a:rPr lang="en-US" altLang="ko-KR" sz="1600" b="1" dirty="0">
                <a:latin typeface="Consolas" pitchFamily="49" charset="0"/>
              </a:rPr>
              <a:t>&lt;</a:t>
            </a:r>
            <a:r>
              <a:rPr lang="en-US" altLang="ko-KR" sz="1600" b="1" dirty="0" err="1">
                <a:latin typeface="Consolas" pitchFamily="49" charset="0"/>
              </a:rPr>
              <a:t>jsp:useBean</a:t>
            </a:r>
            <a:r>
              <a:rPr lang="en-US" altLang="ko-KR" sz="1600" b="1" dirty="0">
                <a:latin typeface="Consolas" pitchFamily="49" charset="0"/>
              </a:rPr>
              <a:t> </a:t>
            </a:r>
            <a:r>
              <a:rPr lang="en-US" altLang="ko-KR" sz="1600" b="1" dirty="0" smtClean="0">
                <a:latin typeface="Consolas" pitchFamily="49" charset="0"/>
              </a:rPr>
              <a:t>id="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itchFamily="49" charset="0"/>
              </a:rPr>
              <a:t>member</a:t>
            </a:r>
            <a:r>
              <a:rPr lang="en-US" altLang="ko-KR" sz="1600" b="1" dirty="0" smtClean="0">
                <a:latin typeface="Consolas" pitchFamily="49" charset="0"/>
              </a:rPr>
              <a:t>" class="</a:t>
            </a:r>
            <a:r>
              <a:rPr lang="en-US" altLang="ko-KR" sz="1600" b="1" dirty="0" err="1" smtClean="0">
                <a:latin typeface="Consolas" pitchFamily="49" charset="0"/>
              </a:rPr>
              <a:t>com.saeyan.javabeans.MemberBean</a:t>
            </a:r>
            <a:r>
              <a:rPr lang="en-US" altLang="ko-KR" sz="1600" b="1" dirty="0" smtClean="0">
                <a:latin typeface="Consolas" pitchFamily="49" charset="0"/>
              </a:rPr>
              <a:t>" /&gt;</a:t>
            </a:r>
            <a:endParaRPr lang="en-US" altLang="ko-KR" sz="1600" b="1" dirty="0">
              <a:latin typeface="Consolas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411760" y="5499423"/>
            <a:ext cx="864096" cy="521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4</a:t>
            </a:r>
            <a:r>
              <a:rPr lang="ko-KR" altLang="en-US" dirty="0"/>
              <a:t>장에서 내장 객체를 다루면서 내장 객체는 객체가 사용될 수 있는 유효 기간이 다음과 같이 </a:t>
            </a:r>
            <a:r>
              <a:rPr lang="en-US" altLang="ko-KR" dirty="0"/>
              <a:t>4</a:t>
            </a:r>
            <a:r>
              <a:rPr lang="ko-KR" altLang="en-US" dirty="0"/>
              <a:t>가지 영역으로 나누어 있다고 하였습니다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scope </a:t>
            </a:r>
            <a:r>
              <a:rPr lang="ko-KR" altLang="en-US" dirty="0"/>
              <a:t>속성 값의 종류와 의미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44120"/>
              </p:ext>
            </p:extLst>
          </p:nvPr>
        </p:nvGraphicFramePr>
        <p:xfrm>
          <a:off x="251520" y="1579817"/>
          <a:ext cx="8568952" cy="1715262"/>
        </p:xfrm>
        <a:graphic>
          <a:graphicData uri="http://schemas.openxmlformats.org/drawingml/2006/table">
            <a:tbl>
              <a:tblPr/>
              <a:tblGrid>
                <a:gridCol w="15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8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scope </a:t>
                      </a:r>
                      <a:r>
                        <a:rPr lang="ko-KR" alt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  <a:ea typeface="굴림"/>
                        </a:rPr>
                        <a:t>속성 값</a:t>
                      </a:r>
                      <a:endParaRPr lang="ko-KR" altLang="en-US" sz="1800" b="1" kern="0" spc="-50" dirty="0">
                        <a:solidFill>
                          <a:srgbClr val="920092"/>
                        </a:solidFill>
                        <a:effectLst/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  <a:ea typeface="굴림"/>
                        </a:rPr>
                        <a:t>의미</a:t>
                      </a:r>
                      <a:endParaRPr lang="ko-KR" altLang="en-US" sz="1800" b="1" kern="0" spc="-50" dirty="0">
                        <a:solidFill>
                          <a:srgbClr val="920092"/>
                        </a:solidFill>
                        <a:effectLst/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빈은 생성된 페이지 내에서만 접근되어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요청을 수행하는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세션에서 요청을 처리하는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응용 프로그램에 포함된 모든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5738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145734352" descr="EMB000014204e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2813"/>
            <a:ext cx="6120680" cy="32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424936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page</a:t>
            </a:r>
            <a:r>
              <a:rPr lang="ko-KR" altLang="en-US" dirty="0"/>
              <a:t>로 설정하면 해당 페이지에서만 자바 빈 객체를 사용할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요청 페이지에서까지 자바 빈 객체를 사용하기 위해서는 다음과 같이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request</a:t>
            </a:r>
            <a:r>
              <a:rPr lang="ko-KR" altLang="en-US" dirty="0"/>
              <a:t>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5</a:t>
            </a:r>
            <a:r>
              <a:rPr lang="ko-KR" altLang="en-US" dirty="0"/>
              <a:t>장에서 학습한 세션에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추가하여 브라우저가 닫히기 전까지 자바 빈 객체를 계속 사용할 수 있으려면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session</a:t>
            </a:r>
            <a:r>
              <a:rPr lang="ko-KR" altLang="en-US" dirty="0"/>
              <a:t>으로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톰캣을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r>
              <a:rPr lang="ko-KR" altLang="en-US" dirty="0"/>
              <a:t>시켜 서버를 재 시작하기 전까지 자바 빈 객체를 계속 사용하려면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application</a:t>
            </a:r>
            <a:r>
              <a:rPr lang="ko-KR" altLang="en-US" dirty="0"/>
              <a:t>으로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>
                <a:solidFill>
                  <a:srgbClr val="FF0000"/>
                </a:solidFill>
              </a:rPr>
              <a:t>만일 </a:t>
            </a:r>
            <a:r>
              <a:rPr lang="en-US" altLang="ko-KR" dirty="0">
                <a:solidFill>
                  <a:srgbClr val="FF0000"/>
                </a:solidFill>
              </a:rPr>
              <a:t>scope </a:t>
            </a:r>
            <a:r>
              <a:rPr lang="ko-KR" altLang="en-US" dirty="0">
                <a:solidFill>
                  <a:srgbClr val="FF0000"/>
                </a:solidFill>
              </a:rPr>
              <a:t>속성을 생략하면 </a:t>
            </a:r>
            <a:r>
              <a:rPr lang="en-US" altLang="ko-KR" dirty="0">
                <a:solidFill>
                  <a:srgbClr val="FF0000"/>
                </a:solidFill>
              </a:rPr>
              <a:t>page</a:t>
            </a:r>
            <a:r>
              <a:rPr lang="ko-KR" altLang="en-US" dirty="0">
                <a:solidFill>
                  <a:srgbClr val="FF0000"/>
                </a:solidFill>
              </a:rPr>
              <a:t>가 기본적으로 설정됩니다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scope </a:t>
            </a:r>
            <a:r>
              <a:rPr lang="ko-KR" altLang="en-US" dirty="0"/>
              <a:t>속성을 생략한 채 생성한 자바 빈 객체는 해당 페이지에서만 사용가능하고 다른 페이지로 이동하였을 경우에는 자바 빈 객체를 사용할 수 없게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2008" y="858198"/>
            <a:ext cx="896448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scope="page" </a:t>
            </a:r>
            <a:r>
              <a:rPr lang="en-US" altLang="ko-KR" sz="1600" dirty="0"/>
              <a:t>/&gt;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022070"/>
            <a:ext cx="907300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scope="request" </a:t>
            </a:r>
            <a:r>
              <a:rPr lang="en-US" altLang="ko-KR" sz="1600" dirty="0"/>
              <a:t>/&gt;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496" y="3181767"/>
            <a:ext cx="907300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</a:t>
            </a:r>
            <a:r>
              <a:rPr lang="en-US" altLang="ko-KR" sz="1600" dirty="0" smtClean="0">
                <a:solidFill>
                  <a:srgbClr val="FF0000"/>
                </a:solidFill>
              </a:rPr>
              <a:t>=“session" </a:t>
            </a:r>
            <a:r>
              <a:rPr lang="en-US" altLang="ko-KR" sz="1600" dirty="0"/>
              <a:t>/&gt;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8" y="4170566"/>
            <a:ext cx="909075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scope="application" </a:t>
            </a:r>
            <a:r>
              <a:rPr lang="en-US" altLang="ko-KR" sz="1600" dirty="0"/>
              <a:t>/&gt;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496" y="5003884"/>
            <a:ext cx="90730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class="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id="member"/&gt; </a:t>
            </a:r>
          </a:p>
        </p:txBody>
      </p:sp>
    </p:spTree>
    <p:extLst>
      <p:ext uri="{BB962C8B-B14F-4D97-AF65-F5344CB8AC3E}">
        <p14:creationId xmlns:p14="http://schemas.microsoft.com/office/powerpoint/2010/main" val="4253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92501" y="1829579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① </a:t>
            </a:r>
            <a:r>
              <a:rPr lang="ko-KR" altLang="en-US" sz="1200" b="1" dirty="0" smtClean="0"/>
              <a:t>회원 가입 페이지에서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ko-KR" altLang="en-US" sz="1200" b="1" dirty="0" smtClean="0"/>
              <a:t>회원 정보를 입력한 후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확인</a:t>
            </a:r>
            <a:r>
              <a:rPr lang="en-US" altLang="ko-KR" sz="1200" b="1" dirty="0" smtClean="0"/>
              <a:t>&gt; </a:t>
            </a:r>
            <a:r>
              <a:rPr lang="ko-KR" altLang="en-US" sz="1200" b="1" dirty="0" smtClean="0"/>
              <a:t>버튼을 클릭</a:t>
            </a:r>
            <a:endParaRPr lang="ko-KR" altLang="en-US" sz="1200" b="1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993307" y="3236913"/>
            <a:ext cx="802829" cy="10652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 err="1" smtClean="0"/>
              <a:t>톰캣</a:t>
            </a:r>
            <a:endParaRPr lang="ko-KR" altLang="en-US" sz="1200" b="1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796136" y="3429000"/>
            <a:ext cx="23042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52120" y="2924944"/>
            <a:ext cx="3600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②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20494" y="4304129"/>
            <a:ext cx="247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③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8047484" y="3152775"/>
            <a:ext cx="989012" cy="1393825"/>
          </a:xfrm>
          <a:prstGeom prst="can">
            <a:avLst>
              <a:gd name="adj" fmla="val 3523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데이터</a:t>
            </a:r>
          </a:p>
          <a:p>
            <a:pPr algn="ctr"/>
            <a:r>
              <a:rPr lang="ko-KR" altLang="en-US" sz="1200" b="1"/>
              <a:t>베이스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5796135" y="4219575"/>
            <a:ext cx="22322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63888" y="4941168"/>
            <a:ext cx="13681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 smtClean="0"/>
              <a:t>④ </a:t>
            </a:r>
            <a:r>
              <a:rPr lang="ko-KR" altLang="en-US" sz="1200" b="1" dirty="0" smtClean="0"/>
              <a:t>입력된 정보를 다음 페이지에서 확인하기 위해서 출력해준다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99592" y="5949280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측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사용자</a:t>
            </a:r>
            <a:r>
              <a:rPr lang="en-US" altLang="ko-KR" sz="1600" b="1" dirty="0" smtClean="0"/>
              <a:t>)]</a:t>
            </a:r>
            <a:endParaRPr lang="en-US" altLang="ko-KR" sz="1600" b="1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580112" y="5877272"/>
            <a:ext cx="2965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    버           측</a:t>
            </a:r>
            <a:r>
              <a:rPr lang="en-US" altLang="ko-KR" sz="1600" b="1" dirty="0"/>
              <a:t>]</a:t>
            </a:r>
          </a:p>
        </p:txBody>
      </p:sp>
      <p:cxnSp>
        <p:nvCxnSpPr>
          <p:cNvPr id="14" name="AutoShape 23"/>
          <p:cNvCxnSpPr>
            <a:cxnSpLocks noChangeShapeType="1"/>
            <a:stCxn id="16" idx="3"/>
            <a:endCxn id="5" idx="0"/>
          </p:cNvCxnSpPr>
          <p:nvPr/>
        </p:nvCxnSpPr>
        <p:spPr bwMode="auto">
          <a:xfrm>
            <a:off x="3419872" y="2351049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  <a:stCxn id="5" idx="2"/>
            <a:endCxn id="17" idx="3"/>
          </p:cNvCxnSpPr>
          <p:nvPr/>
        </p:nvCxnSpPr>
        <p:spPr bwMode="auto">
          <a:xfrm rot="5400000">
            <a:off x="4135711" y="3586286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_x214204552" descr="EMB0000150c27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952328" cy="2164577"/>
          </a:xfrm>
          <a:prstGeom prst="rect">
            <a:avLst/>
          </a:prstGeom>
          <a:noFill/>
        </p:spPr>
      </p:pic>
      <p:pic>
        <p:nvPicPr>
          <p:cNvPr id="17" name="Picture 2" descr="H:\원고\로드북\_____jsp\샘플원고\img\ch07\7-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1"/>
            <a:ext cx="2880320" cy="2112512"/>
          </a:xfrm>
          <a:prstGeom prst="rect">
            <a:avLst/>
          </a:prstGeom>
          <a:noFill/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868144" y="2852936"/>
            <a:ext cx="20876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/>
              <a:t>입력된 회원 정보를 읽어와 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ko-KR" altLang="en-US" sz="1200" b="1" dirty="0" smtClean="0"/>
              <a:t>데이터베이스에 저장</a:t>
            </a:r>
            <a:endParaRPr lang="ko-KR" altLang="en-US" sz="1200" b="1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940152" y="4293096"/>
            <a:ext cx="194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/>
              <a:t>회원 가입 성공 실패 여부를 결과값으로 얻어옴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421306" y="262389"/>
            <a:ext cx="825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개발자 입장에서 회원 가입 절차를 살펴보면 회원 가입 페이지에서 입력한 정보는 서버로 전송되고 서버에서는 이 정보를 데이터베이스에 저장합니다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81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자바 빈에서 정보를 얻어오는 </a:t>
            </a:r>
            <a:r>
              <a:rPr lang="en-US" altLang="ko-KR" b="1" dirty="0"/>
              <a:t>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 </a:t>
            </a:r>
            <a:r>
              <a:rPr lang="ko-KR" altLang="en-US" b="1" dirty="0"/>
              <a:t>액션 태그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3992" y="512268"/>
            <a:ext cx="8442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다음은 회원의 이름을 얻기 위해서는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getter</a:t>
            </a:r>
            <a:r>
              <a:rPr lang="ko-KR" altLang="en-US" dirty="0"/>
              <a:t>를 호출하기 위해서는 </a:t>
            </a:r>
            <a:r>
              <a:rPr lang="ko-KR" altLang="en-US" dirty="0" err="1"/>
              <a:t>스크립트릿</a:t>
            </a:r>
            <a:r>
              <a:rPr lang="en-US" altLang="ko-KR" dirty="0"/>
              <a:t>(&lt;% %&gt;) </a:t>
            </a:r>
            <a:r>
              <a:rPr lang="ko-KR" altLang="en-US" dirty="0"/>
              <a:t>안에 자바 코드를 기술해야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다음은 회원의 이름을 얻기 위해서는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호출하는 대신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태그를 사용한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getter</a:t>
            </a:r>
            <a:r>
              <a:rPr lang="ko-KR" altLang="en-US" dirty="0"/>
              <a:t>를 위와 같이 호출하기보다는 액션 태그인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태그와 자바 코드를 혼용하면 코드가 지저분해지기 때문입니다</a:t>
            </a:r>
            <a:r>
              <a:rPr lang="en-US" altLang="ko-KR" dirty="0"/>
              <a:t>. JSP </a:t>
            </a:r>
            <a:r>
              <a:rPr lang="ko-KR" altLang="en-US" dirty="0"/>
              <a:t>페이지에서는 </a:t>
            </a:r>
            <a:r>
              <a:rPr lang="en-US" altLang="ko-KR" dirty="0"/>
              <a:t>HTML </a:t>
            </a:r>
            <a:r>
              <a:rPr lang="ko-KR" altLang="en-US" dirty="0"/>
              <a:t>태그와 함께 액션 태그를 사용하는 것이 코드가 깔끔해져서 </a:t>
            </a:r>
            <a:r>
              <a:rPr lang="ko-KR" altLang="en-US" dirty="0" err="1"/>
              <a:t>가독성이</a:t>
            </a:r>
            <a:r>
              <a:rPr lang="ko-KR" altLang="en-US" dirty="0"/>
              <a:t> 높아집니다</a:t>
            </a:r>
            <a:r>
              <a:rPr lang="en-US" altLang="ko-KR" dirty="0"/>
              <a:t>. 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자바 빈 객체 필드에 저장된 값을 알려줍니다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1052736"/>
            <a:ext cx="756084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&lt;%= </a:t>
            </a:r>
            <a:r>
              <a:rPr lang="en-US" altLang="ko-KR" dirty="0" err="1"/>
              <a:t>member.getName</a:t>
            </a:r>
            <a:r>
              <a:rPr lang="en-US" altLang="ko-KR" dirty="0"/>
              <a:t>( ) %&gt;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3284984"/>
            <a:ext cx="734481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name="member" property="name" /&gt; </a:t>
            </a:r>
          </a:p>
        </p:txBody>
      </p:sp>
    </p:spTree>
    <p:extLst>
      <p:ext uri="{BB962C8B-B14F-4D97-AF65-F5344CB8AC3E}">
        <p14:creationId xmlns:p14="http://schemas.microsoft.com/office/powerpoint/2010/main" val="20936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getter</a:t>
            </a:r>
            <a:r>
              <a:rPr lang="ko-KR" altLang="en-US" dirty="0"/>
              <a:t>를 호출하겠다는 의미이며 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getter</a:t>
            </a:r>
            <a:r>
              <a:rPr lang="ko-KR" altLang="en-US" dirty="0"/>
              <a:t>는 액션 태그 중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700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private </a:t>
            </a:r>
            <a:r>
              <a:rPr lang="ko-KR" altLang="en-US" dirty="0"/>
              <a:t>필드인 </a:t>
            </a:r>
            <a:r>
              <a:rPr lang="en-US" altLang="ko-KR" dirty="0"/>
              <a:t>name </a:t>
            </a:r>
            <a:r>
              <a:rPr lang="ko-KR" altLang="en-US" dirty="0"/>
              <a:t>대신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호출하는 것이며 이를 위해서는 </a:t>
            </a:r>
            <a:r>
              <a:rPr lang="en-US" altLang="ko-KR" dirty="0"/>
              <a:t>property</a:t>
            </a:r>
            <a:r>
              <a:rPr lang="ko-KR" altLang="en-US" dirty="0"/>
              <a:t>에 </a:t>
            </a:r>
            <a:r>
              <a:rPr lang="ko-KR" altLang="en-US" dirty="0" err="1"/>
              <a:t>메소드</a:t>
            </a:r>
            <a:r>
              <a:rPr lang="ko-KR" altLang="en-US" dirty="0"/>
              <a:t> 이름에서 </a:t>
            </a:r>
            <a:r>
              <a:rPr lang="en-US" altLang="ko-KR" dirty="0"/>
              <a:t>get </a:t>
            </a:r>
            <a:r>
              <a:rPr lang="ko-KR" altLang="en-US" dirty="0"/>
              <a:t>다음에 나오는 첫 글자를 소문자로 바꾸어서 </a:t>
            </a:r>
            <a:r>
              <a:rPr lang="en-US" altLang="ko-KR" dirty="0"/>
              <a:t>property </a:t>
            </a:r>
            <a:r>
              <a:rPr lang="ko-KR" altLang="en-US" dirty="0"/>
              <a:t>속성 값으로 적어줍니다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sz="700" dirty="0"/>
          </a:p>
          <a:p>
            <a:pPr fontAlgn="base"/>
            <a:r>
              <a:rPr lang="en-US" altLang="ko-KR" dirty="0"/>
              <a:t>name(</a:t>
            </a:r>
            <a:r>
              <a:rPr lang="ko-KR" altLang="en-US" dirty="0"/>
              <a:t>①</a:t>
            </a:r>
            <a:r>
              <a:rPr lang="en-US" altLang="ko-KR" dirty="0"/>
              <a:t>) </a:t>
            </a:r>
            <a:r>
              <a:rPr lang="ko-KR" altLang="en-US" dirty="0"/>
              <a:t>속성에는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id</a:t>
            </a:r>
            <a:r>
              <a:rPr lang="ko-KR" altLang="en-US" dirty="0"/>
              <a:t>와 반드시 일치해야 합니다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태그의 </a:t>
            </a:r>
            <a:r>
              <a:rPr lang="en-US" altLang="ko-KR" dirty="0"/>
              <a:t>id </a:t>
            </a:r>
            <a:r>
              <a:rPr lang="ko-KR" altLang="en-US" dirty="0"/>
              <a:t>값과 일치하는 값인 “</a:t>
            </a:r>
            <a:r>
              <a:rPr lang="en-US" altLang="ko-KR" dirty="0"/>
              <a:t>member”</a:t>
            </a:r>
            <a:r>
              <a:rPr lang="ko-KR" altLang="en-US" dirty="0"/>
              <a:t>을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name </a:t>
            </a:r>
            <a:r>
              <a:rPr lang="ko-KR" altLang="en-US" dirty="0"/>
              <a:t>속성 값으로 기술하여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태그로 생성한 자바 빈 객체에 접근합니다</a:t>
            </a:r>
            <a:r>
              <a:rPr lang="en-US" altLang="ko-KR" dirty="0"/>
              <a:t>. </a:t>
            </a:r>
            <a:r>
              <a:rPr lang="ko-KR" altLang="en-US" dirty="0"/>
              <a:t>이렇게 접근하면 자바 빈 객체의 정보를 얻어올 수 있습니다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483" y="764704"/>
            <a:ext cx="780993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  </a:t>
            </a:r>
            <a:r>
              <a:rPr lang="en-US" altLang="ko-KR" dirty="0"/>
              <a:t>name="</a:t>
            </a:r>
            <a:r>
              <a:rPr lang="ko-KR" altLang="en-US" dirty="0" err="1"/>
              <a:t>빈이름</a:t>
            </a:r>
            <a:r>
              <a:rPr lang="en-US" altLang="ko-KR" dirty="0"/>
              <a:t>" .....................</a:t>
            </a:r>
            <a:r>
              <a:rPr lang="ko-KR" altLang="en-US" dirty="0"/>
              <a:t>① </a:t>
            </a:r>
          </a:p>
          <a:p>
            <a:pPr fontAlgn="base"/>
            <a:r>
              <a:rPr lang="en-US" altLang="ko-KR" dirty="0" smtClean="0"/>
              <a:t>                        property</a:t>
            </a:r>
            <a:r>
              <a:rPr lang="en-US" altLang="ko-KR" dirty="0"/>
              <a:t>="</a:t>
            </a:r>
            <a:r>
              <a:rPr lang="ko-KR" altLang="en-US" dirty="0" err="1"/>
              <a:t>프로퍼티이름</a:t>
            </a:r>
            <a:r>
              <a:rPr lang="en-US" altLang="ko-KR" dirty="0"/>
              <a:t>" .....................</a:t>
            </a:r>
            <a:r>
              <a:rPr lang="ko-KR" altLang="en-US" dirty="0"/>
              <a:t>② </a:t>
            </a:r>
          </a:p>
          <a:p>
            <a:pPr fontAlgn="base"/>
            <a:r>
              <a:rPr lang="en-US" altLang="ko-KR" dirty="0"/>
              <a:t>/&gt;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4365104"/>
            <a:ext cx="7704856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jsp:getProperty</a:t>
            </a:r>
            <a:r>
              <a:rPr lang="en-US" altLang="ko-KR" sz="1600" dirty="0"/>
              <a:t> name</a:t>
            </a:r>
            <a:r>
              <a:rPr lang="en-US" altLang="ko-KR" sz="1600" dirty="0" smtClean="0"/>
              <a:t>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/>
              <a:t>name</a:t>
            </a:r>
            <a:r>
              <a:rPr lang="en-US" altLang="ko-KR" sz="1600" dirty="0"/>
              <a:t>"/&gt; 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23933" y="3789040"/>
            <a:ext cx="772244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class="</a:t>
            </a:r>
            <a:r>
              <a:rPr lang="en-US" altLang="ko-KR" sz="1600" dirty="0" err="1" smtClean="0"/>
              <a:t>com.saeyan.javabeans.MemberBean</a:t>
            </a:r>
            <a:r>
              <a:rPr lang="en-US" altLang="ko-KR" sz="1600" dirty="0" smtClean="0"/>
              <a:t>" /&gt; </a:t>
            </a:r>
            <a:endParaRPr lang="en-US" altLang="ko-KR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4096817"/>
            <a:ext cx="648072" cy="437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600" dirty="0"/>
          </a:p>
          <a:p>
            <a:pPr fontAlgn="base"/>
            <a:r>
              <a:rPr lang="en-US" altLang="ko-KR" dirty="0"/>
              <a:t>property(</a:t>
            </a:r>
            <a:r>
              <a:rPr lang="ko-KR" altLang="en-US" dirty="0"/>
              <a:t>②</a:t>
            </a:r>
            <a:r>
              <a:rPr lang="en-US" altLang="ko-KR" dirty="0"/>
              <a:t>) </a:t>
            </a:r>
            <a:r>
              <a:rPr lang="ko-KR" altLang="en-US" dirty="0"/>
              <a:t>속성은 자바 빈을 구성하는 여러 개의 필드 값을 알려주기 위한 여러 개의 </a:t>
            </a:r>
            <a:r>
              <a:rPr lang="en-US" altLang="ko-KR" dirty="0"/>
              <a:t>getter </a:t>
            </a:r>
            <a:r>
              <a:rPr lang="ko-KR" altLang="en-US" dirty="0"/>
              <a:t>중에 어떤 것을 호출하는지를 구분하기 위해서 존재합니다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property</a:t>
            </a:r>
            <a:r>
              <a:rPr lang="ko-KR" altLang="en-US" dirty="0"/>
              <a:t>에 설정한 값이 </a:t>
            </a:r>
            <a:r>
              <a:rPr lang="en-US" altLang="ko-KR" dirty="0"/>
              <a:t>name</a:t>
            </a:r>
            <a:r>
              <a:rPr lang="ko-KR" altLang="en-US" dirty="0"/>
              <a:t>이면 첫 글자만 대문자로 지정하여 </a:t>
            </a:r>
            <a:r>
              <a:rPr lang="en-US" altLang="ko-KR" dirty="0"/>
              <a:t>get </a:t>
            </a:r>
            <a:r>
              <a:rPr lang="ko-KR" altLang="en-US" dirty="0"/>
              <a:t>다음에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조합된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이 호출할 </a:t>
            </a:r>
            <a:r>
              <a:rPr lang="en-US" altLang="ko-KR" dirty="0"/>
              <a:t>getter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보면 이해하기 쉽습니다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태그의 </a:t>
            </a:r>
            <a:r>
              <a:rPr lang="en-US" altLang="ko-KR" dirty="0"/>
              <a:t>name </a:t>
            </a:r>
            <a:r>
              <a:rPr lang="ko-KR" altLang="en-US" dirty="0"/>
              <a:t>속성 값은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이름인 </a:t>
            </a:r>
            <a:r>
              <a:rPr lang="en-US" altLang="ko-KR" dirty="0"/>
              <a:t>member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property </a:t>
            </a:r>
            <a:r>
              <a:rPr lang="ko-KR" altLang="en-US" dirty="0"/>
              <a:t>속성 값은 </a:t>
            </a:r>
            <a:r>
              <a:rPr lang="en-US" altLang="ko-KR" dirty="0"/>
              <a:t>get </a:t>
            </a:r>
            <a:r>
              <a:rPr lang="ko-KR" altLang="en-US" dirty="0"/>
              <a:t>다음에 기술된 </a:t>
            </a:r>
            <a:r>
              <a:rPr lang="en-US" altLang="ko-KR" dirty="0"/>
              <a:t>Name</a:t>
            </a:r>
            <a:r>
              <a:rPr lang="ko-KR" altLang="en-US" dirty="0"/>
              <a:t>의 첫 글자만 소문자로 변경한 것입니다</a:t>
            </a:r>
            <a:r>
              <a:rPr lang="en-US" altLang="ko-KR" dirty="0"/>
              <a:t>. property </a:t>
            </a:r>
            <a:r>
              <a:rPr lang="ko-KR" altLang="en-US" dirty="0"/>
              <a:t>속성 값으로 “</a:t>
            </a:r>
            <a:r>
              <a:rPr lang="en-US" altLang="ko-KR" dirty="0"/>
              <a:t>name”</a:t>
            </a:r>
            <a:r>
              <a:rPr lang="ko-KR" altLang="en-US" dirty="0"/>
              <a:t>를 설정하면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89179" y="2924944"/>
            <a:ext cx="715117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jsp:getProperty</a:t>
            </a:r>
            <a:r>
              <a:rPr lang="en-US" altLang="ko-KR" sz="1600" dirty="0"/>
              <a:t> name</a:t>
            </a:r>
            <a:r>
              <a:rPr lang="en-US" altLang="ko-KR" sz="1600" dirty="0" smtClean="0"/>
              <a:t>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>
                <a:solidFill>
                  <a:srgbClr val="00B050"/>
                </a:solidFill>
              </a:rPr>
              <a:t>name</a:t>
            </a:r>
            <a:r>
              <a:rPr lang="en-US" altLang="ko-KR" sz="1600" dirty="0"/>
              <a:t>"/&gt; 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82418" y="3573016"/>
            <a:ext cx="715117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&lt;%=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err="1" smtClean="0"/>
              <a:t>.get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( </a:t>
            </a:r>
            <a:r>
              <a:rPr lang="en-US" altLang="ko-KR" sz="1600" dirty="0"/>
              <a:t>) %&gt;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691680" y="3092839"/>
            <a:ext cx="1422225" cy="649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27784" y="3078012"/>
            <a:ext cx="2709026" cy="6642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16632"/>
            <a:ext cx="878497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자바 빈에 정보를 새롭게 설정하는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jsp:setProperty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액션 태그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자바 빈 객체 필드에 새로운 값을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회원의 </a:t>
            </a:r>
            <a:r>
              <a:rPr lang="ko-KR" altLang="en-US" dirty="0"/>
              <a:t>이름을 변경하기 위해서도 접근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로 선언된 </a:t>
            </a:r>
            <a:r>
              <a:rPr lang="en-US" altLang="ko-KR" dirty="0"/>
              <a:t>name</a:t>
            </a:r>
            <a:r>
              <a:rPr lang="ko-KR" altLang="en-US" dirty="0"/>
              <a:t>에 직접 접근할 수 없기 때문에 </a:t>
            </a:r>
            <a:r>
              <a:rPr lang="en-US" altLang="ko-KR" dirty="0"/>
              <a:t>setter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 err="1"/>
              <a:t>MemberBean</a:t>
            </a:r>
            <a:r>
              <a:rPr lang="en-US" altLang="ko-KR" dirty="0"/>
              <a:t> </a:t>
            </a:r>
            <a:r>
              <a:rPr lang="ko-KR" altLang="en-US" dirty="0"/>
              <a:t>클래스로 선언된 </a:t>
            </a:r>
            <a:r>
              <a:rPr lang="en-US" altLang="ko-KR" dirty="0"/>
              <a:t>member </a:t>
            </a:r>
            <a:r>
              <a:rPr lang="ko-KR" altLang="en-US" dirty="0"/>
              <a:t>객체의 </a:t>
            </a:r>
            <a:r>
              <a:rPr lang="en-US" altLang="ko-KR" dirty="0"/>
              <a:t>name </a:t>
            </a:r>
            <a:r>
              <a:rPr lang="ko-KR" altLang="en-US" dirty="0"/>
              <a:t>속성을 “전수빈</a:t>
            </a:r>
            <a:r>
              <a:rPr lang="en-US" altLang="ko-KR" dirty="0"/>
              <a:t>"</a:t>
            </a:r>
            <a:r>
              <a:rPr lang="ko-KR" altLang="en-US" dirty="0"/>
              <a:t>이라는 값으로 변경하는 예입니다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이름을 변경하기 위해서 </a:t>
            </a:r>
            <a:r>
              <a:rPr lang="en-US" altLang="ko-KR" dirty="0"/>
              <a:t>private </a:t>
            </a:r>
            <a:r>
              <a:rPr lang="ko-KR" altLang="en-US" dirty="0"/>
              <a:t>필드인 </a:t>
            </a:r>
            <a:r>
              <a:rPr lang="en-US" altLang="ko-KR" dirty="0"/>
              <a:t>name </a:t>
            </a:r>
            <a:r>
              <a:rPr lang="ko-KR" altLang="en-US" dirty="0"/>
              <a:t>대신 </a:t>
            </a:r>
            <a:r>
              <a:rPr lang="en-US" altLang="ko-KR" dirty="0"/>
              <a:t>public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호출하기 위해서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setter</a:t>
            </a:r>
            <a:r>
              <a:rPr lang="ko-KR" altLang="en-US" dirty="0"/>
              <a:t>를 호출하겠다는 의미이며 형식은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ko-KR" altLang="en-US" dirty="0"/>
              <a:t>회원의 이름을 새롭게 설정하기 위해서는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호출하는 대신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태그를 사용한 예입니다</a:t>
            </a:r>
            <a:r>
              <a:rPr lang="en-US" altLang="ko-KR" dirty="0"/>
              <a:t>. 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는 액션 태그 중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태그로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호출한 예입니다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916832"/>
            <a:ext cx="80648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 </a:t>
            </a:r>
            <a:r>
              <a:rPr lang="en-US" altLang="ko-KR" dirty="0" err="1"/>
              <a:t>member.setName</a:t>
            </a:r>
            <a:r>
              <a:rPr lang="en-US" altLang="ko-KR" dirty="0"/>
              <a:t>(“</a:t>
            </a:r>
            <a:r>
              <a:rPr lang="ko-KR" altLang="en-US" dirty="0"/>
              <a:t>전수빈”</a:t>
            </a:r>
            <a:r>
              <a:rPr lang="en-US" altLang="ko-KR" dirty="0"/>
              <a:t>);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645024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name="</a:t>
            </a:r>
            <a:r>
              <a:rPr lang="en-US" altLang="ko-KR" dirty="0" err="1"/>
              <a:t>자바빈이름</a:t>
            </a:r>
            <a:r>
              <a:rPr lang="en-US" altLang="ko-KR" dirty="0"/>
              <a:t>" property="</a:t>
            </a:r>
            <a:r>
              <a:rPr lang="en-US" altLang="ko-KR" dirty="0" err="1"/>
              <a:t>프로퍼티이름</a:t>
            </a:r>
            <a:r>
              <a:rPr lang="en-US" altLang="ko-KR" dirty="0"/>
              <a:t>" value</a:t>
            </a:r>
            <a:r>
              <a:rPr lang="en-US" altLang="ko-KR" dirty="0" smtClean="0"/>
              <a:t>=＂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95536" y="5445224"/>
            <a:ext cx="835292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</a:t>
            </a:r>
            <a:r>
              <a:rPr lang="en-US" altLang="ko-KR" dirty="0" smtClean="0"/>
              <a:t>  name</a:t>
            </a:r>
            <a:r>
              <a:rPr lang="en-US" altLang="ko-KR" dirty="0"/>
              <a:t>="</a:t>
            </a:r>
            <a:r>
              <a:rPr lang="en-US" altLang="ko-KR" dirty="0" smtClean="0"/>
              <a:t>member"  ..............................</a:t>
            </a:r>
            <a:r>
              <a:rPr lang="en-US" altLang="ko-KR" dirty="0"/>
              <a:t>① </a:t>
            </a:r>
          </a:p>
          <a:p>
            <a:pPr fontAlgn="base"/>
            <a:r>
              <a:rPr lang="en-US" altLang="ko-KR" dirty="0" smtClean="0"/>
              <a:t>                        property</a:t>
            </a:r>
            <a:r>
              <a:rPr lang="en-US" altLang="ko-KR" dirty="0"/>
              <a:t>="name" </a:t>
            </a:r>
            <a:r>
              <a:rPr lang="en-US" altLang="ko-KR" dirty="0" smtClean="0"/>
              <a:t> ...............................</a:t>
            </a:r>
            <a:r>
              <a:rPr lang="en-US" altLang="ko-KR" dirty="0"/>
              <a:t>② </a:t>
            </a:r>
          </a:p>
          <a:p>
            <a:pPr fontAlgn="base"/>
            <a:r>
              <a:rPr lang="en-US" altLang="ko-KR" dirty="0" smtClean="0"/>
              <a:t>                        value</a:t>
            </a:r>
            <a:r>
              <a:rPr lang="en-US" altLang="ko-KR" dirty="0"/>
              <a:t>="</a:t>
            </a:r>
            <a:r>
              <a:rPr lang="ko-KR" altLang="en-US" dirty="0"/>
              <a:t>전수빈</a:t>
            </a:r>
            <a:r>
              <a:rPr lang="en-US" altLang="ko-KR" dirty="0"/>
              <a:t>" </a:t>
            </a:r>
            <a:r>
              <a:rPr lang="en-US" altLang="ko-KR" dirty="0" smtClean="0"/>
              <a:t>/&gt; ...............................</a:t>
            </a:r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0723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7808" y="116632"/>
            <a:ext cx="7254552" cy="490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name</a:t>
            </a:r>
            <a:endParaRPr lang="ko-KR" altLang="en-US" dirty="0"/>
          </a:p>
          <a:p>
            <a:pPr fontAlgn="base">
              <a:lnSpc>
                <a:spcPts val="2500"/>
              </a:lnSpc>
            </a:pPr>
            <a:r>
              <a:rPr lang="en-US" altLang="ko-KR" dirty="0"/>
              <a:t>name </a:t>
            </a:r>
            <a:r>
              <a:rPr lang="ko-KR" altLang="en-US" dirty="0"/>
              <a:t>속성에는 반드시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id</a:t>
            </a:r>
            <a:r>
              <a:rPr lang="ko-KR" altLang="en-US" dirty="0"/>
              <a:t>로 설정한 </a:t>
            </a:r>
            <a:r>
              <a:rPr lang="ko-KR" altLang="en-US" dirty="0" smtClean="0"/>
              <a:t>값과</a:t>
            </a:r>
            <a:endParaRPr lang="en-US" altLang="ko-KR" dirty="0" smtClean="0"/>
          </a:p>
          <a:p>
            <a:pPr fontAlgn="base">
              <a:lnSpc>
                <a:spcPts val="2500"/>
              </a:lnSpc>
            </a:pPr>
            <a:r>
              <a:rPr lang="ko-KR" altLang="en-US" dirty="0" smtClean="0"/>
              <a:t>일치시켜야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>
              <a:lnSpc>
                <a:spcPts val="2500"/>
              </a:lnSpc>
            </a:pPr>
            <a:endParaRPr lang="en-US" altLang="ko-KR" dirty="0"/>
          </a:p>
          <a:p>
            <a:pPr fontAlgn="base">
              <a:lnSpc>
                <a:spcPts val="2500"/>
              </a:lnSpc>
            </a:pPr>
            <a:endParaRPr lang="en-US" altLang="ko-KR" dirty="0" smtClean="0"/>
          </a:p>
          <a:p>
            <a:pPr fontAlgn="base">
              <a:lnSpc>
                <a:spcPts val="2500"/>
              </a:lnSpc>
            </a:pPr>
            <a:endParaRPr lang="en-US" altLang="ko-KR" dirty="0"/>
          </a:p>
          <a:p>
            <a:pPr fontAlgn="base">
              <a:lnSpc>
                <a:spcPts val="2500"/>
              </a:lnSpc>
            </a:pPr>
            <a:endParaRPr lang="en-US" altLang="ko-KR" dirty="0" smtClean="0"/>
          </a:p>
          <a:p>
            <a:pPr fontAlgn="base">
              <a:lnSpc>
                <a:spcPts val="25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property</a:t>
            </a:r>
            <a:endParaRPr lang="ko-KR" altLang="en-US" dirty="0"/>
          </a:p>
          <a:p>
            <a:pPr fontAlgn="base">
              <a:lnSpc>
                <a:spcPts val="25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set</a:t>
            </a:r>
            <a:r>
              <a:rPr lang="ko-KR" altLang="en-US" dirty="0"/>
              <a:t>으로 시작하는 </a:t>
            </a:r>
            <a:r>
              <a:rPr lang="en-US" altLang="ko-KR" dirty="0"/>
              <a:t>setter</a:t>
            </a:r>
            <a:r>
              <a:rPr lang="ko-KR" altLang="en-US" dirty="0"/>
              <a:t>를 호출하기 위한 액션 태그입니다</a:t>
            </a:r>
            <a:r>
              <a:rPr lang="en-US" altLang="ko-KR" dirty="0"/>
              <a:t>. property </a:t>
            </a:r>
            <a:r>
              <a:rPr lang="ko-KR" altLang="en-US" dirty="0"/>
              <a:t>속성에 지정한 값에 의해서 호출하고자 하는 </a:t>
            </a:r>
            <a:r>
              <a:rPr lang="en-US" altLang="ko-KR" dirty="0"/>
              <a:t>setter</a:t>
            </a:r>
            <a:r>
              <a:rPr lang="ko-KR" altLang="en-US" dirty="0"/>
              <a:t>의 이름이 결정됩니다</a:t>
            </a:r>
            <a:r>
              <a:rPr lang="en-US" altLang="ko-KR" dirty="0"/>
              <a:t>. property </a:t>
            </a:r>
            <a:r>
              <a:rPr lang="ko-KR" altLang="en-US" dirty="0"/>
              <a:t>속성 값 “</a:t>
            </a:r>
            <a:r>
              <a:rPr lang="en-US" altLang="ko-KR" dirty="0"/>
              <a:t>name”</a:t>
            </a:r>
            <a:r>
              <a:rPr lang="ko-KR" altLang="en-US" dirty="0"/>
              <a:t>의 첫 글자를 대문자로 변경하여 </a:t>
            </a:r>
            <a:r>
              <a:rPr lang="en-US" altLang="ko-KR" dirty="0"/>
              <a:t>set </a:t>
            </a:r>
            <a:r>
              <a:rPr lang="ko-KR" altLang="en-US" dirty="0"/>
              <a:t>다음에 기술하면 </a:t>
            </a:r>
            <a:r>
              <a:rPr lang="en-US" altLang="ko-KR" dirty="0" err="1"/>
              <a:t>setName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이렇게 조합된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이 호출할 </a:t>
            </a:r>
            <a:r>
              <a:rPr lang="en-US" altLang="ko-KR" dirty="0"/>
              <a:t>setter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>
              <a:lnSpc>
                <a:spcPts val="2500"/>
              </a:lnSpc>
            </a:pPr>
            <a:r>
              <a:rPr lang="ko-KR" altLang="en-US" dirty="0"/>
              <a:t>이번에도 자바 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>
              <a:lnSpc>
                <a:spcPts val="2500"/>
              </a:lnSpc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722294"/>
            <a:ext cx="7774732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jsp:setProperty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name="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 smtClean="0"/>
              <a:t>name</a:t>
            </a:r>
            <a:r>
              <a:rPr lang="en-US" altLang="ko-KR" sz="1600" dirty="0" smtClean="0"/>
              <a:t>"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value="</a:t>
            </a:r>
            <a:r>
              <a:rPr lang="ko-KR" altLang="en-US" sz="1600" dirty="0"/>
              <a:t>전수빈</a:t>
            </a:r>
            <a:r>
              <a:rPr lang="en-US" altLang="ko-KR" sz="1600" dirty="0" smtClean="0"/>
              <a:t>"/&gt;  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523933" y="1124744"/>
            <a:ext cx="779248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class="</a:t>
            </a:r>
            <a:r>
              <a:rPr lang="en-US" altLang="ko-KR" sz="1600" dirty="0" err="1" smtClean="0"/>
              <a:t>com.saeyan.javabeans.MemberBean</a:t>
            </a:r>
            <a:r>
              <a:rPr lang="en-US" altLang="ko-KR" sz="1600" dirty="0" smtClean="0"/>
              <a:t>" /&gt; 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55776" y="1412776"/>
            <a:ext cx="864096" cy="41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3568" y="4777407"/>
            <a:ext cx="7416824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jsp:setProperty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name="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"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value="</a:t>
            </a:r>
            <a:r>
              <a:rPr lang="ko-KR" altLang="en-US" sz="1600" dirty="0"/>
              <a:t>전수빈</a:t>
            </a:r>
            <a:r>
              <a:rPr lang="en-US" altLang="ko-KR" sz="1600" dirty="0" smtClean="0"/>
              <a:t>"/&gt;  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642864" y="5857527"/>
            <a:ext cx="7378439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err="1" smtClean="0"/>
              <a:t>.set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("</a:t>
            </a:r>
            <a:r>
              <a:rPr lang="ko-KR" altLang="en-US" sz="1600" dirty="0"/>
              <a:t>전수빈</a:t>
            </a:r>
            <a:r>
              <a:rPr lang="en-US" altLang="ko-KR" sz="1600" dirty="0"/>
              <a:t>"); 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259632" y="5115961"/>
            <a:ext cx="2160240" cy="741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051720" y="5115961"/>
            <a:ext cx="3240360" cy="895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348880"/>
            <a:ext cx="6048672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jsp:setProperty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name="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smtClean="0"/>
              <a:t>" property</a:t>
            </a:r>
            <a:r>
              <a:rPr lang="en-US" altLang="ko-KR" sz="1400" dirty="0"/>
              <a:t>="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name</a:t>
            </a:r>
            <a:r>
              <a:rPr lang="en-US" altLang="ko-KR" sz="1400" dirty="0" smtClean="0"/>
              <a:t>"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value="</a:t>
            </a:r>
            <a:r>
              <a:rPr lang="ko-KR" altLang="en-US" sz="1400" b="1" dirty="0">
                <a:solidFill>
                  <a:schemeClr val="tx2"/>
                </a:solidFill>
              </a:rPr>
              <a:t>전수빈</a:t>
            </a:r>
            <a:r>
              <a:rPr lang="en-US" altLang="ko-KR" sz="1400" dirty="0" smtClean="0"/>
              <a:t>"/&gt;  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8849" y="3140968"/>
            <a:ext cx="6017368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err="1" smtClean="0"/>
              <a:t>.set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전수빈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411760" y="2566494"/>
            <a:ext cx="3439396" cy="7283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1520" y="68353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③ </a:t>
            </a:r>
            <a:r>
              <a:rPr lang="en-US" altLang="ko-KR" dirty="0"/>
              <a:t>value</a:t>
            </a:r>
            <a:endParaRPr lang="ko-KR" altLang="en-US" dirty="0"/>
          </a:p>
          <a:p>
            <a:pPr fontAlgn="base"/>
            <a:r>
              <a:rPr lang="en-US" altLang="ko-KR" dirty="0"/>
              <a:t>setter</a:t>
            </a:r>
            <a:r>
              <a:rPr lang="ko-KR" altLang="en-US" dirty="0"/>
              <a:t>는 변경할 값을 전달해 주어야 합니다</a:t>
            </a:r>
            <a:r>
              <a:rPr lang="en-US" altLang="ko-KR" dirty="0"/>
              <a:t>. </a:t>
            </a:r>
            <a:r>
              <a:rPr lang="ko-KR" altLang="en-US" dirty="0"/>
              <a:t>자바 코드에서는 전달인자로 변경할 값을 전달하지만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태그에서는 새롭게 변경할 값을 </a:t>
            </a:r>
            <a:r>
              <a:rPr lang="en-US" altLang="ko-KR" dirty="0"/>
              <a:t>value </a:t>
            </a:r>
            <a:r>
              <a:rPr lang="ko-KR" altLang="en-US" dirty="0"/>
              <a:t>속성에 기술합니다</a:t>
            </a:r>
            <a:r>
              <a:rPr lang="en-US" altLang="ko-KR" dirty="0"/>
              <a:t>. value </a:t>
            </a:r>
            <a:r>
              <a:rPr lang="ko-KR" altLang="en-US" dirty="0"/>
              <a:t>속성 값인 “전수빈”이 </a:t>
            </a:r>
            <a:r>
              <a:rPr lang="en-US" altLang="ko-KR" dirty="0"/>
              <a:t>name</a:t>
            </a:r>
            <a:r>
              <a:rPr lang="ko-KR" altLang="en-US" dirty="0"/>
              <a:t>에 저장할 값이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태그도 어떤 의미를 갖는지 자바 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원고\로드북\_____jsp\img\ch06\6-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16251"/>
            <a:ext cx="3680867" cy="19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원고\로드북\_____jsp\img\ch06\6-0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9" y="1168066"/>
            <a:ext cx="4153643" cy="24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85852" y="3805570"/>
            <a:ext cx="314327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/>
              <a:t>① </a:t>
            </a:r>
            <a:r>
              <a:rPr lang="ko-KR" altLang="en-US" sz="1100" dirty="0" smtClean="0"/>
              <a:t>회원 가입 페이지인 </a:t>
            </a:r>
            <a:r>
              <a:rPr lang="en-US" altLang="ko-KR" sz="1100" dirty="0" smtClean="0"/>
              <a:t>addMemberForm.jsp </a:t>
            </a:r>
            <a:r>
              <a:rPr lang="ko-KR" altLang="en-US" sz="1100" dirty="0" smtClean="0"/>
              <a:t>에서 회원 정보를 입력한 후</a:t>
            </a:r>
            <a:r>
              <a:rPr lang="en-US" altLang="ko-KR" sz="1100" dirty="0" smtClean="0"/>
              <a:t> [</a:t>
            </a:r>
            <a:r>
              <a:rPr lang="ko-KR" altLang="en-US" sz="1100" dirty="0" smtClean="0"/>
              <a:t>전송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버튼을 클릭하여 입력된 정보를 </a:t>
            </a:r>
            <a:r>
              <a:rPr lang="en-US" altLang="ko-KR" sz="1100" dirty="0" smtClean="0"/>
              <a:t>addMember.jsp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71868" y="5091454"/>
            <a:ext cx="12858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/>
              <a:t>③ </a:t>
            </a:r>
            <a:r>
              <a:rPr lang="ko-KR" altLang="en-US" sz="1100" dirty="0" smtClean="0"/>
              <a:t>자바 빈에 저장된 회원 정보를 출력한다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0730" y="4519950"/>
            <a:ext cx="2786082" cy="13573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5786" y="4877140"/>
            <a:ext cx="2811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1200" b="1" dirty="0" smtClean="0"/>
              <a:t>② </a:t>
            </a:r>
            <a:r>
              <a:rPr lang="ko-KR" altLang="en-US" sz="1200" b="1" dirty="0" smtClean="0"/>
              <a:t>자바 빈</a:t>
            </a:r>
            <a:endParaRPr lang="en-US" altLang="ko-KR" sz="1200" b="1" dirty="0" smtClean="0"/>
          </a:p>
          <a:p>
            <a:pPr algn="ctr" fontAlgn="base"/>
            <a:r>
              <a:rPr lang="en-US" altLang="ko-KR" sz="1200" b="1" dirty="0" err="1" smtClean="0"/>
              <a:t>com.saeyan.javabeans.MemberBean</a:t>
            </a:r>
            <a:endParaRPr lang="en-US" altLang="ko-KR" sz="1200" b="1" dirty="0" smtClean="0"/>
          </a:p>
          <a:p>
            <a:pPr algn="ctr" fontAlgn="base"/>
            <a:r>
              <a:rPr lang="ko-KR" altLang="en-US" sz="1200" b="1" dirty="0" smtClean="0"/>
              <a:t>에 회원 정보가 저장된다</a:t>
            </a:r>
            <a:r>
              <a:rPr lang="en-US" altLang="ko-KR" sz="1200" b="1" dirty="0" smtClean="0"/>
              <a:t>. </a:t>
            </a:r>
            <a:endParaRPr lang="en-US" altLang="ko-KR" sz="1200" b="1" dirty="0"/>
          </a:p>
        </p:txBody>
      </p:sp>
      <p:sp>
        <p:nvSpPr>
          <p:cNvPr id="38" name="아래쪽 화살표 37"/>
          <p:cNvSpPr/>
          <p:nvPr/>
        </p:nvSpPr>
        <p:spPr>
          <a:xfrm>
            <a:off x="1142976" y="3448380"/>
            <a:ext cx="117157" cy="1500198"/>
          </a:xfrm>
          <a:prstGeom prst="downArrow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2786050" y="4948578"/>
            <a:ext cx="2071702" cy="142876"/>
          </a:xfrm>
          <a:prstGeom prst="rightArrow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7521" y="188640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/>
              <a:t>자바 빈으로 회원 정보 처리하기</a:t>
            </a:r>
          </a:p>
        </p:txBody>
      </p:sp>
    </p:spTree>
    <p:extLst>
      <p:ext uri="{BB962C8B-B14F-4D97-AF65-F5344CB8AC3E}">
        <p14:creationId xmlns:p14="http://schemas.microsoft.com/office/powerpoint/2010/main" val="23108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회원 가입 페이지에서 입력한 정보는 다음 두 가지 방법으로 서버에 전송됩니다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/>
              <a:t>여러분은 두 가지 방법 중 어떤 방식으로 서버로 데이터를 전송하겠습니까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/>
          </a:p>
          <a:p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7920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별명</a:t>
            </a:r>
            <a:r>
              <a:rPr lang="en-US" altLang="ko-KR" dirty="0"/>
              <a:t>, </a:t>
            </a:r>
            <a:r>
              <a:rPr lang="ko-KR" altLang="en-US" dirty="0"/>
              <a:t>비밀번호 등을 개별적으로 전송하는 방법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 정보를 하나로 묶어서 전송하는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573016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두 번째 방법인 </a:t>
            </a:r>
            <a:r>
              <a:rPr lang="ko-KR" altLang="en-US" b="1" dirty="0"/>
              <a:t>하나의 묶음으로 전송하는 것이 훨씬 </a:t>
            </a:r>
            <a:r>
              <a:rPr lang="ko-KR" altLang="en-US" b="1" dirty="0" smtClean="0"/>
              <a:t>효율적</a:t>
            </a:r>
            <a:endParaRPr lang="en-US" altLang="ko-KR" b="1" dirty="0" smtClean="0"/>
          </a:p>
          <a:p>
            <a:endParaRPr lang="en-US" altLang="ko-KR" sz="200" b="1" dirty="0" smtClean="0"/>
          </a:p>
          <a:p>
            <a:r>
              <a:rPr lang="ko-KR" altLang="en-US" dirty="0"/>
              <a:t>회원 정보를 하나의 묶음으로 관리하기 위해 나온 메커니즘이 자바 </a:t>
            </a:r>
            <a:r>
              <a:rPr lang="ko-KR" altLang="en-US" dirty="0" smtClean="0"/>
              <a:t>빈</a:t>
            </a:r>
            <a:endParaRPr lang="en-US" altLang="ko-KR" dirty="0"/>
          </a:p>
          <a:p>
            <a:endParaRPr lang="en-US" altLang="ko-KR" sz="200" b="1" dirty="0" smtClean="0"/>
          </a:p>
          <a:p>
            <a:r>
              <a:rPr lang="ko-KR" altLang="en-US" b="1" dirty="0" smtClean="0"/>
              <a:t>자바 </a:t>
            </a:r>
            <a:r>
              <a:rPr lang="ko-KR" altLang="en-US" b="1" dirty="0"/>
              <a:t>빈은 정보 덩어리로 데이터 저장소</a:t>
            </a:r>
            <a:r>
              <a:rPr lang="ko-KR" altLang="en-US" dirty="0"/>
              <a:t>라고 정의할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프로그램에서 </a:t>
            </a:r>
            <a:r>
              <a:rPr lang="ko-KR" altLang="en-US" dirty="0"/>
              <a:t>사용되는 정보가 여러 개라면 이를 변수에 저장하고 필요할 때마다 개별적으로 접근해서 사용하기 보다는 자바 빈을 사용하면 필요한 정보를 객체를 구성하는 멤버로 기술해 두고 한꺼번에 데이터를 접근해서 사용할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40296" y="2492896"/>
            <a:ext cx="4104340" cy="2963247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</a:rPr>
              <a:t>자바 빈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4632" y="438694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4594" y="4161219"/>
            <a:ext cx="3857652" cy="441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8395" y="3738872"/>
            <a:ext cx="2648205" cy="1522809"/>
            <a:chOff x="-252536" y="2410247"/>
            <a:chExt cx="3312368" cy="1882849"/>
          </a:xfrm>
        </p:grpSpPr>
        <p:sp>
          <p:nvSpPr>
            <p:cNvPr id="13" name="구름 12"/>
            <p:cNvSpPr/>
            <p:nvPr/>
          </p:nvSpPr>
          <p:spPr>
            <a:xfrm>
              <a:off x="-252536" y="2410247"/>
              <a:ext cx="3312368" cy="188284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506" y="2932450"/>
              <a:ext cx="2520281" cy="799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숨겨진 데이터</a:t>
              </a:r>
              <a:endParaRPr lang="en-US" altLang="ko-KR" dirty="0" smtClean="0"/>
            </a:p>
            <a:p>
              <a:r>
                <a:rPr lang="en-US" altLang="ko-KR" dirty="0" smtClean="0"/>
                <a:t>  field</a:t>
              </a:r>
              <a:endParaRPr lang="ko-KR" altLang="en-US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704594" y="4674976"/>
            <a:ext cx="38576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1718" y="4172075"/>
            <a:ext cx="4071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getField</a:t>
            </a:r>
            <a:r>
              <a:rPr lang="en-US" altLang="ko-KR" dirty="0" smtClean="0"/>
              <a:t> () </a:t>
            </a:r>
          </a:p>
          <a:p>
            <a:endParaRPr lang="en-US" altLang="ko-KR" dirty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setField</a:t>
            </a:r>
            <a:r>
              <a:rPr lang="en-US" altLang="ko-KR" dirty="0" smtClean="0"/>
              <a:t>(String field xxx) </a:t>
            </a:r>
            <a:endParaRPr lang="ko-KR" altLang="en-US" dirty="0"/>
          </a:p>
        </p:txBody>
      </p:sp>
      <p:sp>
        <p:nvSpPr>
          <p:cNvPr id="19" name="구름 모양 설명선 18"/>
          <p:cNvSpPr/>
          <p:nvPr/>
        </p:nvSpPr>
        <p:spPr>
          <a:xfrm>
            <a:off x="4328082" y="2913211"/>
            <a:ext cx="2980088" cy="106130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839498" y="319416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공개된 인터페이스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5563" y="117693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 빈은 단순히 데이터를 저장만 하는 것이 아니고 자바의 데이터의 은닉</a:t>
            </a:r>
            <a:r>
              <a:rPr lang="en-US" altLang="ko-KR" dirty="0"/>
              <a:t>(data hiding)</a:t>
            </a:r>
            <a:r>
              <a:rPr lang="ko-KR" altLang="en-US" dirty="0"/>
              <a:t>이란 개념을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데이터의 </a:t>
            </a:r>
            <a:r>
              <a:rPr lang="ko-KR" altLang="en-US" dirty="0"/>
              <a:t>은닉은 객체 외부에서 데이터를 직접 다루면 데이터가 손상될 수 있으므로 이를 막기 위해서 나온 객체지향의 개념입니다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데이터를 </a:t>
            </a:r>
            <a:r>
              <a:rPr lang="ko-KR" altLang="en-US" dirty="0"/>
              <a:t>은닉하기 위해서 데이터는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사용하고 </a:t>
            </a:r>
            <a:r>
              <a:rPr lang="en-US" altLang="ko-KR" dirty="0"/>
              <a:t>public </a:t>
            </a:r>
            <a:r>
              <a:rPr lang="ko-KR" altLang="en-US" dirty="0" err="1"/>
              <a:t>접근제한자로</a:t>
            </a:r>
            <a:r>
              <a:rPr lang="ko-KR" altLang="en-US" dirty="0"/>
              <a:t> 공개된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통해서만 접근할 수 있도록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/>
              <a:t>빈은 데이터를 저장하기 위한 필드와 데이터를 컨트롤하는 </a:t>
            </a:r>
            <a:r>
              <a:rPr lang="en-US" altLang="ko-KR" dirty="0"/>
              <a:t>getter/setter </a:t>
            </a:r>
            <a:r>
              <a:rPr lang="ko-KR" altLang="en-US" dirty="0" err="1"/>
              <a:t>메소드를</a:t>
            </a:r>
            <a:r>
              <a:rPr lang="ko-KR" altLang="en-US" dirty="0"/>
              <a:t> 하나의 쌍으로 가지고 있는 클래스입니다</a:t>
            </a:r>
            <a:r>
              <a:rPr lang="en-US" altLang="ko-KR" dirty="0"/>
              <a:t>. getter/setter</a:t>
            </a:r>
            <a:r>
              <a:rPr lang="ko-KR" altLang="en-US" dirty="0"/>
              <a:t>는 자바 빈의 필드에 데이터를 저장하고 조회하는 작업을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71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smtClean="0"/>
              <a:t>자바 </a:t>
            </a:r>
            <a:r>
              <a:rPr lang="ko-KR" altLang="en-US" sz="3000" b="1" dirty="0"/>
              <a:t>빈 클래스 </a:t>
            </a:r>
            <a:r>
              <a:rPr lang="ko-KR" altLang="en-US" sz="3000" b="1" dirty="0" smtClean="0"/>
              <a:t>만들기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자바 빈도 역시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그러므로 </a:t>
            </a:r>
            <a:r>
              <a:rPr lang="ko-KR" altLang="en-US" sz="2400" dirty="0"/>
              <a:t>자바 빈 역시 클래스를 구성하는 요소인 필드와 </a:t>
            </a:r>
            <a:r>
              <a:rPr lang="ko-KR" altLang="en-US" sz="2400" dirty="0" err="1"/>
              <a:t>메소드로</a:t>
            </a:r>
            <a:r>
              <a:rPr lang="ko-KR" altLang="en-US" sz="2400" dirty="0"/>
              <a:t> 구성됩니다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좀 </a:t>
            </a:r>
            <a:r>
              <a:rPr lang="ko-KR" altLang="en-US" sz="2400" dirty="0"/>
              <a:t>더 구체적으로 이야기하면 자바 빈은 필드와 </a:t>
            </a:r>
            <a:r>
              <a:rPr lang="en-US" altLang="ko-KR" sz="2400" dirty="0"/>
              <a:t>getter/setter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하나의 쌍으로 갖는 특별한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자바 빈은 클래스의 특별한 형태라 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자바 </a:t>
            </a:r>
            <a:r>
              <a:rPr lang="ko-KR" altLang="en-US" sz="2400" dirty="0"/>
              <a:t>빈은 </a:t>
            </a:r>
            <a:r>
              <a:rPr lang="ko-KR" altLang="en-US" sz="2400" dirty="0" err="1"/>
              <a:t>서블릿에서만</a:t>
            </a:r>
            <a:r>
              <a:rPr lang="ko-KR" altLang="en-US" sz="2400" dirty="0"/>
              <a:t> 사용되는 기술이 아닙니다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자바에서 </a:t>
            </a:r>
            <a:r>
              <a:rPr lang="ko-KR" altLang="en-US" sz="2400" dirty="0"/>
              <a:t>사용되는 개념인데 그것을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가져다 사용하는 것입니다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3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/>
              <a:t>자바 빈 클래스 </a:t>
            </a:r>
            <a:r>
              <a:rPr lang="ko-KR" altLang="en-US" sz="3000" b="1" dirty="0" smtClean="0"/>
              <a:t>정의하기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8965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프로그래밍을 위해서는 다양한 </a:t>
            </a:r>
            <a:r>
              <a:rPr lang="ko-KR" altLang="en-US" sz="2400" dirty="0" err="1"/>
              <a:t>로직이</a:t>
            </a:r>
            <a:r>
              <a:rPr lang="ko-KR" altLang="en-US" sz="2400" dirty="0"/>
              <a:t> 필요한데 자바 빈은 단순히 데이터를 저장할 목적으로 사용한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600" dirty="0"/>
          </a:p>
          <a:p>
            <a:r>
              <a:rPr lang="ko-KR" altLang="en-US" sz="2400" dirty="0" smtClean="0"/>
              <a:t>자바 </a:t>
            </a:r>
            <a:r>
              <a:rPr lang="ko-KR" altLang="en-US" sz="2400" dirty="0"/>
              <a:t>빈 클래스는 자바에서 클래스 선언을 위해서 사용하는 </a:t>
            </a:r>
            <a:r>
              <a:rPr lang="ko-KR" altLang="en-US" sz="2400" dirty="0" err="1"/>
              <a:t>예약어인</a:t>
            </a:r>
            <a:r>
              <a:rPr lang="ko-KR" altLang="en-US" sz="2400" dirty="0"/>
              <a:t> </a:t>
            </a:r>
            <a:r>
              <a:rPr lang="en-US" altLang="ko-KR" sz="2400" dirty="0"/>
              <a:t>class</a:t>
            </a:r>
            <a:r>
              <a:rPr lang="ko-KR" altLang="en-US" sz="2400" dirty="0"/>
              <a:t>로 다음과 같이 정의합니다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회원 정보를 저장할 자바 빈 클래스는 회원을 의미하는 </a:t>
            </a:r>
            <a:r>
              <a:rPr lang="en-US" altLang="ko-KR" sz="2400" dirty="0"/>
              <a:t>Member </a:t>
            </a:r>
            <a:r>
              <a:rPr lang="ko-KR" altLang="en-US" sz="2400" dirty="0"/>
              <a:t>뒤에 </a:t>
            </a:r>
            <a:r>
              <a:rPr lang="en-US" altLang="ko-KR" sz="2400" dirty="0"/>
              <a:t>Bean</a:t>
            </a:r>
            <a:r>
              <a:rPr lang="ko-KR" altLang="en-US" sz="2400" dirty="0"/>
              <a:t>을 덧붙여 다른 클래스와 차별화를 두기도 하지만 꼭 그럴 필요는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개발자에 성향에 따라 </a:t>
            </a:r>
            <a:r>
              <a:rPr lang="en-US" altLang="ko-KR" sz="2400" dirty="0"/>
              <a:t>Member</a:t>
            </a:r>
            <a:r>
              <a:rPr lang="ko-KR" altLang="en-US" sz="2400" dirty="0"/>
              <a:t>라는 이름을 사용하기도 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429000"/>
            <a:ext cx="784887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MemberBean</a:t>
            </a:r>
            <a:r>
              <a:rPr lang="en-US" altLang="ko-KR" b="1" dirty="0"/>
              <a:t> { </a:t>
            </a:r>
            <a:r>
              <a:rPr lang="en-US" altLang="ko-KR" dirty="0"/>
              <a:t>//</a:t>
            </a:r>
            <a:r>
              <a:rPr lang="ko-KR" altLang="en-US" dirty="0"/>
              <a:t>자바 빈 클래스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1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3672" y="227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/>
              <a:t>        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311182" y="3950875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err="1" smtClean="0"/>
              <a:t>com.saeyan.javabeans.MemberBean</a:t>
            </a:r>
            <a:endParaRPr lang="en-US" altLang="ko-KR" sz="28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526024" y="452237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/>
              <a:t>클래스이름</a:t>
            </a:r>
            <a:endParaRPr lang="ko-KR" altLang="en-US" sz="24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311182" y="4450941"/>
            <a:ext cx="207170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54322" y="4450941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68834" y="4450941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1382620" y="4379503"/>
            <a:ext cx="3857652" cy="954107"/>
            <a:chOff x="500034" y="2071678"/>
            <a:chExt cx="3857652" cy="954107"/>
          </a:xfrm>
        </p:grpSpPr>
        <p:sp>
          <p:nvSpPr>
            <p:cNvPr id="15" name="직사각형 14"/>
            <p:cNvSpPr/>
            <p:nvPr/>
          </p:nvSpPr>
          <p:spPr>
            <a:xfrm>
              <a:off x="500034" y="2071678"/>
              <a:ext cx="385765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 </a:t>
              </a:r>
              <a:r>
                <a:rPr lang="ko-KR" altLang="en-US" sz="2400" dirty="0" smtClean="0"/>
                <a:t>도메인이름  </a:t>
              </a:r>
              <a:r>
                <a:rPr lang="en-US" altLang="ko-KR" sz="2400" dirty="0" smtClean="0"/>
                <a:t>+  </a:t>
              </a:r>
              <a:r>
                <a:rPr lang="ko-KR" altLang="en-US" sz="2400" dirty="0" smtClean="0"/>
                <a:t>폴더이름</a:t>
              </a:r>
              <a:endParaRPr lang="en-US" altLang="ko-KR" sz="2400" dirty="0" smtClean="0"/>
            </a:p>
            <a:p>
              <a:endParaRPr lang="en-US" altLang="ko-KR" sz="800" dirty="0" smtClean="0"/>
            </a:p>
            <a:p>
              <a:r>
                <a:rPr lang="en-US" altLang="ko-KR" sz="2400" dirty="0" smtClean="0"/>
                <a:t>           </a:t>
              </a:r>
              <a:r>
                <a:rPr lang="ko-KR" altLang="en-US" sz="2400" dirty="0" smtClean="0"/>
                <a:t>패키지이름</a:t>
              </a:r>
              <a:endParaRPr lang="ko-KR" altLang="en-US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1356496" y="2501100"/>
              <a:ext cx="357984" cy="284958"/>
              <a:chOff x="1356496" y="2501100"/>
              <a:chExt cx="357984" cy="500860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1107257" y="2750339"/>
                <a:ext cx="500066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357290" y="3000372"/>
                <a:ext cx="35719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 flipH="1">
              <a:off x="3286116" y="2500306"/>
              <a:ext cx="419104" cy="284958"/>
              <a:chOff x="1356496" y="2501100"/>
              <a:chExt cx="357984" cy="500860"/>
            </a:xfrm>
          </p:grpSpPr>
          <p:cxnSp>
            <p:nvCxnSpPr>
              <p:cNvPr id="54" name="직선 연결선 53"/>
              <p:cNvCxnSpPr/>
              <p:nvPr/>
            </p:nvCxnSpPr>
            <p:spPr>
              <a:xfrm rot="5400000">
                <a:off x="1107257" y="2750339"/>
                <a:ext cx="500066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357290" y="3000372"/>
                <a:ext cx="35719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제목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패키지 선언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980728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패키지 이름은 자유롭게 만들어 사용할 수 있지만 패키지 이름마저도 동일하여 문제가 발생될 수 있기 때문에 패키지는 다음과 같은 규칙에 따라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다행히도 회사의 인터넷 주소인 도메인은 이를 관리하는 기관이 있기 때문에 위와 같은 식으로 패키지를 지정하다 보면 패키지 이름까지 동일해서 혼돈을 초래하게 하는 일은 생기지 않기 때문에 도메인 이름을 </a:t>
            </a:r>
            <a:r>
              <a:rPr lang="ko-KR" altLang="en-US" dirty="0" err="1"/>
              <a:t>패키지명에</a:t>
            </a:r>
            <a:r>
              <a:rPr lang="ko-KR" altLang="en-US" dirty="0"/>
              <a:t> 기술합니다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675746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도메인이름</a:t>
            </a:r>
            <a:r>
              <a:rPr lang="en-US" altLang="ko-KR" dirty="0"/>
              <a:t>.</a:t>
            </a:r>
            <a:r>
              <a:rPr lang="ko-KR" altLang="en-US" dirty="0"/>
              <a:t>폴더이름</a:t>
            </a:r>
            <a:r>
              <a:rPr lang="en-US" altLang="ko-KR" dirty="0"/>
              <a:t>.</a:t>
            </a:r>
            <a:r>
              <a:rPr lang="ko-KR" altLang="en-US" dirty="0"/>
              <a:t>클래스이름</a:t>
            </a:r>
          </a:p>
        </p:txBody>
      </p:sp>
    </p:spTree>
    <p:extLst>
      <p:ext uri="{BB962C8B-B14F-4D97-AF65-F5344CB8AC3E}">
        <p14:creationId xmlns:p14="http://schemas.microsoft.com/office/powerpoint/2010/main" val="31467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476672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다음은 회원 가입을 위한 페이지입니다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회원 </a:t>
            </a:r>
            <a:r>
              <a:rPr lang="ko-KR" altLang="en-US" dirty="0"/>
              <a:t>가입을 위한 입력 폼이 위와 같다면 회원 정보를 저장할 자바 빈은 데이터를 저장하기 위한 필드</a:t>
            </a:r>
            <a:r>
              <a:rPr lang="en-US" altLang="ko-KR" dirty="0"/>
              <a:t>(</a:t>
            </a:r>
            <a:r>
              <a:rPr lang="ko-KR" altLang="en-US" dirty="0"/>
              <a:t>클래스의 구성원이 되는 변수</a:t>
            </a:r>
            <a:r>
              <a:rPr lang="en-US" altLang="ko-KR" dirty="0"/>
              <a:t>)</a:t>
            </a:r>
            <a:r>
              <a:rPr lang="ko-KR" altLang="en-US" dirty="0"/>
              <a:t>가 다음과 같이 구성되어야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회원 정보를 저장할 자바 빈인 </a:t>
            </a:r>
            <a:r>
              <a:rPr lang="en-US" altLang="ko-KR" dirty="0" err="1"/>
              <a:t>MemberBean</a:t>
            </a:r>
            <a:r>
              <a:rPr lang="en-US" altLang="ko-KR" dirty="0"/>
              <a:t> </a:t>
            </a:r>
            <a:r>
              <a:rPr lang="ko-KR" altLang="en-US" dirty="0"/>
              <a:t>클래스의 필드는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로 하여 외부에서 직접 필드에 접근하지 못하게 하고 필드에 값을 저장하고 얻어오기 위해서는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5120992" descr="EMB000014204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5"/>
            <a:ext cx="4346687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83768" y="1052735"/>
            <a:ext cx="648072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package </a:t>
            </a:r>
            <a:r>
              <a:rPr lang="en-US" altLang="ko-KR" dirty="0" err="1"/>
              <a:t>com.saeyan.javabeans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    </a:t>
            </a:r>
          </a:p>
          <a:p>
            <a:pPr fontAlgn="base"/>
            <a:r>
              <a:rPr lang="en-US" altLang="ko-KR" dirty="0"/>
              <a:t>     private String name;      // </a:t>
            </a:r>
            <a:r>
              <a:rPr lang="ko-KR" altLang="en-US" dirty="0"/>
              <a:t>이름을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</a:t>
            </a:r>
            <a:r>
              <a:rPr lang="en-US" altLang="ko-KR" dirty="0" err="1"/>
              <a:t>userid</a:t>
            </a:r>
            <a:r>
              <a:rPr lang="en-US" altLang="ko-KR" dirty="0"/>
              <a:t>;     // </a:t>
            </a:r>
            <a:r>
              <a:rPr lang="ko-KR" altLang="en-US" dirty="0"/>
              <a:t>아이디를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nickname;  // </a:t>
            </a:r>
            <a:r>
              <a:rPr lang="ko-KR" altLang="en-US" dirty="0"/>
              <a:t>별명을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</a:t>
            </a:r>
            <a:r>
              <a:rPr lang="en-US" altLang="ko-KR" dirty="0" err="1"/>
              <a:t>pwd</a:t>
            </a:r>
            <a:r>
              <a:rPr lang="en-US" altLang="ko-KR" dirty="0"/>
              <a:t>;       // </a:t>
            </a:r>
            <a:r>
              <a:rPr lang="ko-KR" altLang="en-US" dirty="0"/>
              <a:t>비밀번호를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email;      // </a:t>
            </a:r>
            <a:r>
              <a:rPr lang="ko-KR" altLang="en-US" dirty="0" err="1"/>
              <a:t>이메일을</a:t>
            </a:r>
            <a:r>
              <a:rPr lang="ko-KR" altLang="en-US" dirty="0"/>
              <a:t>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phone;     // </a:t>
            </a:r>
            <a:r>
              <a:rPr lang="ko-KR" altLang="en-US" dirty="0"/>
              <a:t>전화번호를 저장할 필드 선언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228600"/>
            <a:ext cx="87849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자바 빈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프로퍼티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dirty="0"/>
              <a:t>자바 빈에서는 데이터를 은닉하기 위해서 필드를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제한자로</a:t>
            </a:r>
            <a:r>
              <a:rPr lang="ko-KR" altLang="en-US" dirty="0"/>
              <a:t> 선언하였기 때문에 직접 접근할 수 없습니다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빈은 </a:t>
            </a:r>
            <a:r>
              <a:rPr lang="en-US" altLang="ko-KR" dirty="0"/>
              <a:t>private </a:t>
            </a:r>
            <a:r>
              <a:rPr lang="ko-KR" altLang="en-US" dirty="0"/>
              <a:t>필드를 외부에서 접근하기 위해서 </a:t>
            </a:r>
            <a:r>
              <a:rPr lang="ko-KR" altLang="en-US" dirty="0" err="1"/>
              <a:t>공개형</a:t>
            </a:r>
            <a:r>
              <a:rPr lang="ko-KR" altLang="en-US" dirty="0"/>
              <a:t> 접근 제한자인 </a:t>
            </a:r>
            <a:r>
              <a:rPr lang="en-US" altLang="ko-KR" dirty="0"/>
              <a:t>public</a:t>
            </a:r>
            <a:r>
              <a:rPr lang="ko-KR" altLang="en-US" dirty="0"/>
              <a:t>으로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정의해 놓고 이를 통해서 간접적으로 필드에 접근합니다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이와 </a:t>
            </a:r>
            <a:r>
              <a:rPr lang="ko-KR" altLang="en-US" dirty="0"/>
              <a:t>같은 방식을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프로퍼티라는</a:t>
            </a:r>
            <a:r>
              <a:rPr lang="ko-KR" altLang="en-US" dirty="0" smtClean="0"/>
              <a:t> </a:t>
            </a:r>
            <a:r>
              <a:rPr lang="ko-KR" altLang="en-US" dirty="0"/>
              <a:t>개념은 자바 이외에 </a:t>
            </a:r>
            <a:r>
              <a:rPr lang="ko-KR" altLang="en-US" dirty="0" err="1"/>
              <a:t>닷넷이나</a:t>
            </a:r>
            <a:r>
              <a:rPr lang="ko-KR" altLang="en-US" dirty="0"/>
              <a:t> 다른 언어에서 통상적으로 사용하는 개념으로 필드 형태로 기술하되 결국은 간접적으로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것을 말합니다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23528" y="3068960"/>
            <a:ext cx="6984776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private String name;</a:t>
            </a:r>
          </a:p>
          <a:p>
            <a:endParaRPr lang="en-US" altLang="ko-KR" dirty="0"/>
          </a:p>
          <a:p>
            <a:r>
              <a:rPr lang="en-US" altLang="ko-KR" dirty="0"/>
              <a:t>   // getter(</a:t>
            </a:r>
            <a:r>
              <a:rPr lang="ko-KR" altLang="en-US" dirty="0"/>
              <a:t>필드 값을 알려줌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 ) {</a:t>
            </a:r>
          </a:p>
          <a:p>
            <a:r>
              <a:rPr lang="en-US" altLang="ko-KR" dirty="0"/>
              <a:t>     return name;   // </a:t>
            </a:r>
            <a:r>
              <a:rPr lang="ko-KR" altLang="en-US" dirty="0"/>
              <a:t>회원의 이름을 알려줌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   // setter(</a:t>
            </a:r>
            <a:r>
              <a:rPr lang="ko-KR" altLang="en-US" dirty="0"/>
              <a:t>필드 값을 변경함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r>
              <a:rPr lang="en-US" altLang="ko-KR" dirty="0"/>
              <a:t>     this.name=name;   //</a:t>
            </a:r>
            <a:r>
              <a:rPr lang="ko-KR" altLang="en-US" dirty="0"/>
              <a:t>회원의 이름을 전달받은 값으로 변경함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2514</Words>
  <Application>Microsoft Office PowerPoint</Application>
  <PresentationFormat>화면 슬라이드 쇼(4:3)</PresentationFormat>
  <Paragraphs>441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맑은 고딕</vt:lpstr>
      <vt:lpstr>Arial</vt:lpstr>
      <vt:lpstr>Consolas</vt:lpstr>
      <vt:lpstr>Office 테마</vt:lpstr>
      <vt:lpstr>06장  자바 빈(Java Bean)&amp; 액션 태그 </vt:lpstr>
      <vt:lpstr>PowerPoint 프레젠테이션</vt:lpstr>
      <vt:lpstr>PowerPoint 프레젠테이션</vt:lpstr>
      <vt:lpstr>PowerPoint 프레젠테이션</vt:lpstr>
      <vt:lpstr>자바 빈 클래스 만들기</vt:lpstr>
      <vt:lpstr>자바 빈 클래스 정의하기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105</cp:revision>
  <dcterms:created xsi:type="dcterms:W3CDTF">2013-05-13T12:41:23Z</dcterms:created>
  <dcterms:modified xsi:type="dcterms:W3CDTF">2022-09-21T01:17:14Z</dcterms:modified>
</cp:coreProperties>
</file>