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8" r:id="rId2"/>
    <p:sldId id="309" r:id="rId3"/>
    <p:sldId id="310" r:id="rId4"/>
    <p:sldId id="313" r:id="rId5"/>
    <p:sldId id="315" r:id="rId6"/>
    <p:sldId id="314" r:id="rId7"/>
    <p:sldId id="311" r:id="rId8"/>
    <p:sldId id="318" r:id="rId9"/>
    <p:sldId id="319" r:id="rId10"/>
    <p:sldId id="317" r:id="rId11"/>
    <p:sldId id="316" r:id="rId12"/>
    <p:sldId id="320" r:id="rId13"/>
    <p:sldId id="321" r:id="rId14"/>
    <p:sldId id="322" r:id="rId15"/>
    <p:sldId id="323" r:id="rId16"/>
    <p:sldId id="32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49" autoAdjust="0"/>
    <p:restoredTop sz="94660"/>
  </p:normalViewPr>
  <p:slideViewPr>
    <p:cSldViewPr>
      <p:cViewPr varScale="1">
        <p:scale>
          <a:sx n="102" d="100"/>
          <a:sy n="102" d="100"/>
        </p:scale>
        <p:origin x="49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68387-8421-41A7-B6BF-36DE5E61B6D7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AF614-71FD-47C7-BEE4-EDC4CD650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53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9C01E-5E9A-4B21-91B4-EF50E5B4D6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663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9C01E-5E9A-4B21-91B4-EF50E5B4D6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66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382013"/>
            <a:ext cx="7344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Context </a:t>
            </a:r>
            <a:r>
              <a:rPr lang="en-US" altLang="ko-KR" dirty="0" err="1"/>
              <a:t>envContext</a:t>
            </a:r>
            <a:r>
              <a:rPr lang="en-US" altLang="ko-KR" dirty="0"/>
              <a:t> = (Context)</a:t>
            </a:r>
            <a:r>
              <a:rPr lang="en-US" altLang="ko-KR" dirty="0" err="1"/>
              <a:t>initContext.lookup</a:t>
            </a:r>
            <a:r>
              <a:rPr lang="en-US" altLang="ko-KR" dirty="0"/>
              <a:t>("java:/comp/</a:t>
            </a:r>
            <a:r>
              <a:rPr lang="en-US" altLang="ko-KR" dirty="0" err="1"/>
              <a:t>env</a:t>
            </a:r>
            <a:r>
              <a:rPr lang="en-US" altLang="ko-KR" dirty="0"/>
              <a:t>");</a:t>
            </a:r>
          </a:p>
          <a:p>
            <a:pPr fontAlgn="base"/>
            <a:r>
              <a: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DataSource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ds </a:t>
            </a:r>
            <a:r>
              <a:rPr lang="en-US" altLang="ko-KR" dirty="0"/>
              <a:t>= (</a:t>
            </a:r>
            <a:r>
              <a:rPr lang="en-US" altLang="ko-KR" dirty="0" err="1"/>
              <a:t>DataSource</a:t>
            </a:r>
            <a:r>
              <a:rPr lang="en-US" altLang="ko-KR" dirty="0"/>
              <a:t>)</a:t>
            </a:r>
            <a:r>
              <a:rPr lang="en-US" altLang="ko-KR" dirty="0" err="1"/>
              <a:t>envContext.lookup</a:t>
            </a:r>
            <a:r>
              <a:rPr lang="en-US" altLang="ko-KR" dirty="0"/>
              <a:t>("</a:t>
            </a:r>
            <a:r>
              <a: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jdbc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/</a:t>
            </a:r>
            <a:r>
              <a: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myoracle</a:t>
            </a:r>
            <a:r>
              <a:rPr lang="en-US" altLang="ko-KR" dirty="0"/>
              <a:t>"); </a:t>
            </a:r>
          </a:p>
          <a:p>
            <a:pPr fontAlgn="base"/>
            <a:r>
              <a:rPr lang="en-US" altLang="ko-KR" dirty="0" smtClean="0"/>
              <a:t>         ②                                                             ①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628800"/>
            <a:ext cx="74168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&lt;Context </a:t>
            </a:r>
            <a:r>
              <a:rPr lang="en-US" altLang="ko-KR" sz="1400" dirty="0" err="1"/>
              <a:t>docBase</a:t>
            </a:r>
            <a:r>
              <a:rPr lang="en-US" altLang="ko-KR" sz="1400" dirty="0"/>
              <a:t>="web-study-09" path="/web-study-09"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reloadable</a:t>
            </a:r>
            <a:r>
              <a:rPr lang="en-US" altLang="ko-KR" sz="1400" dirty="0"/>
              <a:t>="true" source="org.eclipse.jst.jee.server:web-study-09</a:t>
            </a:r>
            <a:r>
              <a:rPr lang="en-US" altLang="ko-KR" sz="1400" dirty="0" smtClean="0"/>
              <a:t>"&gt;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&lt;Resource name="</a:t>
            </a:r>
            <a:r>
              <a:rPr lang="en-US" altLang="ko-KR" sz="14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4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jdbc</a:t>
            </a:r>
            <a:r>
              <a:rPr lang="en-US" altLang="ko-KR" sz="14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/</a:t>
            </a:r>
            <a:r>
              <a:rPr lang="en-US" altLang="ko-KR" sz="14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myoracle</a:t>
            </a:r>
            <a:r>
              <a:rPr lang="en-US" altLang="ko-KR" sz="1400" dirty="0" smtClean="0"/>
              <a:t>" </a:t>
            </a:r>
            <a:r>
              <a:rPr lang="en-US" altLang="ko-KR" sz="1400" dirty="0" err="1" smtClean="0"/>
              <a:t>auth</a:t>
            </a:r>
            <a:r>
              <a:rPr lang="en-US" altLang="ko-KR" sz="1400" dirty="0" smtClean="0"/>
              <a:t>="Container" type="</a:t>
            </a:r>
            <a:r>
              <a:rPr lang="en-US" altLang="ko-KR" sz="1400" dirty="0" err="1" smtClean="0"/>
              <a:t>javax.sql.</a:t>
            </a:r>
            <a:r>
              <a:rPr lang="en-US" altLang="ko-KR" sz="14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DataSource</a:t>
            </a:r>
            <a:r>
              <a:rPr lang="en-US" altLang="ko-KR" sz="1400" dirty="0" smtClean="0"/>
              <a:t>“</a:t>
            </a:r>
          </a:p>
          <a:p>
            <a:r>
              <a:rPr lang="en-US" altLang="ko-KR" sz="1400" dirty="0" smtClean="0"/>
              <a:t>                                       ①                                                          </a:t>
            </a:r>
            <a:r>
              <a:rPr lang="en-US" altLang="ko-KR" sz="1400" dirty="0"/>
              <a:t>②  </a:t>
            </a:r>
            <a:r>
              <a:rPr lang="en-US" altLang="ko-KR" sz="1400" dirty="0" smtClean="0"/>
              <a:t>  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da-DK" altLang="ko-KR" sz="1400" dirty="0" smtClean="0"/>
              <a:t>driverClassName</a:t>
            </a:r>
            <a:r>
              <a:rPr lang="da-DK" altLang="ko-KR" sz="1400" dirty="0"/>
              <a:t>="oracle.jdbc.OracleDriver" url="jdbc:oracle:thin:@</a:t>
            </a:r>
            <a:r>
              <a:rPr lang="da-DK" altLang="ko-KR" sz="1400" dirty="0" smtClean="0"/>
              <a:t>127.0.0.1:1521:XE”    </a:t>
            </a:r>
          </a:p>
          <a:p>
            <a:r>
              <a:rPr lang="da-DK" altLang="ko-KR" sz="1400" dirty="0"/>
              <a:t> </a:t>
            </a:r>
            <a:r>
              <a:rPr lang="da-DK" altLang="ko-KR" sz="1400" dirty="0" smtClean="0"/>
              <a:t>     </a:t>
            </a:r>
            <a:r>
              <a:rPr lang="en-US" altLang="ko-KR" sz="1400" dirty="0" smtClean="0"/>
              <a:t>username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scott</a:t>
            </a:r>
            <a:r>
              <a:rPr lang="en-US" altLang="ko-KR" sz="1400" dirty="0"/>
              <a:t>" password="tiger" </a:t>
            </a:r>
            <a:r>
              <a:rPr lang="en-US" altLang="ko-KR" sz="1400" dirty="0" err="1"/>
              <a:t>maxActive</a:t>
            </a:r>
            <a:r>
              <a:rPr lang="en-US" altLang="ko-KR" sz="1400" dirty="0"/>
              <a:t>="20" </a:t>
            </a:r>
            <a:r>
              <a:rPr lang="en-US" altLang="ko-KR" sz="1400" dirty="0" err="1"/>
              <a:t>maxIdle</a:t>
            </a:r>
            <a:r>
              <a:rPr lang="en-US" altLang="ko-KR" sz="1400" dirty="0"/>
              <a:t>="</a:t>
            </a:r>
            <a:r>
              <a:rPr lang="en-US" altLang="ko-KR" sz="1400" dirty="0" smtClean="0"/>
              <a:t>10“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maxWait</a:t>
            </a:r>
            <a:r>
              <a:rPr lang="en-US" altLang="ko-KR" sz="1400" dirty="0"/>
              <a:t>="-1" /&gt;</a:t>
            </a:r>
          </a:p>
          <a:p>
            <a:r>
              <a:rPr lang="en-US" altLang="ko-KR" sz="1400" dirty="0"/>
              <a:t>&lt;/Context&gt;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475656" y="1016732"/>
            <a:ext cx="5328592" cy="1116124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987824" y="1016732"/>
            <a:ext cx="3384376" cy="1116124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795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2813620" y="116632"/>
            <a:ext cx="1872208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홈</a:t>
            </a:r>
            <a:r>
              <a:rPr lang="ko-KR" altLang="en-US" sz="1100" b="0" dirty="0" smtClean="0"/>
              <a:t> </a:t>
            </a:r>
            <a:r>
              <a:rPr lang="ko-KR" altLang="en-US" sz="1100" b="0" dirty="0"/>
              <a:t>페이지</a:t>
            </a:r>
          </a:p>
          <a:p>
            <a:r>
              <a:rPr lang="en-US" altLang="ko-KR" sz="1100" dirty="0" err="1" smtClean="0"/>
              <a:t>index.jsp</a:t>
            </a:r>
            <a:endParaRPr lang="en-US" altLang="ko-KR" sz="1100" b="0" dirty="0"/>
          </a:p>
        </p:txBody>
      </p:sp>
      <p:sp>
        <p:nvSpPr>
          <p:cNvPr id="32" name="Text Box 40"/>
          <p:cNvSpPr txBox="1">
            <a:spLocks noChangeArrowheads="1"/>
          </p:cNvSpPr>
          <p:nvPr/>
        </p:nvSpPr>
        <p:spPr bwMode="auto">
          <a:xfrm>
            <a:off x="2381572" y="836712"/>
            <a:ext cx="1470348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dirty="0"/>
              <a:t>글 목록 처리</a:t>
            </a:r>
          </a:p>
          <a:p>
            <a:r>
              <a:rPr lang="en-US" altLang="ko-KR" sz="1100" b="0" dirty="0" err="1" smtClean="0"/>
              <a:t>BoardListServlet</a:t>
            </a:r>
            <a:endParaRPr lang="en-US" altLang="ko-KR" sz="1100" b="0" dirty="0"/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4541812" y="836712"/>
            <a:ext cx="1830388" cy="261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올리기 </a:t>
            </a:r>
            <a:r>
              <a:rPr lang="ko-KR" altLang="en-US" sz="1100" b="0" dirty="0" smtClean="0"/>
              <a:t>페이지</a:t>
            </a:r>
            <a:endParaRPr lang="en-US" altLang="ko-KR" sz="1100" b="0" dirty="0"/>
          </a:p>
        </p:txBody>
      </p:sp>
      <p:cxnSp>
        <p:nvCxnSpPr>
          <p:cNvPr id="35" name="꺾인 연결선 34"/>
          <p:cNvCxnSpPr>
            <a:stCxn id="31" idx="2"/>
            <a:endCxn id="32" idx="0"/>
          </p:cNvCxnSpPr>
          <p:nvPr/>
        </p:nvCxnSpPr>
        <p:spPr>
          <a:xfrm rot="5400000">
            <a:off x="3288639" y="375626"/>
            <a:ext cx="289193" cy="6329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1" idx="2"/>
            <a:endCxn id="33" idx="0"/>
          </p:cNvCxnSpPr>
          <p:nvPr/>
        </p:nvCxnSpPr>
        <p:spPr>
          <a:xfrm rot="16200000" flipH="1">
            <a:off x="4458769" y="-161526"/>
            <a:ext cx="289193" cy="170728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2339752" y="1484784"/>
            <a:ext cx="1584176" cy="261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목록 </a:t>
            </a:r>
            <a:r>
              <a:rPr lang="ko-KR" altLang="en-US" sz="1100" b="0" dirty="0" smtClean="0"/>
              <a:t>페이지</a:t>
            </a:r>
            <a:endParaRPr lang="en-US" altLang="ko-KR" sz="1100" b="0" dirty="0"/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4788024" y="1772816"/>
            <a:ext cx="1332416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</a:t>
            </a:r>
            <a:r>
              <a:rPr lang="ko-KR" altLang="en-US" sz="1100" dirty="0" smtClean="0"/>
              <a:t>쓰기</a:t>
            </a:r>
            <a:r>
              <a:rPr lang="ko-KR" altLang="en-US" sz="1100" b="0" dirty="0" smtClean="0"/>
              <a:t> 처리</a:t>
            </a:r>
            <a:endParaRPr lang="ko-KR" altLang="en-US" sz="1100" b="0" dirty="0"/>
          </a:p>
          <a:p>
            <a:r>
              <a:rPr lang="en-US" altLang="ko-KR" sz="1100" b="0" dirty="0" err="1" smtClean="0"/>
              <a:t>Board</a:t>
            </a:r>
            <a:r>
              <a:rPr lang="en-US" altLang="ko-KR" sz="1100" dirty="0" err="1" smtClean="0"/>
              <a:t>Wirte</a:t>
            </a:r>
            <a:r>
              <a:rPr lang="en-US" altLang="ko-KR" sz="1100" b="0" dirty="0" err="1" smtClean="0"/>
              <a:t>Servlet</a:t>
            </a:r>
            <a:endParaRPr lang="en-US" altLang="ko-KR" sz="1100" b="0" dirty="0"/>
          </a:p>
        </p:txBody>
      </p:sp>
      <p:cxnSp>
        <p:nvCxnSpPr>
          <p:cNvPr id="44" name="직선 화살표 연결선 43"/>
          <p:cNvCxnSpPr>
            <a:stCxn id="33" idx="2"/>
            <a:endCxn id="42" idx="0"/>
          </p:cNvCxnSpPr>
          <p:nvPr/>
        </p:nvCxnSpPr>
        <p:spPr>
          <a:xfrm flipH="1">
            <a:off x="5454232" y="1098322"/>
            <a:ext cx="2774" cy="674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2429878" y="3212976"/>
            <a:ext cx="1463862" cy="261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</a:t>
            </a:r>
            <a:r>
              <a:rPr lang="ko-KR" altLang="en-US" sz="1100" b="0" dirty="0" smtClean="0"/>
              <a:t> </a:t>
            </a:r>
            <a:r>
              <a:rPr lang="ko-KR" altLang="en-US" sz="1100" dirty="0" smtClean="0"/>
              <a:t>상세 </a:t>
            </a:r>
            <a:r>
              <a:rPr lang="ko-KR" altLang="en-US" sz="1100" b="0" dirty="0" smtClean="0"/>
              <a:t>내용 </a:t>
            </a:r>
            <a:r>
              <a:rPr lang="ko-KR" altLang="en-US" sz="1100" b="0" dirty="0"/>
              <a:t>보기 </a:t>
            </a:r>
            <a:endParaRPr lang="en-US" altLang="ko-KR" sz="1100" b="0" dirty="0"/>
          </a:p>
        </p:txBody>
      </p:sp>
      <p:sp>
        <p:nvSpPr>
          <p:cNvPr id="48" name="Text Box 40"/>
          <p:cNvSpPr txBox="1">
            <a:spLocks noChangeArrowheads="1"/>
          </p:cNvSpPr>
          <p:nvPr/>
        </p:nvSpPr>
        <p:spPr bwMode="auto">
          <a:xfrm>
            <a:off x="2237556" y="2348880"/>
            <a:ext cx="1869041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</a:t>
            </a:r>
            <a:r>
              <a:rPr lang="ko-KR" altLang="en-US" sz="1100" b="0" dirty="0" smtClean="0"/>
              <a:t>정보</a:t>
            </a:r>
            <a:r>
              <a:rPr lang="ko-KR" altLang="en-US" sz="1100" dirty="0" smtClean="0"/>
              <a:t> 한 개 얻어오기</a:t>
            </a:r>
            <a:endParaRPr lang="ko-KR" altLang="en-US" sz="1100" b="0" dirty="0"/>
          </a:p>
          <a:p>
            <a:r>
              <a:rPr lang="en-US" altLang="ko-KR" sz="1100" b="0" dirty="0" err="1" smtClean="0"/>
              <a:t>BoardViewServlet</a:t>
            </a:r>
            <a:endParaRPr lang="en-US" altLang="ko-KR" sz="1100" b="0" dirty="0"/>
          </a:p>
        </p:txBody>
      </p:sp>
      <p:cxnSp>
        <p:nvCxnSpPr>
          <p:cNvPr id="50" name="직선 화살표 연결선 49"/>
          <p:cNvCxnSpPr>
            <a:endCxn id="48" idx="0"/>
          </p:cNvCxnSpPr>
          <p:nvPr/>
        </p:nvCxnSpPr>
        <p:spPr>
          <a:xfrm>
            <a:off x="3131840" y="1916832"/>
            <a:ext cx="4023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8" idx="2"/>
            <a:endCxn id="47" idx="0"/>
          </p:cNvCxnSpPr>
          <p:nvPr/>
        </p:nvCxnSpPr>
        <p:spPr>
          <a:xfrm flipH="1">
            <a:off x="3161809" y="2779767"/>
            <a:ext cx="10268" cy="43320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2" idx="2"/>
            <a:endCxn id="40" idx="0"/>
          </p:cNvCxnSpPr>
          <p:nvPr/>
        </p:nvCxnSpPr>
        <p:spPr>
          <a:xfrm>
            <a:off x="3116746" y="1267599"/>
            <a:ext cx="15094" cy="21718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42" idx="2"/>
            <a:endCxn id="32" idx="3"/>
          </p:cNvCxnSpPr>
          <p:nvPr/>
        </p:nvCxnSpPr>
        <p:spPr>
          <a:xfrm rot="5400000" flipH="1">
            <a:off x="4077302" y="826774"/>
            <a:ext cx="1151547" cy="1602312"/>
          </a:xfrm>
          <a:prstGeom prst="bentConnector4">
            <a:avLst>
              <a:gd name="adj1" fmla="val -19852"/>
              <a:gd name="adj2" fmla="val 70789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43"/>
          <p:cNvSpPr txBox="1">
            <a:spLocks noChangeArrowheads="1"/>
          </p:cNvSpPr>
          <p:nvPr/>
        </p:nvSpPr>
        <p:spPr bwMode="auto">
          <a:xfrm>
            <a:off x="2165548" y="4869160"/>
            <a:ext cx="1220206" cy="261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수정 </a:t>
            </a:r>
            <a:r>
              <a:rPr lang="ko-KR" altLang="en-US" sz="1100" b="0" dirty="0" smtClean="0"/>
              <a:t>폼</a:t>
            </a:r>
            <a:endParaRPr lang="en-US" altLang="ko-KR" sz="1100" b="0" dirty="0"/>
          </a:p>
        </p:txBody>
      </p:sp>
      <p:sp>
        <p:nvSpPr>
          <p:cNvPr id="67" name="Text Box 40"/>
          <p:cNvSpPr txBox="1">
            <a:spLocks noChangeArrowheads="1"/>
          </p:cNvSpPr>
          <p:nvPr/>
        </p:nvSpPr>
        <p:spPr bwMode="auto">
          <a:xfrm>
            <a:off x="1733500" y="4150241"/>
            <a:ext cx="1869041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</a:t>
            </a:r>
            <a:r>
              <a:rPr lang="ko-KR" altLang="en-US" sz="1100" b="0" dirty="0" smtClean="0"/>
              <a:t>정보</a:t>
            </a:r>
            <a:r>
              <a:rPr lang="ko-KR" altLang="en-US" sz="1100" dirty="0" smtClean="0"/>
              <a:t> 한 개 얻어오기</a:t>
            </a:r>
            <a:endParaRPr lang="ko-KR" altLang="en-US" sz="1100" b="0" dirty="0"/>
          </a:p>
          <a:p>
            <a:r>
              <a:rPr lang="en-US" altLang="ko-KR" sz="1100" b="0" dirty="0" err="1" smtClean="0"/>
              <a:t>Board</a:t>
            </a:r>
            <a:r>
              <a:rPr lang="en-US" altLang="ko-KR" sz="1100" dirty="0" err="1" smtClean="0"/>
              <a:t>ModifyForm</a:t>
            </a:r>
            <a:r>
              <a:rPr lang="en-US" altLang="ko-KR" sz="1100" b="0" dirty="0" err="1" smtClean="0"/>
              <a:t>Servlet</a:t>
            </a:r>
            <a:endParaRPr lang="en-US" altLang="ko-KR" sz="1100" b="0" dirty="0"/>
          </a:p>
        </p:txBody>
      </p:sp>
      <p:cxnSp>
        <p:nvCxnSpPr>
          <p:cNvPr id="74" name="꺾인 연결선 73"/>
          <p:cNvCxnSpPr>
            <a:stCxn id="47" idx="2"/>
            <a:endCxn id="67" idx="0"/>
          </p:cNvCxnSpPr>
          <p:nvPr/>
        </p:nvCxnSpPr>
        <p:spPr>
          <a:xfrm rot="5400000">
            <a:off x="2577088" y="3565519"/>
            <a:ext cx="675655" cy="4937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2741612" y="4437112"/>
            <a:ext cx="26982" cy="48289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76"/>
          <p:cNvCxnSpPr>
            <a:stCxn id="66" idx="2"/>
            <a:endCxn id="48" idx="1"/>
          </p:cNvCxnSpPr>
          <p:nvPr/>
        </p:nvCxnSpPr>
        <p:spPr>
          <a:xfrm rot="5400000" flipH="1">
            <a:off x="1223381" y="3578500"/>
            <a:ext cx="2566446" cy="538095"/>
          </a:xfrm>
          <a:prstGeom prst="bentConnector4">
            <a:avLst>
              <a:gd name="adj1" fmla="val -39124"/>
              <a:gd name="adj2" fmla="val 224698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 40"/>
          <p:cNvSpPr txBox="1">
            <a:spLocks noChangeArrowheads="1"/>
          </p:cNvSpPr>
          <p:nvPr/>
        </p:nvSpPr>
        <p:spPr bwMode="auto">
          <a:xfrm>
            <a:off x="1979712" y="5877272"/>
            <a:ext cx="1869041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</a:t>
            </a:r>
            <a:r>
              <a:rPr lang="ko-KR" altLang="en-US" sz="1100" b="0" dirty="0" smtClean="0"/>
              <a:t>정보</a:t>
            </a:r>
            <a:r>
              <a:rPr lang="ko-KR" altLang="en-US" sz="1100" dirty="0" smtClean="0"/>
              <a:t> 수정하기</a:t>
            </a:r>
            <a:endParaRPr lang="ko-KR" altLang="en-US" sz="1100" b="0" dirty="0"/>
          </a:p>
          <a:p>
            <a:r>
              <a:rPr lang="en-US" altLang="ko-KR" sz="1100" b="0" dirty="0" err="1" smtClean="0"/>
              <a:t>Board</a:t>
            </a:r>
            <a:r>
              <a:rPr lang="en-US" altLang="ko-KR" sz="1100" dirty="0" err="1" smtClean="0"/>
              <a:t>Modify</a:t>
            </a:r>
            <a:r>
              <a:rPr lang="en-US" altLang="ko-KR" sz="1100" b="0" dirty="0" err="1" smtClean="0"/>
              <a:t>Servlet</a:t>
            </a:r>
            <a:endParaRPr lang="en-US" altLang="ko-KR" sz="1100" b="0" dirty="0"/>
          </a:p>
        </p:txBody>
      </p:sp>
      <p:sp>
        <p:nvSpPr>
          <p:cNvPr id="84" name="Text Box 40"/>
          <p:cNvSpPr txBox="1">
            <a:spLocks noChangeArrowheads="1"/>
          </p:cNvSpPr>
          <p:nvPr/>
        </p:nvSpPr>
        <p:spPr bwMode="auto">
          <a:xfrm>
            <a:off x="4211960" y="4365104"/>
            <a:ext cx="1869041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</a:t>
            </a:r>
            <a:r>
              <a:rPr lang="ko-KR" altLang="en-US" sz="1100" b="0" dirty="0" smtClean="0"/>
              <a:t>정보</a:t>
            </a:r>
            <a:r>
              <a:rPr lang="ko-KR" altLang="en-US" sz="1100" dirty="0" smtClean="0"/>
              <a:t> 삭제하기</a:t>
            </a:r>
            <a:endParaRPr lang="ko-KR" altLang="en-US" sz="1100" b="0" dirty="0"/>
          </a:p>
          <a:p>
            <a:r>
              <a:rPr lang="en-US" altLang="ko-KR" sz="1100" b="0" dirty="0" err="1" smtClean="0"/>
              <a:t>Board</a:t>
            </a:r>
            <a:r>
              <a:rPr lang="en-US" altLang="ko-KR" sz="1100" dirty="0" err="1" smtClean="0"/>
              <a:t>Delete</a:t>
            </a:r>
            <a:r>
              <a:rPr lang="en-US" altLang="ko-KR" sz="1100" b="0" dirty="0" err="1" smtClean="0"/>
              <a:t>Servlet</a:t>
            </a:r>
            <a:endParaRPr lang="en-US" altLang="ko-KR" sz="1100" b="0" dirty="0"/>
          </a:p>
        </p:txBody>
      </p:sp>
      <p:cxnSp>
        <p:nvCxnSpPr>
          <p:cNvPr id="86" name="꺾인 연결선 85"/>
          <p:cNvCxnSpPr>
            <a:stCxn id="47" idx="2"/>
            <a:endCxn id="84" idx="0"/>
          </p:cNvCxnSpPr>
          <p:nvPr/>
        </p:nvCxnSpPr>
        <p:spPr>
          <a:xfrm rot="16200000" flipH="1">
            <a:off x="3708886" y="2927509"/>
            <a:ext cx="890518" cy="19846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hape 87"/>
          <p:cNvCxnSpPr/>
          <p:nvPr/>
        </p:nvCxnSpPr>
        <p:spPr>
          <a:xfrm flipH="1" flipV="1">
            <a:off x="3923928" y="1628800"/>
            <a:ext cx="2157073" cy="2880320"/>
          </a:xfrm>
          <a:prstGeom prst="bentConnector3">
            <a:avLst>
              <a:gd name="adj1" fmla="val -51689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51520" y="908720"/>
            <a:ext cx="2139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2060"/>
                </a:solidFill>
              </a:rPr>
              <a:t>DAO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selectBoard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84168" y="1844824"/>
            <a:ext cx="1945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2060"/>
                </a:solidFill>
              </a:rPr>
              <a:t>DAO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insertBoard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-36512" y="2204864"/>
            <a:ext cx="2485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2060"/>
                </a:solidFill>
              </a:rPr>
              <a:t>DAO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selectBoardByNum</a:t>
            </a:r>
            <a:endParaRPr lang="en-US" altLang="ko-KR" sz="1200" b="1" dirty="0" smtClean="0">
              <a:solidFill>
                <a:srgbClr val="002060"/>
              </a:solidFill>
            </a:endParaRPr>
          </a:p>
          <a:p>
            <a:r>
              <a:rPr lang="en-US" altLang="ko-KR" sz="1200" b="1" dirty="0">
                <a:solidFill>
                  <a:srgbClr val="002060"/>
                </a:solidFill>
              </a:rPr>
              <a:t>DAO</a:t>
            </a:r>
            <a:r>
              <a:rPr lang="ko-KR" altLang="en-US" sz="1200" b="1" dirty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>
                <a:solidFill>
                  <a:srgbClr val="002060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updateReadcount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0" y="5589240"/>
            <a:ext cx="2042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2060"/>
                </a:solidFill>
              </a:rPr>
              <a:t>DAO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updateBoard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0" y="3933056"/>
            <a:ext cx="2485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2060"/>
                </a:solidFill>
              </a:rPr>
              <a:t>DAO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selectBoardByNum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148064" y="4077072"/>
            <a:ext cx="2040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2060"/>
                </a:solidFill>
              </a:rPr>
              <a:t>DAO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deleteBoard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 flipH="1">
            <a:off x="2627784" y="2060848"/>
            <a:ext cx="1224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글번호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num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 flipH="1">
            <a:off x="2267744" y="3861048"/>
            <a:ext cx="1224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글번호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num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 flipH="1">
            <a:off x="4355976" y="3861048"/>
            <a:ext cx="1224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글번호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num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 flipH="1">
            <a:off x="2051720" y="5589240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글 정보 한 개  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BoardVO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 flipH="1">
            <a:off x="5508104" y="1484784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글 정보 한 개  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BoardVO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원통 35"/>
          <p:cNvSpPr/>
          <p:nvPr/>
        </p:nvSpPr>
        <p:spPr>
          <a:xfrm>
            <a:off x="7884368" y="3356992"/>
            <a:ext cx="1042874" cy="864096"/>
          </a:xfrm>
          <a:prstGeom prst="can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board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7740352" y="2564904"/>
            <a:ext cx="1152128" cy="360040"/>
          </a:xfrm>
          <a:prstGeom prst="rect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BoardDAO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5860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94458" y="2786058"/>
            <a:ext cx="1343637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ko-KR" altLang="en-US" b="0" dirty="0"/>
              <a:t>로그인 폼</a:t>
            </a:r>
          </a:p>
          <a:p>
            <a:pPr algn="ctr"/>
            <a:r>
              <a:rPr lang="en-US" altLang="ko-KR" sz="2400" b="0" dirty="0" err="1" smtClean="0"/>
              <a:t>login.jsp</a:t>
            </a:r>
            <a:endParaRPr lang="en-US" altLang="ko-KR" sz="2400" b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71934" y="1643050"/>
            <a:ext cx="263368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b="0" dirty="0"/>
              <a:t>회원인증 페이지</a:t>
            </a:r>
          </a:p>
          <a:p>
            <a:pPr algn="ctr"/>
            <a:r>
              <a:rPr lang="en-US" altLang="ko-KR" sz="2400" smtClean="0"/>
              <a:t>LoginServelt.java</a:t>
            </a:r>
            <a:endParaRPr lang="en-US" altLang="ko-KR" sz="24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929322" y="3071810"/>
            <a:ext cx="250033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b="0" dirty="0"/>
              <a:t>메인 페이지</a:t>
            </a:r>
          </a:p>
          <a:p>
            <a:pPr algn="ctr"/>
            <a:r>
              <a:rPr lang="en-US" altLang="ko-KR" sz="2400" b="0" dirty="0" err="1" smtClean="0"/>
              <a:t>main.jsp</a:t>
            </a:r>
            <a:endParaRPr lang="en-US" altLang="ko-KR" sz="2400" b="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71802" y="4071942"/>
            <a:ext cx="2428892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b="0" dirty="0"/>
              <a:t>로그아웃 페이지</a:t>
            </a:r>
          </a:p>
          <a:p>
            <a:pPr algn="ctr"/>
            <a:r>
              <a:rPr lang="en-US" altLang="ko-KR" sz="2400" b="0" dirty="0" err="1" smtClean="0"/>
              <a:t>logout.jsp</a:t>
            </a:r>
            <a:endParaRPr lang="en-US" altLang="ko-KR" sz="2400" b="0" dirty="0"/>
          </a:p>
        </p:txBody>
      </p:sp>
      <p:cxnSp>
        <p:nvCxnSpPr>
          <p:cNvPr id="8" name="AutoShape 8"/>
          <p:cNvCxnSpPr>
            <a:cxnSpLocks noChangeShapeType="1"/>
          </p:cNvCxnSpPr>
          <p:nvPr/>
        </p:nvCxnSpPr>
        <p:spPr bwMode="auto">
          <a:xfrm rot="5400000" flipH="1" flipV="1">
            <a:off x="2570533" y="1287063"/>
            <a:ext cx="658808" cy="22280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0" name="AutoShape 10"/>
          <p:cNvCxnSpPr>
            <a:cxnSpLocks noChangeShapeType="1"/>
            <a:stCxn id="7" idx="1"/>
            <a:endCxn id="4" idx="1"/>
          </p:cNvCxnSpPr>
          <p:nvPr/>
        </p:nvCxnSpPr>
        <p:spPr bwMode="auto">
          <a:xfrm rot="10800000">
            <a:off x="1094458" y="3155390"/>
            <a:ext cx="1977344" cy="1285884"/>
          </a:xfrm>
          <a:prstGeom prst="bentConnector3">
            <a:avLst>
              <a:gd name="adj1" fmla="val 11156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000232" y="1785926"/>
            <a:ext cx="19435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FF0000"/>
                </a:solidFill>
              </a:rPr>
              <a:t>로그인 페이지에서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FF0000"/>
                </a:solidFill>
              </a:rPr>
              <a:t>회원 정보를 입력한 후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ko-KR" sz="12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확인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&gt;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버튼을 클릭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7" name="Shape 26"/>
          <p:cNvCxnSpPr>
            <a:stCxn id="5" idx="3"/>
            <a:endCxn id="6" idx="0"/>
          </p:cNvCxnSpPr>
          <p:nvPr/>
        </p:nvCxnSpPr>
        <p:spPr>
          <a:xfrm>
            <a:off x="6705614" y="2012382"/>
            <a:ext cx="473873" cy="105942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5" idx="2"/>
            <a:endCxn id="4" idx="3"/>
          </p:cNvCxnSpPr>
          <p:nvPr/>
        </p:nvCxnSpPr>
        <p:spPr>
          <a:xfrm rot="5400000">
            <a:off x="3526597" y="1293213"/>
            <a:ext cx="773676" cy="295067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715140" y="2571744"/>
            <a:ext cx="1357322" cy="28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FF0000"/>
                </a:solidFill>
              </a:rPr>
              <a:t>회원 인증 성공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3571868" y="3143248"/>
            <a:ext cx="135732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FF0000"/>
                </a:solidFill>
              </a:rPr>
              <a:t>회원 인증 실패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6" name="꺾인 연결선 45"/>
          <p:cNvCxnSpPr>
            <a:endCxn id="7" idx="3"/>
          </p:cNvCxnSpPr>
          <p:nvPr/>
        </p:nvCxnSpPr>
        <p:spPr>
          <a:xfrm rot="10800000" flipV="1">
            <a:off x="5500694" y="3857628"/>
            <a:ext cx="1785950" cy="5836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5805107" y="4133114"/>
            <a:ext cx="135732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FF0000"/>
                </a:solidFill>
              </a:rPr>
              <a:t>로그아웃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622030" y="4191501"/>
            <a:ext cx="1586753" cy="176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20-1.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DAO, DTO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756" y="1116906"/>
            <a:ext cx="80075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DAO : Data Access Object</a:t>
            </a:r>
          </a:p>
          <a:p>
            <a:r>
              <a:rPr lang="en-US" altLang="ko-KR" sz="1100" dirty="0" smtClean="0">
                <a:latin typeface="+mn-ea"/>
              </a:rPr>
              <a:t>DTO : Data Transfer Object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jsp_20_1_ex1_daotoex)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658906" y="2129808"/>
            <a:ext cx="763793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8906" y="1872899"/>
            <a:ext cx="7637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DAO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8905" y="2144216"/>
            <a:ext cx="76379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데이터 베이스에 접속해서 데이터 추가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삭제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수정 등의 작업을 하는 클래스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일반적인 </a:t>
            </a:r>
            <a:r>
              <a:rPr lang="en-US" altLang="ko-KR" sz="1100" dirty="0" smtClean="0">
                <a:latin typeface="+mn-ea"/>
              </a:rPr>
              <a:t>JSP </a:t>
            </a:r>
            <a:r>
              <a:rPr lang="ko-KR" altLang="en-US" sz="1100" dirty="0" smtClean="0">
                <a:latin typeface="+mn-ea"/>
              </a:rPr>
              <a:t>혹은 </a:t>
            </a:r>
            <a:r>
              <a:rPr lang="en-US" altLang="ko-KR" sz="1100" dirty="0" smtClean="0">
                <a:latin typeface="+mn-ea"/>
              </a:rPr>
              <a:t>Servlet </a:t>
            </a:r>
            <a:r>
              <a:rPr lang="ko-KR" altLang="en-US" sz="1100" dirty="0" err="1" smtClean="0">
                <a:latin typeface="+mn-ea"/>
              </a:rPr>
              <a:t>페이지내에</a:t>
            </a:r>
            <a:r>
              <a:rPr lang="ko-KR" altLang="en-US" sz="1100" dirty="0" smtClean="0">
                <a:latin typeface="+mn-ea"/>
              </a:rPr>
              <a:t> 위의 </a:t>
            </a:r>
            <a:r>
              <a:rPr lang="ko-KR" altLang="en-US" sz="1100" dirty="0" err="1" smtClean="0">
                <a:latin typeface="+mn-ea"/>
              </a:rPr>
              <a:t>로직을</a:t>
            </a:r>
            <a:r>
              <a:rPr lang="ko-KR" altLang="en-US" sz="1100" dirty="0" smtClean="0">
                <a:latin typeface="+mn-ea"/>
              </a:rPr>
              <a:t> 함께 기술할 수 도 있지만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유지보수 및 코드의 모듈화를 위해 별도의 </a:t>
            </a:r>
            <a:r>
              <a:rPr lang="en-US" altLang="ko-KR" sz="1100" dirty="0" smtClean="0">
                <a:latin typeface="+mn-ea"/>
              </a:rPr>
              <a:t>DAO</a:t>
            </a:r>
            <a:r>
              <a:rPr lang="ko-KR" altLang="en-US" sz="1100" dirty="0" smtClean="0">
                <a:latin typeface="+mn-ea"/>
              </a:rPr>
              <a:t>클래스를 만들어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58906" y="3344224"/>
            <a:ext cx="763793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8906" y="3087315"/>
            <a:ext cx="7637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DTO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8905" y="3358632"/>
            <a:ext cx="76379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DAO</a:t>
            </a:r>
            <a:r>
              <a:rPr lang="ko-KR" altLang="en-US" sz="1100" dirty="0" smtClean="0">
                <a:latin typeface="+mn-ea"/>
              </a:rPr>
              <a:t>클래스를 이용하여 데이터 베이스에서 데이터를 관리할 때 데이터를 일반적인 변수에 할당하여 작업 할 수도 있지만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해당 데이터의 클래스를 만들어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35177" y="4507084"/>
            <a:ext cx="1586753" cy="113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웹브라우저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008882" y="4507084"/>
            <a:ext cx="1586753" cy="113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506067" y="4881916"/>
            <a:ext cx="598394" cy="412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DAO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4116209" y="5382462"/>
            <a:ext cx="598395" cy="412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DTO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821930" y="4956492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208782" y="4951953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5356" y="4230834"/>
            <a:ext cx="8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서버</a:t>
            </a:r>
            <a:endParaRPr lang="en-US" altLang="ko-KR" sz="2000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5208782" y="5211953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2821930" y="5211953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745767" y="4881915"/>
            <a:ext cx="598394" cy="412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Servlet</a:t>
            </a:r>
          </a:p>
          <a:p>
            <a:pPr algn="ctr"/>
            <a:r>
              <a:rPr lang="en-US" altLang="ko-KR" sz="1400" dirty="0" smtClean="0"/>
              <a:t>JSP</a:t>
            </a:r>
            <a:endParaRPr lang="ko-KR" altLang="en-US" sz="1400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952566" y="5313863"/>
            <a:ext cx="144016" cy="2944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4743721" y="5321358"/>
            <a:ext cx="211736" cy="2779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3923448" y="5382463"/>
            <a:ext cx="121515" cy="2547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4743721" y="5460310"/>
            <a:ext cx="216875" cy="2697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02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20-2.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err="1">
                <a:latin typeface="+mn-ea"/>
              </a:rPr>
              <a:t>PreparedStatement</a:t>
            </a:r>
            <a:r>
              <a:rPr lang="ko-KR" altLang="en-US" sz="1600" b="1" dirty="0">
                <a:latin typeface="+mn-ea"/>
              </a:rPr>
              <a:t>객체 살펴보기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756" y="1116906"/>
            <a:ext cx="80075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SQL</a:t>
            </a:r>
            <a:r>
              <a:rPr lang="ko-KR" altLang="en-US" sz="1100" dirty="0" smtClean="0">
                <a:latin typeface="+mn-ea"/>
              </a:rPr>
              <a:t>문 실행을 위해 </a:t>
            </a:r>
            <a:r>
              <a:rPr lang="en-US" altLang="ko-KR" sz="1100" dirty="0" smtClean="0">
                <a:latin typeface="+mn-ea"/>
              </a:rPr>
              <a:t>Statement</a:t>
            </a:r>
            <a:r>
              <a:rPr lang="ko-KR" altLang="en-US" sz="1100" dirty="0" smtClean="0">
                <a:latin typeface="+mn-ea"/>
              </a:rPr>
              <a:t>객체를 이용 하였습니다</a:t>
            </a:r>
            <a:r>
              <a:rPr lang="en-US" altLang="ko-KR" sz="1100" dirty="0" smtClean="0">
                <a:latin typeface="+mn-ea"/>
              </a:rPr>
              <a:t>. Statement</a:t>
            </a:r>
            <a:r>
              <a:rPr lang="ko-KR" altLang="en-US" sz="1100" dirty="0" smtClean="0">
                <a:latin typeface="+mn-ea"/>
              </a:rPr>
              <a:t>객체의 경우 중복코드가 많아지는 단점이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이러한 단점을 보완한 </a:t>
            </a:r>
            <a:r>
              <a:rPr lang="en-US" altLang="ko-KR" sz="1100" dirty="0" err="1" smtClean="0">
                <a:latin typeface="+mn-ea"/>
              </a:rPr>
              <a:t>PreparedStatement</a:t>
            </a:r>
            <a:r>
              <a:rPr lang="ko-KR" altLang="en-US" sz="1100" dirty="0" smtClean="0">
                <a:latin typeface="+mn-ea"/>
              </a:rPr>
              <a:t>객체에 대해서 살펴 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jsp_20_2_ex1_preparedex</a:t>
            </a:r>
            <a:r>
              <a:rPr lang="en-US" altLang="ko-KR" sz="1100" dirty="0">
                <a:latin typeface="+mn-ea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70" y="1968034"/>
            <a:ext cx="4479131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0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20-3.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커넥션 풀</a:t>
            </a:r>
            <a:r>
              <a:rPr lang="en-US" altLang="ko-KR" sz="1600" b="1" dirty="0" smtClean="0">
                <a:latin typeface="+mn-ea"/>
              </a:rPr>
              <a:t>(DBCP)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756" y="1116906"/>
            <a:ext cx="80075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클라이언트에서 다수의 요청이 발생할 경우 데이터베이스에 부하가 발생하게 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이러한 문제를 해결 하기 위해서 커넥션 풀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DataBase</a:t>
            </a:r>
            <a:r>
              <a:rPr lang="en-US" altLang="ko-KR" sz="1100" dirty="0" smtClean="0">
                <a:latin typeface="+mn-ea"/>
              </a:rPr>
              <a:t> Connection Pool)</a:t>
            </a:r>
            <a:r>
              <a:rPr lang="ko-KR" altLang="en-US" sz="1100" dirty="0" smtClean="0">
                <a:latin typeface="+mn-ea"/>
              </a:rPr>
              <a:t>기법을 이용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jsp_20_3_ex1_cpex)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61883" y="2182762"/>
            <a:ext cx="1533833" cy="56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웹브라우저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61883" y="2895104"/>
            <a:ext cx="1533833" cy="56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웹브라우저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61883" y="3590641"/>
            <a:ext cx="1533833" cy="56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웹브라우저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61883" y="4302983"/>
            <a:ext cx="1533833" cy="56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웹브라우저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61883" y="3593982"/>
            <a:ext cx="1533833" cy="56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웹브라우저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61883" y="5011984"/>
            <a:ext cx="1533833" cy="56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웹브라우저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662403" y="2939849"/>
            <a:ext cx="1533833" cy="186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(DBCP)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62923" y="3242872"/>
            <a:ext cx="1533833" cy="1255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4" idx="3"/>
            <a:endCxn id="13" idx="1"/>
          </p:cNvCxnSpPr>
          <p:nvPr/>
        </p:nvCxnSpPr>
        <p:spPr>
          <a:xfrm>
            <a:off x="2595715" y="2462981"/>
            <a:ext cx="1066688" cy="140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3"/>
            <a:endCxn id="13" idx="1"/>
          </p:cNvCxnSpPr>
          <p:nvPr/>
        </p:nvCxnSpPr>
        <p:spPr>
          <a:xfrm>
            <a:off x="2595715" y="3175323"/>
            <a:ext cx="1066688" cy="69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3"/>
            <a:endCxn id="13" idx="1"/>
          </p:cNvCxnSpPr>
          <p:nvPr/>
        </p:nvCxnSpPr>
        <p:spPr>
          <a:xfrm>
            <a:off x="2595715" y="3870860"/>
            <a:ext cx="1066688" cy="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3"/>
            <a:endCxn id="13" idx="1"/>
          </p:cNvCxnSpPr>
          <p:nvPr/>
        </p:nvCxnSpPr>
        <p:spPr>
          <a:xfrm flipV="1">
            <a:off x="2595715" y="3871750"/>
            <a:ext cx="1066688" cy="71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2" idx="3"/>
            <a:endCxn id="13" idx="1"/>
          </p:cNvCxnSpPr>
          <p:nvPr/>
        </p:nvCxnSpPr>
        <p:spPr>
          <a:xfrm flipV="1">
            <a:off x="2595715" y="3871749"/>
            <a:ext cx="1066688" cy="142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198637" y="3869083"/>
            <a:ext cx="1066688" cy="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9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20-3.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커넥션 풀</a:t>
            </a:r>
            <a:r>
              <a:rPr lang="en-US" altLang="ko-KR" sz="1600" b="1" dirty="0" smtClean="0">
                <a:latin typeface="+mn-ea"/>
              </a:rPr>
              <a:t>(DBCP)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3786" y="1420306"/>
            <a:ext cx="49979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tomcat</a:t>
            </a:r>
            <a:r>
              <a:rPr lang="ko-KR" altLang="en-US" sz="1100" dirty="0" smtClean="0">
                <a:latin typeface="+mn-ea"/>
              </a:rPr>
              <a:t>컨테이너가 데이터베이스 인증을 하도록 </a:t>
            </a:r>
            <a:r>
              <a:rPr lang="en-US" altLang="ko-KR" sz="1100" dirty="0" smtClean="0">
                <a:latin typeface="+mn-ea"/>
              </a:rPr>
              <a:t>context.xml </a:t>
            </a:r>
            <a:r>
              <a:rPr lang="ko-KR" altLang="en-US" sz="1100" dirty="0" smtClean="0">
                <a:latin typeface="+mn-ea"/>
              </a:rPr>
              <a:t>파일을 열어 아래의 코드를 추가 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761" y="2006972"/>
            <a:ext cx="3177386" cy="62975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762" y="3246034"/>
            <a:ext cx="3209588" cy="57965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049730" y="2321848"/>
            <a:ext cx="553064" cy="314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049729" y="3544937"/>
            <a:ext cx="553064" cy="314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487697" y="2164410"/>
            <a:ext cx="301451" cy="314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9" idx="2"/>
          </p:cNvCxnSpPr>
          <p:nvPr/>
        </p:nvCxnSpPr>
        <p:spPr>
          <a:xfrm>
            <a:off x="7326262" y="2636725"/>
            <a:ext cx="3687" cy="90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41" y="1953426"/>
            <a:ext cx="35433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9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21-1.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회원 인증 프로그래밍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756" y="1116907"/>
            <a:ext cx="8007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지금까지 살펴본 </a:t>
            </a:r>
            <a:r>
              <a:rPr lang="en-US" altLang="ko-KR" sz="1100" dirty="0" smtClean="0">
                <a:latin typeface="+mn-ea"/>
              </a:rPr>
              <a:t>JSP </a:t>
            </a:r>
            <a:r>
              <a:rPr lang="ko-KR" altLang="en-US" sz="1100" dirty="0" smtClean="0">
                <a:latin typeface="+mn-ea"/>
              </a:rPr>
              <a:t>및 </a:t>
            </a:r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관련 기능들을 가지고 회원 인증 프로그래밍을 만들어 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jsp_21_1_ex1_memberex)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658906" y="1941548"/>
            <a:ext cx="763793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8906" y="1684639"/>
            <a:ext cx="7637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전체적인 흐름도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72376" y="3694839"/>
            <a:ext cx="995082" cy="65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로그인</a:t>
            </a:r>
            <a:endParaRPr lang="en-US" altLang="ko-KR" sz="1200" dirty="0" smtClean="0">
              <a:latin typeface="+mn-ea"/>
            </a:endParaRPr>
          </a:p>
          <a:p>
            <a:pPr algn="ctr"/>
            <a:r>
              <a:rPr lang="en-US" altLang="ko-KR" sz="1200" dirty="0" err="1">
                <a:latin typeface="+mn-ea"/>
              </a:rPr>
              <a:t>l</a:t>
            </a:r>
            <a:r>
              <a:rPr lang="en-US" altLang="ko-KR" sz="1200" dirty="0" err="1" smtClean="0">
                <a:latin typeface="+mn-ea"/>
              </a:rPr>
              <a:t>ogin.jsp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76741" y="3694839"/>
            <a:ext cx="995082" cy="65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회원 인증</a:t>
            </a:r>
            <a:r>
              <a:rPr lang="en-US" altLang="ko-KR" sz="1200" dirty="0" err="1" smtClean="0">
                <a:latin typeface="+mn-ea"/>
              </a:rPr>
              <a:t>loginOk.jsp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81106" y="3694839"/>
            <a:ext cx="995082" cy="65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메인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 err="1" smtClean="0">
                <a:latin typeface="+mn-ea"/>
              </a:rPr>
              <a:t>main.jsp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72376" y="4869216"/>
            <a:ext cx="995082" cy="65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회원 가입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 err="1" smtClean="0">
                <a:latin typeface="+mn-ea"/>
              </a:rPr>
              <a:t>join.jsp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76741" y="4869216"/>
            <a:ext cx="995082" cy="65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회원 가입 인증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 err="1" smtClean="0">
                <a:latin typeface="+mn-ea"/>
              </a:rPr>
              <a:t>JoinOk.jsp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32735" y="5012651"/>
            <a:ext cx="995082" cy="65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DAO</a:t>
            </a:r>
          </a:p>
          <a:p>
            <a:pPr algn="ctr"/>
            <a:r>
              <a:rPr lang="en-US" altLang="ko-KR" sz="1200" smtClean="0">
                <a:latin typeface="+mn-ea"/>
              </a:rPr>
              <a:t>MemberDao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81106" y="2516621"/>
            <a:ext cx="995082" cy="65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회원 정보 수정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 err="1" smtClean="0">
                <a:latin typeface="+mn-ea"/>
              </a:rPr>
              <a:t>modify.jsp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85471" y="3694839"/>
            <a:ext cx="995082" cy="65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로그아웃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 err="1" smtClean="0">
                <a:latin typeface="+mn-ea"/>
              </a:rPr>
              <a:t>logOut.jsp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85470" y="2516621"/>
            <a:ext cx="1089212" cy="65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회원 정보 </a:t>
            </a:r>
            <a:r>
              <a:rPr lang="en-US" altLang="ko-KR" sz="1200" dirty="0" smtClean="0">
                <a:latin typeface="+mn-ea"/>
              </a:rPr>
              <a:t>update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 err="1" smtClean="0">
                <a:latin typeface="+mn-ea"/>
              </a:rPr>
              <a:t>modifyOk.jsp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21" name="직선 화살표 연결선 20"/>
          <p:cNvCxnSpPr>
            <a:stCxn id="4" idx="3"/>
            <a:endCxn id="10" idx="1"/>
          </p:cNvCxnSpPr>
          <p:nvPr/>
        </p:nvCxnSpPr>
        <p:spPr>
          <a:xfrm>
            <a:off x="2367459" y="4020130"/>
            <a:ext cx="309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671823" y="4022691"/>
            <a:ext cx="309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976188" y="4020130"/>
            <a:ext cx="309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" idx="2"/>
            <a:endCxn id="12" idx="0"/>
          </p:cNvCxnSpPr>
          <p:nvPr/>
        </p:nvCxnSpPr>
        <p:spPr>
          <a:xfrm>
            <a:off x="1869917" y="4345422"/>
            <a:ext cx="0" cy="52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367459" y="5185543"/>
            <a:ext cx="309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3" idx="0"/>
          </p:cNvCxnSpPr>
          <p:nvPr/>
        </p:nvCxnSpPr>
        <p:spPr>
          <a:xfrm flipH="1" flipV="1">
            <a:off x="2367459" y="4345422"/>
            <a:ext cx="806824" cy="52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1" idx="0"/>
            <a:endCxn id="18" idx="2"/>
          </p:cNvCxnSpPr>
          <p:nvPr/>
        </p:nvCxnSpPr>
        <p:spPr>
          <a:xfrm flipV="1">
            <a:off x="4478647" y="3167203"/>
            <a:ext cx="0" cy="527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4976187" y="2829105"/>
            <a:ext cx="309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17" idx="1"/>
          </p:cNvCxnSpPr>
          <p:nvPr/>
        </p:nvCxnSpPr>
        <p:spPr>
          <a:xfrm>
            <a:off x="6374682" y="3167204"/>
            <a:ext cx="558053" cy="217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17" idx="1"/>
          </p:cNvCxnSpPr>
          <p:nvPr/>
        </p:nvCxnSpPr>
        <p:spPr>
          <a:xfrm>
            <a:off x="3671823" y="5194508"/>
            <a:ext cx="3260912" cy="14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671823" y="4339018"/>
            <a:ext cx="3200401" cy="92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02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62042"/>
              </p:ext>
            </p:extLst>
          </p:nvPr>
        </p:nvGraphicFramePr>
        <p:xfrm>
          <a:off x="83497" y="2849488"/>
          <a:ext cx="6330279" cy="1371600"/>
        </p:xfrm>
        <a:graphic>
          <a:graphicData uri="http://schemas.openxmlformats.org/drawingml/2006/table">
            <a:tbl>
              <a:tblPr/>
              <a:tblGrid>
                <a:gridCol w="786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2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Begin Of File((BOF) : Before the First Row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이소미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somi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gmd@naver.com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010-2362-5157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/>
                        <a:t>하상오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sang12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ha12@naver.com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010-5629-8888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김윤승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youn1004@naver.com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010-9999-8282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End Of File(EOF) : After the Last Row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063960" y="2632522"/>
            <a:ext cx="2080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코드 셋 객체가 얻어지자 마자 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Cursor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위치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516216" y="2957910"/>
            <a:ext cx="576064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7524328" y="3284983"/>
            <a:ext cx="0" cy="936105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601908" y="3563724"/>
            <a:ext cx="1048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rs.next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7073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988840"/>
            <a:ext cx="1872208" cy="64807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95936" y="1988840"/>
            <a:ext cx="2088232" cy="64807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전용 페이지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7544" y="3364826"/>
            <a:ext cx="2088232" cy="64807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</a:t>
            </a:r>
            <a:r>
              <a:rPr lang="ko-KR" altLang="en-US" dirty="0" smtClean="0"/>
              <a:t>가입 페이지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067944" y="3356992"/>
            <a:ext cx="2088232" cy="64807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수정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339752" y="2132856"/>
            <a:ext cx="165618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339752" y="2420888"/>
            <a:ext cx="1656184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331640" y="2636912"/>
            <a:ext cx="0" cy="7200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1835696" y="2654914"/>
            <a:ext cx="0" cy="7020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5210394" y="2636912"/>
            <a:ext cx="0" cy="72008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644008" y="2636912"/>
            <a:ext cx="0" cy="7200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16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화살표 연결선 15"/>
          <p:cNvCxnSpPr/>
          <p:nvPr/>
        </p:nvCxnSpPr>
        <p:spPr>
          <a:xfrm>
            <a:off x="4319663" y="2060848"/>
            <a:ext cx="13875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042966" y="2564904"/>
            <a:ext cx="0" cy="7200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3547022" y="2582906"/>
            <a:ext cx="0" cy="7020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319663" y="2348880"/>
            <a:ext cx="1387599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6921720" y="2564904"/>
            <a:ext cx="0" cy="72008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355334" y="2564904"/>
            <a:ext cx="0" cy="7200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 descr="H:\원고\로드북\_____jsp\img\ch09\9-038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6" y="1508530"/>
            <a:ext cx="2608337" cy="105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:\원고\로드북\_____jsp\img\ch09\9-039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6" y="3283355"/>
            <a:ext cx="3101481" cy="208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:\원고\로드북\_____jsp\img\ch09\9-04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62" y="1269504"/>
            <a:ext cx="2481263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:\원고\로드북\_____jsp\img\ch09\9-043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14" y="3322290"/>
            <a:ext cx="3041202" cy="205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62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57609176" descr="EMB0000137001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817248"/>
            <a:ext cx="8713083" cy="309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V="1">
            <a:off x="971600" y="3786138"/>
            <a:ext cx="360040" cy="1155032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2721068" y="3936593"/>
            <a:ext cx="292263" cy="315159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013331" y="3063156"/>
            <a:ext cx="3744416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파일 맨 끝부분으로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내려가서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Ctrl]+[Alt]+F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키를 눌려 자동 정렬시킨 후 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web-study-09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프로젝트에 대한 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&lt;Context&gt;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를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찾는다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3063155"/>
            <a:ext cx="196017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화면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왼쪽에서 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Severs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를 찾아 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server.xml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파일을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찾는다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63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Picture 3" descr="H:\원고\로드북\_____jsp\img\ch09\9-01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" y="980728"/>
            <a:ext cx="7128792" cy="24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847936" y="2060848"/>
            <a:ext cx="104002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XE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로 변경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6300192" y="2386236"/>
            <a:ext cx="576064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76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79912" y="1124744"/>
            <a:ext cx="2088232" cy="72008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쓰기 폼</a:t>
            </a:r>
            <a:endParaRPr lang="en-US" altLang="ko-KR" sz="1200" dirty="0" smtClean="0"/>
          </a:p>
          <a:p>
            <a:pPr algn="ctr"/>
            <a:r>
              <a:rPr lang="en-US" altLang="ko-KR" sz="1200" dirty="0" err="1" smtClean="0"/>
              <a:t>BoardWriteServlet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403648" y="2880320"/>
            <a:ext cx="2088232" cy="792088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상세보기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boardViewServlet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23528" y="4392488"/>
            <a:ext cx="2304256" cy="720080"/>
          </a:xfrm>
          <a:prstGeom prst="rect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수정 폼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BoardModifyServlet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652120" y="4752528"/>
            <a:ext cx="2016224" cy="576064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삭제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BoardDeleteServlet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169474" y="1782801"/>
            <a:ext cx="466292" cy="10975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2"/>
            <a:endCxn id="8" idx="0"/>
          </p:cNvCxnSpPr>
          <p:nvPr/>
        </p:nvCxnSpPr>
        <p:spPr>
          <a:xfrm flipH="1">
            <a:off x="1475656" y="3672408"/>
            <a:ext cx="972108" cy="7200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2"/>
            <a:endCxn id="9" idx="1"/>
          </p:cNvCxnSpPr>
          <p:nvPr/>
        </p:nvCxnSpPr>
        <p:spPr>
          <a:xfrm>
            <a:off x="2447764" y="3672408"/>
            <a:ext cx="3204356" cy="13681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539552" y="1872208"/>
            <a:ext cx="576064" cy="280831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2843810" y="1800200"/>
            <a:ext cx="4248470" cy="295232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원통 19"/>
          <p:cNvSpPr/>
          <p:nvPr/>
        </p:nvSpPr>
        <p:spPr>
          <a:xfrm>
            <a:off x="7884368" y="2520280"/>
            <a:ext cx="1042874" cy="864096"/>
          </a:xfrm>
          <a:prstGeom prst="can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board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5292080" y="2664296"/>
            <a:ext cx="2016224" cy="576064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쓰</a:t>
            </a:r>
            <a:r>
              <a:rPr lang="ko-KR" altLang="en-US" sz="1400" dirty="0"/>
              <a:t>기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BoardWriteServlet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740352" y="1728192"/>
            <a:ext cx="1152128" cy="360040"/>
          </a:xfrm>
          <a:prstGeom prst="rect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BoardDAO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973360" y="1134729"/>
            <a:ext cx="2016224" cy="648072"/>
          </a:xfrm>
          <a:prstGeom prst="rect">
            <a:avLst/>
          </a:prstGeom>
          <a:solidFill>
            <a:srgbClr val="7030A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목록</a:t>
            </a:r>
            <a:endParaRPr lang="en-US" altLang="ko-KR" sz="1200" dirty="0" smtClean="0"/>
          </a:p>
          <a:p>
            <a:pPr algn="ctr"/>
            <a:r>
              <a:rPr lang="en-US" altLang="ko-KR" sz="1200" dirty="0" err="1" smtClean="0"/>
              <a:t>BoardListServlet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26" idx="1"/>
            <a:endCxn id="41" idx="3"/>
          </p:cNvCxnSpPr>
          <p:nvPr/>
        </p:nvCxnSpPr>
        <p:spPr>
          <a:xfrm flipH="1" flipV="1">
            <a:off x="2989584" y="1458765"/>
            <a:ext cx="2302496" cy="149356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371165" y="2603321"/>
            <a:ext cx="103145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게시글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번호</a:t>
            </a:r>
            <a:endParaRPr lang="ko-KR" altLang="en-US" sz="1200" dirty="0"/>
          </a:p>
        </p:txBody>
      </p:sp>
      <p:sp>
        <p:nvSpPr>
          <p:cNvPr id="115" name="직사각형 114"/>
          <p:cNvSpPr/>
          <p:nvPr/>
        </p:nvSpPr>
        <p:spPr>
          <a:xfrm>
            <a:off x="1403648" y="5805264"/>
            <a:ext cx="2376264" cy="72008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수정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BoardModifyServlet</a:t>
            </a:r>
            <a:endParaRPr lang="ko-KR" altLang="en-US" sz="1400" dirty="0"/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5259657" y="1782801"/>
            <a:ext cx="1476164" cy="864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8" idx="2"/>
            <a:endCxn id="115" idx="0"/>
          </p:cNvCxnSpPr>
          <p:nvPr/>
        </p:nvCxnSpPr>
        <p:spPr>
          <a:xfrm>
            <a:off x="1475656" y="5112568"/>
            <a:ext cx="1116124" cy="692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3528" y="4115489"/>
            <a:ext cx="1368152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게시글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번호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652120" y="4481747"/>
            <a:ext cx="1008112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게시글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번호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286497" y="2369898"/>
            <a:ext cx="725663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게시글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384434" y="5528265"/>
            <a:ext cx="725663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게시글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956757" y="850199"/>
            <a:ext cx="102471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목</a:t>
            </a:r>
            <a:r>
              <a:rPr lang="ko-KR" altLang="en-US" sz="1200" dirty="0"/>
              <a:t>록</a:t>
            </a:r>
          </a:p>
        </p:txBody>
      </p:sp>
    </p:spTree>
    <p:extLst>
      <p:ext uri="{BB962C8B-B14F-4D97-AF65-F5344CB8AC3E}">
        <p14:creationId xmlns:p14="http://schemas.microsoft.com/office/powerpoint/2010/main" val="338803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2411760" y="187479"/>
            <a:ext cx="1440160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홈</a:t>
            </a:r>
            <a:r>
              <a:rPr lang="ko-KR" altLang="en-US" sz="1100" b="0" dirty="0" smtClean="0"/>
              <a:t> </a:t>
            </a:r>
            <a:r>
              <a:rPr lang="ko-KR" altLang="en-US" sz="1100" b="0" dirty="0"/>
              <a:t>페이지</a:t>
            </a:r>
          </a:p>
          <a:p>
            <a:pPr algn="ctr"/>
            <a:r>
              <a:rPr lang="en-US" altLang="ko-KR" sz="1100" dirty="0" err="1" smtClean="0"/>
              <a:t>index.jsp</a:t>
            </a:r>
            <a:endParaRPr lang="en-US" altLang="ko-KR" sz="1100" b="0" dirty="0"/>
          </a:p>
        </p:txBody>
      </p:sp>
      <p:sp>
        <p:nvSpPr>
          <p:cNvPr id="32" name="Text Box 40"/>
          <p:cNvSpPr txBox="1">
            <a:spLocks noChangeArrowheads="1"/>
          </p:cNvSpPr>
          <p:nvPr/>
        </p:nvSpPr>
        <p:spPr bwMode="auto">
          <a:xfrm>
            <a:off x="2381572" y="836712"/>
            <a:ext cx="1470348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로그인  처리</a:t>
            </a:r>
          </a:p>
          <a:p>
            <a:pPr algn="ctr"/>
            <a:r>
              <a:rPr lang="en-US" altLang="ko-KR" sz="1100" dirty="0" smtClean="0"/>
              <a:t>LoginServelt.java</a:t>
            </a:r>
            <a:endParaRPr lang="en-US" altLang="ko-KR" sz="1100" b="0" dirty="0"/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2339752" y="1484784"/>
            <a:ext cx="1553988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로그인 </a:t>
            </a:r>
            <a:r>
              <a:rPr lang="ko-KR" altLang="en-US" sz="1100" b="0" dirty="0" smtClean="0"/>
              <a:t>페이지</a:t>
            </a:r>
            <a:endParaRPr lang="en-US" altLang="ko-KR" sz="1100" b="0" dirty="0" smtClean="0"/>
          </a:p>
          <a:p>
            <a:pPr algn="ctr"/>
            <a:r>
              <a:rPr lang="en-US" altLang="ko-KR" sz="1100" dirty="0" err="1" smtClean="0"/>
              <a:t>login.jsp</a:t>
            </a:r>
            <a:endParaRPr lang="en-US" altLang="ko-KR" sz="1100" b="0" dirty="0"/>
          </a:p>
        </p:txBody>
      </p:sp>
      <p:cxnSp>
        <p:nvCxnSpPr>
          <p:cNvPr id="58" name="직선 화살표 연결선 57"/>
          <p:cNvCxnSpPr>
            <a:stCxn id="32" idx="2"/>
            <a:endCxn id="40" idx="0"/>
          </p:cNvCxnSpPr>
          <p:nvPr/>
        </p:nvCxnSpPr>
        <p:spPr>
          <a:xfrm>
            <a:off x="3116746" y="1267599"/>
            <a:ext cx="0" cy="21718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통 35"/>
          <p:cNvSpPr/>
          <p:nvPr/>
        </p:nvSpPr>
        <p:spPr>
          <a:xfrm>
            <a:off x="6984635" y="1377352"/>
            <a:ext cx="1042874" cy="864096"/>
          </a:xfrm>
          <a:prstGeom prst="can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member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6804248" y="873296"/>
            <a:ext cx="1403648" cy="360040"/>
          </a:xfrm>
          <a:prstGeom prst="rect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MemberDAO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512326" y="698212"/>
            <a:ext cx="16175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2060"/>
                </a:solidFill>
              </a:rPr>
              <a:t>DAO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userCheck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321106" y="1047220"/>
            <a:ext cx="1069589" cy="600726"/>
            <a:chOff x="1321106" y="1047220"/>
            <a:chExt cx="1069589" cy="600726"/>
          </a:xfrm>
        </p:grpSpPr>
        <p:cxnSp>
          <p:nvCxnSpPr>
            <p:cNvPr id="65" name="Shape 64"/>
            <p:cNvCxnSpPr/>
            <p:nvPr/>
          </p:nvCxnSpPr>
          <p:spPr>
            <a:xfrm flipV="1">
              <a:off x="1321106" y="1047220"/>
              <a:ext cx="1069589" cy="600726"/>
            </a:xfrm>
            <a:prstGeom prst="bentConnector3">
              <a:avLst>
                <a:gd name="adj1" fmla="val -37036"/>
              </a:avLst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1321106" y="1628800"/>
              <a:ext cx="946638" cy="1914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 Box 41"/>
          <p:cNvSpPr txBox="1">
            <a:spLocks noChangeArrowheads="1"/>
          </p:cNvSpPr>
          <p:nvPr/>
        </p:nvSpPr>
        <p:spPr bwMode="auto">
          <a:xfrm>
            <a:off x="5124361" y="837873"/>
            <a:ext cx="1463862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메인 페이지</a:t>
            </a:r>
            <a:endParaRPr lang="en-US" altLang="ko-KR" sz="1100" dirty="0" smtClean="0"/>
          </a:p>
          <a:p>
            <a:pPr algn="ctr"/>
            <a:r>
              <a:rPr lang="en-US" altLang="ko-KR" sz="1100" b="0" dirty="0" err="1" smtClean="0"/>
              <a:t>main.jsp</a:t>
            </a:r>
            <a:endParaRPr lang="en-US" altLang="ko-KR" sz="1100" b="0" dirty="0"/>
          </a:p>
        </p:txBody>
      </p:sp>
      <p:cxnSp>
        <p:nvCxnSpPr>
          <p:cNvPr id="25" name="꺾인 연결선 24"/>
          <p:cNvCxnSpPr>
            <a:stCxn id="32" idx="3"/>
            <a:endCxn id="61" idx="1"/>
          </p:cNvCxnSpPr>
          <p:nvPr/>
        </p:nvCxnSpPr>
        <p:spPr>
          <a:xfrm>
            <a:off x="3851920" y="1052156"/>
            <a:ext cx="1272441" cy="116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40"/>
          <p:cNvSpPr txBox="1">
            <a:spLocks noChangeArrowheads="1"/>
          </p:cNvSpPr>
          <p:nvPr/>
        </p:nvSpPr>
        <p:spPr bwMode="auto">
          <a:xfrm>
            <a:off x="5147046" y="1485945"/>
            <a:ext cx="1441178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로그인  처리</a:t>
            </a:r>
          </a:p>
          <a:p>
            <a:pPr algn="ctr"/>
            <a:r>
              <a:rPr lang="en-US" altLang="ko-KR" sz="1100" dirty="0" smtClean="0"/>
              <a:t>LogoutServelt.java</a:t>
            </a:r>
            <a:endParaRPr lang="en-US" altLang="ko-KR" sz="1100" b="0" dirty="0"/>
          </a:p>
        </p:txBody>
      </p:sp>
      <p:cxnSp>
        <p:nvCxnSpPr>
          <p:cNvPr id="28" name="직선 화살표 연결선 27"/>
          <p:cNvCxnSpPr>
            <a:stCxn id="61" idx="2"/>
            <a:endCxn id="68" idx="0"/>
          </p:cNvCxnSpPr>
          <p:nvPr/>
        </p:nvCxnSpPr>
        <p:spPr>
          <a:xfrm>
            <a:off x="5856292" y="1268760"/>
            <a:ext cx="11343" cy="217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68" idx="1"/>
            <a:endCxn id="40" idx="3"/>
          </p:cNvCxnSpPr>
          <p:nvPr/>
        </p:nvCxnSpPr>
        <p:spPr>
          <a:xfrm flipH="1" flipV="1">
            <a:off x="3893740" y="1700228"/>
            <a:ext cx="1253306" cy="1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3131840" y="619527"/>
            <a:ext cx="0" cy="21718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203848" y="1987679"/>
            <a:ext cx="0" cy="21718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203848" y="2707759"/>
            <a:ext cx="0" cy="21718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64"/>
          <p:cNvCxnSpPr/>
          <p:nvPr/>
        </p:nvCxnSpPr>
        <p:spPr>
          <a:xfrm flipV="1">
            <a:off x="2841015" y="2544088"/>
            <a:ext cx="1069589" cy="600726"/>
          </a:xfrm>
          <a:prstGeom prst="bentConnector3">
            <a:avLst>
              <a:gd name="adj1" fmla="val 192035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40"/>
          <p:cNvSpPr txBox="1">
            <a:spLocks noChangeArrowheads="1"/>
          </p:cNvSpPr>
          <p:nvPr/>
        </p:nvSpPr>
        <p:spPr bwMode="auto">
          <a:xfrm>
            <a:off x="2390695" y="2942020"/>
            <a:ext cx="1553988" cy="430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회원 가입  </a:t>
            </a:r>
            <a:r>
              <a:rPr lang="ko-KR" altLang="en-US" sz="1100" b="0" dirty="0" smtClean="0"/>
              <a:t>페이지</a:t>
            </a:r>
            <a:endParaRPr lang="en-US" altLang="ko-KR" sz="1100" b="0" dirty="0" smtClean="0"/>
          </a:p>
          <a:p>
            <a:pPr algn="ctr"/>
            <a:r>
              <a:rPr lang="en-US" altLang="ko-KR" sz="1100" dirty="0" err="1" smtClean="0"/>
              <a:t>join.jsp</a:t>
            </a:r>
            <a:endParaRPr lang="en-US" altLang="ko-KR" sz="1100" b="0" dirty="0"/>
          </a:p>
        </p:txBody>
      </p:sp>
      <p:cxnSp>
        <p:nvCxnSpPr>
          <p:cNvPr id="27" name="Shape 64"/>
          <p:cNvCxnSpPr/>
          <p:nvPr/>
        </p:nvCxnSpPr>
        <p:spPr>
          <a:xfrm flipV="1">
            <a:off x="2854339" y="1844824"/>
            <a:ext cx="1069589" cy="600726"/>
          </a:xfrm>
          <a:prstGeom prst="bentConnector3">
            <a:avLst>
              <a:gd name="adj1" fmla="val 192035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40"/>
          <p:cNvSpPr txBox="1">
            <a:spLocks noChangeArrowheads="1"/>
          </p:cNvSpPr>
          <p:nvPr/>
        </p:nvSpPr>
        <p:spPr bwMode="auto">
          <a:xfrm>
            <a:off x="2440256" y="2229154"/>
            <a:ext cx="1470348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로그인  처리</a:t>
            </a:r>
          </a:p>
          <a:p>
            <a:pPr algn="ctr"/>
            <a:r>
              <a:rPr lang="en-US" altLang="ko-KR" sz="1100" dirty="0" smtClean="0"/>
              <a:t>JoinServelt.java</a:t>
            </a:r>
            <a:endParaRPr lang="en-US" altLang="ko-KR" sz="1100" b="0" dirty="0"/>
          </a:p>
        </p:txBody>
      </p:sp>
    </p:spTree>
    <p:extLst>
      <p:ext uri="{BB962C8B-B14F-4D97-AF65-F5344CB8AC3E}">
        <p14:creationId xmlns:p14="http://schemas.microsoft.com/office/powerpoint/2010/main" val="18364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995892" y="1711860"/>
            <a:ext cx="1440160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홈</a:t>
            </a:r>
            <a:r>
              <a:rPr lang="ko-KR" altLang="en-US" sz="1100" b="0" dirty="0" smtClean="0"/>
              <a:t> </a:t>
            </a:r>
            <a:r>
              <a:rPr lang="ko-KR" altLang="en-US" sz="1100" b="0" dirty="0"/>
              <a:t>페이지</a:t>
            </a:r>
          </a:p>
          <a:p>
            <a:pPr algn="ctr"/>
            <a:r>
              <a:rPr lang="en-US" altLang="ko-KR" sz="1100" dirty="0" err="1" smtClean="0"/>
              <a:t>index.jsp</a:t>
            </a:r>
            <a:endParaRPr lang="en-US" altLang="ko-KR" sz="1100" b="0" dirty="0"/>
          </a:p>
        </p:txBody>
      </p:sp>
      <p:sp>
        <p:nvSpPr>
          <p:cNvPr id="32" name="Text Box 40"/>
          <p:cNvSpPr txBox="1">
            <a:spLocks noChangeArrowheads="1"/>
          </p:cNvSpPr>
          <p:nvPr/>
        </p:nvSpPr>
        <p:spPr bwMode="auto">
          <a:xfrm>
            <a:off x="3965704" y="2361093"/>
            <a:ext cx="1470348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로그인  처리</a:t>
            </a:r>
          </a:p>
          <a:p>
            <a:pPr algn="ctr"/>
            <a:r>
              <a:rPr lang="en-US" altLang="ko-KR" sz="1100" dirty="0" smtClean="0"/>
              <a:t>LoginServelt.java</a:t>
            </a:r>
            <a:endParaRPr lang="en-US" altLang="ko-KR" sz="1100" b="0" dirty="0"/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3923884" y="3009165"/>
            <a:ext cx="1553988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로그인 </a:t>
            </a:r>
            <a:r>
              <a:rPr lang="ko-KR" altLang="en-US" sz="1100" b="0" dirty="0" smtClean="0"/>
              <a:t>페이지</a:t>
            </a:r>
            <a:endParaRPr lang="en-US" altLang="ko-KR" sz="1100" b="0" dirty="0" smtClean="0"/>
          </a:p>
          <a:p>
            <a:pPr algn="ctr"/>
            <a:r>
              <a:rPr lang="en-US" altLang="ko-KR" sz="1100" dirty="0" err="1" smtClean="0"/>
              <a:t>login.jsp</a:t>
            </a:r>
            <a:endParaRPr lang="en-US" altLang="ko-KR" sz="1100" b="0" dirty="0"/>
          </a:p>
        </p:txBody>
      </p:sp>
      <p:cxnSp>
        <p:nvCxnSpPr>
          <p:cNvPr id="58" name="직선 화살표 연결선 57"/>
          <p:cNvCxnSpPr>
            <a:stCxn id="32" idx="2"/>
            <a:endCxn id="40" idx="0"/>
          </p:cNvCxnSpPr>
          <p:nvPr/>
        </p:nvCxnSpPr>
        <p:spPr>
          <a:xfrm>
            <a:off x="4700878" y="2791980"/>
            <a:ext cx="0" cy="21718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통 35"/>
          <p:cNvSpPr/>
          <p:nvPr/>
        </p:nvSpPr>
        <p:spPr>
          <a:xfrm>
            <a:off x="692713" y="2419727"/>
            <a:ext cx="1042874" cy="864096"/>
          </a:xfrm>
          <a:prstGeom prst="can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member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12326" y="1915671"/>
            <a:ext cx="1403648" cy="360040"/>
          </a:xfrm>
          <a:prstGeom prst="rect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MemberDAO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2096458" y="2222593"/>
            <a:ext cx="16175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2060"/>
                </a:solidFill>
              </a:rPr>
              <a:t>DAO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userCheck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905238" y="2571601"/>
            <a:ext cx="1069589" cy="600726"/>
            <a:chOff x="1321106" y="1047220"/>
            <a:chExt cx="1069589" cy="600726"/>
          </a:xfrm>
        </p:grpSpPr>
        <p:cxnSp>
          <p:nvCxnSpPr>
            <p:cNvPr id="65" name="Shape 64"/>
            <p:cNvCxnSpPr/>
            <p:nvPr/>
          </p:nvCxnSpPr>
          <p:spPr>
            <a:xfrm flipV="1">
              <a:off x="1321106" y="1047220"/>
              <a:ext cx="1069589" cy="600726"/>
            </a:xfrm>
            <a:prstGeom prst="bentConnector3">
              <a:avLst>
                <a:gd name="adj1" fmla="val -37036"/>
              </a:avLst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1321106" y="1628800"/>
              <a:ext cx="946638" cy="1914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 Box 41"/>
          <p:cNvSpPr txBox="1">
            <a:spLocks noChangeArrowheads="1"/>
          </p:cNvSpPr>
          <p:nvPr/>
        </p:nvSpPr>
        <p:spPr bwMode="auto">
          <a:xfrm>
            <a:off x="6060931" y="2362254"/>
            <a:ext cx="1463862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메인 페이지</a:t>
            </a:r>
            <a:endParaRPr lang="en-US" altLang="ko-KR" sz="1100" dirty="0" smtClean="0"/>
          </a:p>
          <a:p>
            <a:pPr algn="ctr"/>
            <a:r>
              <a:rPr lang="en-US" altLang="ko-KR" sz="1100" b="0" dirty="0" err="1" smtClean="0"/>
              <a:t>main.jsp</a:t>
            </a:r>
            <a:endParaRPr lang="en-US" altLang="ko-KR" sz="1100" b="0" dirty="0"/>
          </a:p>
        </p:txBody>
      </p:sp>
      <p:cxnSp>
        <p:nvCxnSpPr>
          <p:cNvPr id="25" name="꺾인 연결선 24"/>
          <p:cNvCxnSpPr>
            <a:stCxn id="32" idx="3"/>
            <a:endCxn id="61" idx="1"/>
          </p:cNvCxnSpPr>
          <p:nvPr/>
        </p:nvCxnSpPr>
        <p:spPr>
          <a:xfrm>
            <a:off x="5436052" y="2576537"/>
            <a:ext cx="624879" cy="5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4715972" y="2143908"/>
            <a:ext cx="0" cy="21718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05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4134</TotalTime>
  <Words>639</Words>
  <Application>Microsoft Office PowerPoint</Application>
  <PresentationFormat>화면 슬라이드 쇼(4:3)</PresentationFormat>
  <Paragraphs>199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휴먼매직체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GREEN</cp:lastModifiedBy>
  <cp:revision>155</cp:revision>
  <dcterms:created xsi:type="dcterms:W3CDTF">2013-05-13T12:41:23Z</dcterms:created>
  <dcterms:modified xsi:type="dcterms:W3CDTF">2021-09-28T05:59:44Z</dcterms:modified>
</cp:coreProperties>
</file>