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7"/>
  </p:notesMasterIdLst>
  <p:sldIdLst>
    <p:sldId id="256" r:id="rId2"/>
    <p:sldId id="257" r:id="rId3"/>
    <p:sldId id="276" r:id="rId4"/>
    <p:sldId id="262" r:id="rId5"/>
    <p:sldId id="263" r:id="rId6"/>
    <p:sldId id="278" r:id="rId7"/>
    <p:sldId id="279" r:id="rId8"/>
    <p:sldId id="264" r:id="rId9"/>
    <p:sldId id="265" r:id="rId10"/>
    <p:sldId id="266" r:id="rId11"/>
    <p:sldId id="267" r:id="rId12"/>
    <p:sldId id="268" r:id="rId13"/>
    <p:sldId id="296" r:id="rId14"/>
    <p:sldId id="280" r:id="rId15"/>
    <p:sldId id="286" r:id="rId16"/>
    <p:sldId id="281" r:id="rId17"/>
    <p:sldId id="282" r:id="rId18"/>
    <p:sldId id="285" r:id="rId19"/>
    <p:sldId id="283" r:id="rId20"/>
    <p:sldId id="284" r:id="rId21"/>
    <p:sldId id="287" r:id="rId22"/>
    <p:sldId id="288" r:id="rId23"/>
    <p:sldId id="297" r:id="rId24"/>
    <p:sldId id="298" r:id="rId25"/>
    <p:sldId id="289" r:id="rId26"/>
    <p:sldId id="299" r:id="rId27"/>
    <p:sldId id="290" r:id="rId28"/>
    <p:sldId id="291" r:id="rId29"/>
    <p:sldId id="300" r:id="rId30"/>
    <p:sldId id="292" r:id="rId31"/>
    <p:sldId id="293" r:id="rId32"/>
    <p:sldId id="294" r:id="rId33"/>
    <p:sldId id="301" r:id="rId34"/>
    <p:sldId id="295" r:id="rId35"/>
    <p:sldId id="275" r:id="rId3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842" autoAdjust="0"/>
  </p:normalViewPr>
  <p:slideViewPr>
    <p:cSldViewPr>
      <p:cViewPr varScale="1">
        <p:scale>
          <a:sx n="78" d="100"/>
          <a:sy n="78" d="100"/>
        </p:scale>
        <p:origin x="5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-312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F19B9-FEEC-4299-A7B8-DC5353C5544C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FE19F-C665-4F7F-A422-25C44C6909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448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abtingdev.tistory.com/45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XMLHTTP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속성과 메서드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XMLHTTP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다음과 같은 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메서드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가지고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abort()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 동작을 취소합니다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getAllResponseHeader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:HTTP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헤더의 모든 내용을 반환합니다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getResponseHeader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ko-KR" alt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헤더이름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지정된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헤더 내용을 반환합니다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open(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method,url,async,username,password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:HTTP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요청에 대한 속성을 지정합니다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 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파라미터의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전송 방법을 지정합니다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"GET"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"POST"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지정할 수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 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HTTP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요청을 보낼 원격 페이지의 주소입니다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http://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시작할 수 없습니다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 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요청을 동기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비동기로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처리할지의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여부입니다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TRUE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면 비동기로 처리하고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면 동기로 처리합니다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 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username,password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HTTP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요청에 대한 인증이 필요할 경우 지정할 수 있는 계정 정보로 생략이 가능합니다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send(content)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open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지정한 속성을 이용하여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요청을 전송합니다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 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HTTP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요청과 함께 전송할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파라미터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또는 콘텐츠 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setRequestHeader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key,value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key/value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쌍의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헤더를 전송 목록에 더합니다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이중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XMLHTTP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사용하기 위한 최소의 필수 메서드는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만일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파라미터를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방식으로 전달하고 싶다면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setRequestHeader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메서드가 추가로 필요합니다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+++++++++++++++++++++++++++++++++++++++++++++++++++++++++++++++++++++++++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XMLHTTP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 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속성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목록입니다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onreadystatechange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HTTP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요청의 상태 변화에 따라 호출되는 이벤트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핸들러입니다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readyState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onreadystatechange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사용할수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요청 상태의 코드 값입니다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가질수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있는 값들과 의미는 다음과 같습니다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 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 (uninitialized)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open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메서드가 호출되기 이전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 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(loading)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HTTP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요청 준비가 된 상태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아직 보내지 않은 상태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send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메서드 호출 전의 상태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 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(loaded)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HTTP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요청을 보내어 처리하고 있는 중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헤더는 읽을 수 있는 상태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 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(interactive)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데이터를 받고 있는 중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완전히 받지는 못한 상태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 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 (complete)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데이터를 완전히 받은 상태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비로소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responseText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responseXML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속성을 읽을 수 있는 상태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responseText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요청에 대한 응답을 텍스트로 반환합니다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responseXML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연결에 대한 응답을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 DOM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변환합니다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XML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문자열이 아니라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 DOM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반환한다는 것을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염두해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두세요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status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HTTP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상태 코드를 숫자로 반환합니다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 들면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OK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대해서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페이지를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찾을수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없었을 때는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404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반환합니다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statusText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HTTP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상태 코드에 대한 문자열을 반환합니다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 들면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"OK", "Not Found"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등이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될수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출처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https://babtingdev.tistory.com/45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밥팅우기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's Log]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FE19F-C665-4F7F-A422-25C44C69096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532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4000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507288" cy="576064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itchFamily="2" charset="2"/>
              <a:buChar char="§"/>
              <a:defRPr/>
            </a:lvl1pPr>
            <a:lvl2pPr marL="617220" indent="-342900">
              <a:buFont typeface="Arial" pitchFamily="34" charset="0"/>
              <a:buChar char="•"/>
              <a:defRPr/>
            </a:lvl2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8188B5E2-0CF8-4E75-9AC5-338396D288A1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spcAft>
          <a:spcPts val="600"/>
        </a:spcAft>
        <a:buClr>
          <a:srgbClr val="FF0000"/>
        </a:buClr>
        <a:buFont typeface="Wingdings" pitchFamily="2" charset="2"/>
        <a:buChar char="l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134672" cy="1470025"/>
          </a:xfrm>
        </p:spPr>
        <p:txBody>
          <a:bodyPr/>
          <a:lstStyle/>
          <a:p>
            <a:pPr fontAlgn="base"/>
            <a:r>
              <a:rPr lang="en-US" altLang="ko-KR" dirty="0" smtClean="0"/>
              <a:t>Chapter </a:t>
            </a:r>
            <a:r>
              <a:rPr lang="en-US" altLang="ko-KR" dirty="0"/>
              <a:t>09 Ajax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701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-27384"/>
            <a:ext cx="8892480" cy="113813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진행 상황 추적하기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44082" y="4005064"/>
            <a:ext cx="8372250" cy="2016224"/>
          </a:xfrm>
        </p:spPr>
        <p:txBody>
          <a:bodyPr>
            <a:normAutofit/>
          </a:bodyPr>
          <a:lstStyle/>
          <a:p>
            <a:pPr fontAlgn="base" latinLnBrk="0"/>
            <a:r>
              <a:rPr lang="en-US" altLang="ko-KR" sz="2000" dirty="0" err="1"/>
              <a:t>readyState</a:t>
            </a:r>
            <a:r>
              <a:rPr lang="ko-KR" altLang="en-US" sz="2000" dirty="0"/>
              <a:t>로 현재 상태를 파악하여 완료된 상태이면 </a:t>
            </a:r>
            <a:r>
              <a:rPr lang="en-US" altLang="ko-KR" sz="2000" dirty="0"/>
              <a:t>status</a:t>
            </a:r>
            <a:r>
              <a:rPr lang="ko-KR" altLang="en-US" sz="2000" dirty="0"/>
              <a:t>로 요청의 성공여부를 확인한다</a:t>
            </a:r>
            <a:r>
              <a:rPr lang="en-US" altLang="ko-KR" sz="2000" dirty="0"/>
              <a:t>.</a:t>
            </a:r>
          </a:p>
          <a:p>
            <a:pPr fontAlgn="base" latinLnBrk="0"/>
            <a:r>
              <a:rPr lang="en-US" altLang="ko-KR" sz="2000" dirty="0"/>
              <a:t>status</a:t>
            </a:r>
            <a:r>
              <a:rPr lang="ko-KR" altLang="en-US" sz="2000" dirty="0"/>
              <a:t>가 </a:t>
            </a:r>
            <a:r>
              <a:rPr lang="en-US" altLang="ko-KR" sz="2000" dirty="0"/>
              <a:t>200</a:t>
            </a:r>
            <a:r>
              <a:rPr lang="ko-KR" altLang="en-US" sz="2000" dirty="0"/>
              <a:t>에서 </a:t>
            </a:r>
            <a:r>
              <a:rPr lang="en-US" altLang="ko-KR" sz="2000" dirty="0"/>
              <a:t>299</a:t>
            </a:r>
            <a:r>
              <a:rPr lang="ko-KR" altLang="en-US" sz="2000" dirty="0"/>
              <a:t>사이이면 성공한 것이다</a:t>
            </a:r>
            <a:r>
              <a:rPr lang="en-US" altLang="ko-KR" sz="2000" dirty="0"/>
              <a:t>. </a:t>
            </a:r>
            <a:r>
              <a:rPr lang="ko-KR" altLang="en-US" sz="2000" dirty="0"/>
              <a:t>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67544" y="1196752"/>
            <a:ext cx="8064896" cy="193899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dirty="0" err="1" smtClean="0"/>
              <a:t>xhr.onreadystatechange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= function(){		</a:t>
            </a:r>
          </a:p>
          <a:p>
            <a:r>
              <a:rPr lang="en-US" altLang="ko-KR" sz="2000" dirty="0" smtClean="0"/>
              <a:t>    </a:t>
            </a:r>
            <a:r>
              <a:rPr lang="en-US" altLang="ko-KR" sz="2000" dirty="0" smtClean="0">
                <a:solidFill>
                  <a:srgbClr val="FF0000"/>
                </a:solidFill>
              </a:rPr>
              <a:t>if(</a:t>
            </a:r>
            <a:r>
              <a:rPr lang="en-US" altLang="ko-KR" sz="2000" dirty="0" err="1" smtClean="0">
                <a:solidFill>
                  <a:srgbClr val="FF0000"/>
                </a:solidFill>
              </a:rPr>
              <a:t>xhr.readyState</a:t>
            </a:r>
            <a:r>
              <a:rPr lang="en-US" altLang="ko-KR" sz="2000" dirty="0" smtClean="0">
                <a:solidFill>
                  <a:srgbClr val="FF0000"/>
                </a:solidFill>
              </a:rPr>
              <a:t> </a:t>
            </a:r>
            <a:r>
              <a:rPr lang="en-US" altLang="ko-KR" sz="2000" dirty="0">
                <a:solidFill>
                  <a:srgbClr val="FF0000"/>
                </a:solidFill>
              </a:rPr>
              <a:t>== 4){			</a:t>
            </a:r>
          </a:p>
          <a:p>
            <a:r>
              <a:rPr lang="en-US" altLang="ko-KR" sz="2000" dirty="0" smtClean="0">
                <a:solidFill>
                  <a:srgbClr val="FF0000"/>
                </a:solidFill>
              </a:rPr>
              <a:t>       if(</a:t>
            </a:r>
            <a:r>
              <a:rPr lang="en-US" altLang="ko-KR" sz="2000" dirty="0" err="1" smtClean="0">
                <a:solidFill>
                  <a:srgbClr val="FF0000"/>
                </a:solidFill>
              </a:rPr>
              <a:t>xhr.status</a:t>
            </a:r>
            <a:r>
              <a:rPr lang="en-US" altLang="ko-KR" sz="2000" dirty="0" smtClean="0">
                <a:solidFill>
                  <a:srgbClr val="FF0000"/>
                </a:solidFill>
              </a:rPr>
              <a:t> </a:t>
            </a:r>
            <a:r>
              <a:rPr lang="en-US" altLang="ko-KR" sz="2000" dirty="0">
                <a:solidFill>
                  <a:srgbClr val="FF0000"/>
                </a:solidFill>
              </a:rPr>
              <a:t>&gt;= 200 &amp;&amp; </a:t>
            </a:r>
            <a:r>
              <a:rPr lang="en-US" altLang="ko-KR" sz="2000" dirty="0" err="1">
                <a:solidFill>
                  <a:srgbClr val="FF0000"/>
                </a:solidFill>
              </a:rPr>
              <a:t>xhr.status</a:t>
            </a:r>
            <a:r>
              <a:rPr lang="en-US" altLang="ko-KR" sz="2000" dirty="0">
                <a:solidFill>
                  <a:srgbClr val="FF0000"/>
                </a:solidFill>
              </a:rPr>
              <a:t> &lt; 300){</a:t>
            </a:r>
          </a:p>
          <a:p>
            <a:r>
              <a:rPr lang="en-US" altLang="ko-KR" sz="2000" dirty="0" smtClean="0">
                <a:solidFill>
                  <a:srgbClr val="FF0000"/>
                </a:solidFill>
              </a:rPr>
              <a:t>       }</a:t>
            </a:r>
            <a:endParaRPr lang="en-US" altLang="ko-KR" sz="2000" dirty="0">
              <a:solidFill>
                <a:srgbClr val="FF0000"/>
              </a:solidFill>
            </a:endParaRPr>
          </a:p>
          <a:p>
            <a:r>
              <a:rPr lang="en-US" altLang="ko-KR" sz="2000" dirty="0" smtClean="0">
                <a:solidFill>
                  <a:srgbClr val="FF0000"/>
                </a:solidFill>
              </a:rPr>
              <a:t>    }</a:t>
            </a:r>
            <a:r>
              <a:rPr lang="en-US" altLang="ko-KR" sz="2000" dirty="0">
                <a:solidFill>
                  <a:srgbClr val="FF0000"/>
                </a:solidFill>
              </a:rPr>
              <a:t>	</a:t>
            </a:r>
          </a:p>
          <a:p>
            <a:r>
              <a:rPr lang="en-US" altLang="ko-KR" sz="2000" dirty="0" smtClean="0"/>
              <a:t>}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19909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-27384"/>
            <a:ext cx="8892480" cy="113813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진행 상황 추적하기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63339" y="4365104"/>
            <a:ext cx="8372250" cy="2016224"/>
          </a:xfrm>
        </p:spPr>
        <p:txBody>
          <a:bodyPr>
            <a:normAutofit/>
          </a:bodyPr>
          <a:lstStyle/>
          <a:p>
            <a:pPr fontAlgn="base" latinLnBrk="0"/>
            <a:r>
              <a:rPr lang="ko-KR" altLang="en-US" sz="2000" dirty="0"/>
              <a:t>페이지가 </a:t>
            </a:r>
            <a:r>
              <a:rPr lang="ko-KR" altLang="en-US" sz="2000" dirty="0" err="1"/>
              <a:t>로드할때</a:t>
            </a:r>
            <a:r>
              <a:rPr lang="ko-KR" altLang="en-US" sz="2000" dirty="0"/>
              <a:t> </a:t>
            </a:r>
            <a:r>
              <a:rPr lang="en-US" altLang="ko-KR" sz="2000" dirty="0" smtClean="0"/>
              <a:t>resource</a:t>
            </a:r>
            <a:r>
              <a:rPr lang="ko-KR" altLang="en-US" sz="2000" dirty="0"/>
              <a:t>라는 자원을 이용해 서버에서 </a:t>
            </a:r>
            <a:r>
              <a:rPr lang="en-US" altLang="ko-KR" sz="2000" dirty="0"/>
              <a:t>HTML </a:t>
            </a:r>
            <a:r>
              <a:rPr lang="ko-KR" altLang="en-US" sz="2000" dirty="0"/>
              <a:t>코드를 가져와서 </a:t>
            </a:r>
            <a:r>
              <a:rPr lang="en-US" altLang="ko-KR" sz="2000" dirty="0"/>
              <a:t>id</a:t>
            </a:r>
            <a:r>
              <a:rPr lang="ko-KR" altLang="en-US" sz="2000" dirty="0"/>
              <a:t>가 </a:t>
            </a:r>
            <a:r>
              <a:rPr lang="en-US" altLang="ko-KR" sz="2000" dirty="0" smtClean="0"/>
              <a:t>container</a:t>
            </a:r>
            <a:r>
              <a:rPr lang="ko-KR" altLang="en-US" sz="2000" dirty="0"/>
              <a:t>인 </a:t>
            </a:r>
            <a:r>
              <a:rPr lang="en-US" altLang="ko-KR" sz="2000" dirty="0"/>
              <a:t>&lt;div&gt; </a:t>
            </a:r>
            <a:r>
              <a:rPr lang="ko-KR" altLang="en-US" sz="2000" dirty="0" err="1"/>
              <a:t>엘리먼트의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콘텐츠로</a:t>
            </a:r>
            <a:r>
              <a:rPr lang="ko-KR" altLang="en-US" sz="2000" dirty="0"/>
              <a:t> 설정한다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7" name="직사각형 6"/>
          <p:cNvSpPr/>
          <p:nvPr/>
        </p:nvSpPr>
        <p:spPr>
          <a:xfrm>
            <a:off x="463339" y="1196752"/>
            <a:ext cx="8141109" cy="255454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dirty="0" err="1" smtClean="0"/>
              <a:t>xhr.onreadystatechange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= function(){		</a:t>
            </a:r>
          </a:p>
          <a:p>
            <a:r>
              <a:rPr lang="en-US" altLang="ko-KR" sz="2000" dirty="0" smtClean="0"/>
              <a:t>    if(</a:t>
            </a:r>
            <a:r>
              <a:rPr lang="en-US" altLang="ko-KR" sz="2000" dirty="0" err="1" smtClean="0"/>
              <a:t>xhr.readyState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== 4){			</a:t>
            </a:r>
          </a:p>
          <a:p>
            <a:r>
              <a:rPr lang="en-US" altLang="ko-KR" sz="2000" dirty="0" smtClean="0"/>
              <a:t>       if(</a:t>
            </a:r>
            <a:r>
              <a:rPr lang="en-US" altLang="ko-KR" sz="2000" dirty="0" err="1" smtClean="0"/>
              <a:t>xhr.status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&gt;= 200 &amp;&amp; </a:t>
            </a:r>
            <a:r>
              <a:rPr lang="en-US" altLang="ko-KR" sz="2000" dirty="0" err="1"/>
              <a:t>xhr.status</a:t>
            </a:r>
            <a:r>
              <a:rPr lang="en-US" altLang="ko-KR" sz="2000" dirty="0"/>
              <a:t> &lt; 300){</a:t>
            </a:r>
          </a:p>
          <a:p>
            <a:r>
              <a:rPr lang="en-US" altLang="ko-KR" sz="2000" dirty="0" smtClean="0">
                <a:solidFill>
                  <a:srgbClr val="FF0000"/>
                </a:solidFill>
              </a:rPr>
              <a:t>          </a:t>
            </a:r>
            <a:r>
              <a:rPr lang="en-US" altLang="ko-KR" sz="2000" dirty="0" err="1" smtClean="0">
                <a:solidFill>
                  <a:srgbClr val="FF0000"/>
                </a:solidFill>
              </a:rPr>
              <a:t>document.getElementById</a:t>
            </a:r>
            <a:r>
              <a:rPr lang="en-US" altLang="ko-KR" sz="2000" dirty="0" smtClean="0">
                <a:solidFill>
                  <a:srgbClr val="FF0000"/>
                </a:solidFill>
              </a:rPr>
              <a:t>(‘container')</a:t>
            </a:r>
          </a:p>
          <a:p>
            <a:r>
              <a:rPr lang="en-US" altLang="ko-KR" sz="2000" dirty="0">
                <a:solidFill>
                  <a:srgbClr val="FF0000"/>
                </a:solidFill>
              </a:rPr>
              <a:t> </a:t>
            </a:r>
            <a:r>
              <a:rPr lang="en-US" altLang="ko-KR" sz="2000" dirty="0" smtClean="0">
                <a:solidFill>
                  <a:srgbClr val="FF0000"/>
                </a:solidFill>
              </a:rPr>
              <a:t>                      .</a:t>
            </a:r>
            <a:r>
              <a:rPr lang="en-US" altLang="ko-KR" sz="2000" dirty="0" err="1">
                <a:solidFill>
                  <a:srgbClr val="FF0000"/>
                </a:solidFill>
              </a:rPr>
              <a:t>innerHTML</a:t>
            </a:r>
            <a:r>
              <a:rPr lang="en-US" altLang="ko-KR" sz="2000" dirty="0">
                <a:solidFill>
                  <a:srgbClr val="FF0000"/>
                </a:solidFill>
              </a:rPr>
              <a:t> = </a:t>
            </a:r>
            <a:r>
              <a:rPr lang="en-US" altLang="ko-KR" sz="2000" dirty="0" err="1">
                <a:solidFill>
                  <a:srgbClr val="FF0000"/>
                </a:solidFill>
              </a:rPr>
              <a:t>xhr.responseText</a:t>
            </a:r>
            <a:r>
              <a:rPr lang="en-US" altLang="ko-KR" sz="2000" dirty="0">
                <a:solidFill>
                  <a:srgbClr val="FF0000"/>
                </a:solidFill>
              </a:rPr>
              <a:t>;</a:t>
            </a:r>
          </a:p>
          <a:p>
            <a:r>
              <a:rPr lang="en-US" altLang="ko-KR" sz="2000" dirty="0" smtClean="0"/>
              <a:t>       }</a:t>
            </a:r>
            <a:endParaRPr lang="en-US" altLang="ko-KR" sz="2000" dirty="0"/>
          </a:p>
          <a:p>
            <a:r>
              <a:rPr lang="en-US" altLang="ko-KR" sz="2000" dirty="0" smtClean="0"/>
              <a:t>    }</a:t>
            </a:r>
            <a:r>
              <a:rPr lang="en-US" altLang="ko-KR" sz="2000" dirty="0"/>
              <a:t>	</a:t>
            </a:r>
          </a:p>
          <a:p>
            <a:r>
              <a:rPr lang="en-US" altLang="ko-KR" sz="2000" dirty="0" smtClean="0"/>
              <a:t>}</a:t>
            </a:r>
            <a:r>
              <a:rPr lang="en-US" altLang="ko-KR" sz="2000" dirty="0"/>
              <a:t>	</a:t>
            </a:r>
            <a:endParaRPr lang="de-DE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38367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-27384"/>
            <a:ext cx="8892480" cy="1138138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/>
              <a:t>서버의 데이터를 대상 </a:t>
            </a:r>
            <a:r>
              <a:rPr lang="ko-KR" altLang="en-US" dirty="0" err="1"/>
              <a:t>엘리먼트에</a:t>
            </a:r>
            <a:r>
              <a:rPr lang="ko-KR" altLang="en-US" dirty="0"/>
              <a:t> 삽입하기</a:t>
            </a:r>
            <a:r>
              <a:rPr lang="en-US" altLang="ko-KR" dirty="0"/>
              <a:t>-load()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89822" y="1412776"/>
            <a:ext cx="86237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000" dirty="0"/>
              <a:t>페이지를 동적으로 </a:t>
            </a:r>
            <a:r>
              <a:rPr lang="ko-KR" altLang="en-US" sz="2000" dirty="0" err="1"/>
              <a:t>로드하기</a:t>
            </a:r>
            <a:r>
              <a:rPr lang="ko-KR" altLang="en-US" sz="2000" dirty="0"/>
              <a:t> 위해서는 </a:t>
            </a:r>
            <a:r>
              <a:rPr lang="en-US" altLang="ko-KR" sz="2000" dirty="0"/>
              <a:t>load() </a:t>
            </a:r>
            <a:r>
              <a:rPr lang="ko-KR" altLang="en-US" sz="2000" dirty="0" err="1"/>
              <a:t>메소드를</a:t>
            </a:r>
            <a:r>
              <a:rPr lang="ko-KR" altLang="en-US" sz="2000" dirty="0"/>
              <a:t> 호출한다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  <p:pic>
        <p:nvPicPr>
          <p:cNvPr id="1026" name="_x232131616" descr="EMB00000b18619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88839"/>
            <a:ext cx="3960440" cy="2726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_x232131056" descr="EMB00000b18619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92" y="1988839"/>
            <a:ext cx="3960440" cy="2726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89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-27384"/>
            <a:ext cx="8892480" cy="1138138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/>
              <a:t>서버의 데이터를 대상 </a:t>
            </a:r>
            <a:r>
              <a:rPr lang="ko-KR" altLang="en-US" dirty="0" err="1"/>
              <a:t>엘리먼트에</a:t>
            </a:r>
            <a:r>
              <a:rPr lang="ko-KR" altLang="en-US" dirty="0"/>
              <a:t> 삽입하기</a:t>
            </a:r>
            <a:r>
              <a:rPr lang="en-US" altLang="ko-KR" dirty="0"/>
              <a:t>-load()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55327" y="1916832"/>
            <a:ext cx="8640960" cy="1728192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en-US" altLang="ko-KR" dirty="0" err="1"/>
              <a:t>url</a:t>
            </a:r>
            <a:r>
              <a:rPr lang="ko-KR" altLang="en-US" dirty="0"/>
              <a:t>은 요청할 </a:t>
            </a:r>
            <a:r>
              <a:rPr lang="en-US" altLang="ko-KR" dirty="0"/>
              <a:t>URL </a:t>
            </a:r>
            <a:r>
              <a:rPr lang="ko-KR" altLang="en-US" dirty="0"/>
              <a:t>주소이고</a:t>
            </a:r>
            <a:r>
              <a:rPr lang="en-US" altLang="ko-KR" dirty="0"/>
              <a:t>, data</a:t>
            </a:r>
            <a:r>
              <a:rPr lang="ko-KR" altLang="en-US" dirty="0"/>
              <a:t>는 요청할 때 서버에 보낼 자바스크립트 객체 </a:t>
            </a:r>
            <a:r>
              <a:rPr lang="ko-KR" altLang="en-US" dirty="0" err="1"/>
              <a:t>맵이나</a:t>
            </a:r>
            <a:r>
              <a:rPr lang="ko-KR" altLang="en-US" dirty="0"/>
              <a:t> 문자열 형식의 데이터이다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en-US" altLang="ko-KR" dirty="0" smtClean="0"/>
              <a:t>success</a:t>
            </a:r>
            <a:r>
              <a:rPr lang="ko-KR" altLang="en-US" dirty="0"/>
              <a:t>는 요청이 성공했을 때 </a:t>
            </a:r>
            <a:r>
              <a:rPr lang="ko-KR" altLang="en-US" dirty="0" smtClean="0"/>
              <a:t>호출 할 </a:t>
            </a:r>
            <a:r>
              <a:rPr lang="ko-KR" altLang="en-US" dirty="0" err="1"/>
              <a:t>콜백</a:t>
            </a:r>
            <a:r>
              <a:rPr lang="ko-KR" altLang="en-US" dirty="0"/>
              <a:t> 함수이다</a:t>
            </a:r>
            <a:r>
              <a:rPr lang="en-US" altLang="ko-KR" dirty="0" smtClean="0"/>
              <a:t>.</a:t>
            </a:r>
          </a:p>
          <a:p>
            <a:pPr fontAlgn="base"/>
            <a:r>
              <a:rPr lang="en-US" altLang="ko-KR" dirty="0" smtClean="0"/>
              <a:t>load</a:t>
            </a:r>
            <a:r>
              <a:rPr lang="en-US" altLang="ko-KR" dirty="0"/>
              <a:t>() </a:t>
            </a:r>
            <a:r>
              <a:rPr lang="ko-KR" altLang="en-US" dirty="0" err="1"/>
              <a:t>메소드는</a:t>
            </a:r>
            <a:r>
              <a:rPr lang="ko-KR" altLang="en-US" dirty="0"/>
              <a:t> 완료된 응답을 일치하는 집합에 있는 </a:t>
            </a:r>
            <a:r>
              <a:rPr lang="ko-KR" altLang="en-US" dirty="0" err="1"/>
              <a:t>엘리먼트의</a:t>
            </a:r>
            <a:r>
              <a:rPr lang="ko-KR" altLang="en-US" dirty="0"/>
              <a:t> </a:t>
            </a:r>
            <a:r>
              <a:rPr lang="ko-KR" altLang="en-US" dirty="0" err="1"/>
              <a:t>콘텐츠로</a:t>
            </a:r>
            <a:r>
              <a:rPr lang="ko-KR" altLang="en-US" dirty="0"/>
              <a:t> 삽입한다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63339" y="1196752"/>
            <a:ext cx="8424936" cy="46166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2400" dirty="0"/>
              <a:t>load(</a:t>
            </a:r>
            <a:r>
              <a:rPr lang="en-US" altLang="ko-KR" sz="2400" dirty="0" err="1"/>
              <a:t>url</a:t>
            </a:r>
            <a:r>
              <a:rPr lang="en-US" altLang="ko-KR" sz="2400" dirty="0"/>
              <a:t>[, data][, success</a:t>
            </a:r>
            <a:r>
              <a:rPr lang="en-US" altLang="ko-KR" sz="2400" dirty="0" smtClean="0"/>
              <a:t>])</a:t>
            </a:r>
            <a:r>
              <a:rPr lang="en-US" altLang="ko-KR" sz="2400" dirty="0"/>
              <a:t>	</a:t>
            </a:r>
            <a:endParaRPr lang="de-DE" altLang="ko-KR" sz="2400" dirty="0"/>
          </a:p>
        </p:txBody>
      </p:sp>
      <p:sp>
        <p:nvSpPr>
          <p:cNvPr id="6" name="직사각형 5"/>
          <p:cNvSpPr/>
          <p:nvPr/>
        </p:nvSpPr>
        <p:spPr>
          <a:xfrm>
            <a:off x="463339" y="3933056"/>
            <a:ext cx="8424936" cy="46166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2400" dirty="0" smtClean="0"/>
              <a:t>$("#container</a:t>
            </a:r>
            <a:r>
              <a:rPr lang="en-US" altLang="ko-KR" sz="2400" dirty="0"/>
              <a:t>").load</a:t>
            </a:r>
            <a:r>
              <a:rPr lang="en-US" altLang="ko-KR" sz="2400" dirty="0" smtClean="0"/>
              <a:t>(“resource</a:t>
            </a:r>
            <a:r>
              <a:rPr lang="en-US" altLang="ko-KR" sz="2400" dirty="0"/>
              <a:t>"); </a:t>
            </a:r>
          </a:p>
        </p:txBody>
      </p:sp>
    </p:spTree>
    <p:extLst>
      <p:ext uri="{BB962C8B-B14F-4D97-AF65-F5344CB8AC3E}">
        <p14:creationId xmlns:p14="http://schemas.microsoft.com/office/powerpoint/2010/main" val="23994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44624"/>
            <a:ext cx="8892480" cy="1138138"/>
          </a:xfrm>
        </p:spPr>
        <p:txBody>
          <a:bodyPr>
            <a:normAutofit/>
          </a:bodyPr>
          <a:lstStyle/>
          <a:p>
            <a:pPr fontAlgn="base"/>
            <a:r>
              <a:rPr lang="en-US" altLang="ko-KR" b="1" dirty="0" smtClean="0">
                <a:effectLst/>
              </a:rPr>
              <a:t>Ajax </a:t>
            </a:r>
            <a:r>
              <a:rPr lang="ko-KR" altLang="en-US" b="1" dirty="0" smtClean="0">
                <a:effectLst/>
              </a:rPr>
              <a:t>요청 직접 제어하기</a:t>
            </a:r>
            <a:endParaRPr lang="ko-KR" altLang="en-US" b="1" dirty="0">
              <a:effectLst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41276" y="1556791"/>
            <a:ext cx="8640960" cy="2820687"/>
          </a:xfrm>
        </p:spPr>
        <p:txBody>
          <a:bodyPr>
            <a:noAutofit/>
          </a:bodyPr>
          <a:lstStyle/>
          <a:p>
            <a:pPr fontAlgn="base"/>
            <a:r>
              <a:rPr lang="en-US" altLang="ko-KR" sz="2000" dirty="0" err="1"/>
              <a:t>jQuery</a:t>
            </a:r>
            <a:r>
              <a:rPr lang="ko-KR" altLang="en-US" sz="2000" dirty="0"/>
              <a:t>에서는 </a:t>
            </a:r>
            <a:r>
              <a:rPr lang="en-US" altLang="ko-KR" sz="2000" dirty="0"/>
              <a:t>$.</a:t>
            </a:r>
            <a:r>
              <a:rPr lang="en-US" altLang="ko-KR" sz="2000" dirty="0" err="1"/>
              <a:t>ajax</a:t>
            </a:r>
            <a:r>
              <a:rPr lang="en-US" altLang="ko-KR" sz="2000" dirty="0"/>
              <a:t>()</a:t>
            </a:r>
            <a:r>
              <a:rPr lang="ko-KR" altLang="en-US" sz="2000" dirty="0"/>
              <a:t>라는 유틸리티 함수로 </a:t>
            </a:r>
            <a:r>
              <a:rPr lang="en-US" altLang="ko-KR" sz="2000" dirty="0"/>
              <a:t>Ajax </a:t>
            </a:r>
            <a:r>
              <a:rPr lang="ko-KR" altLang="en-US" sz="2000" dirty="0"/>
              <a:t>요청을 </a:t>
            </a:r>
            <a:r>
              <a:rPr lang="ko-KR" altLang="en-US" sz="2000" dirty="0" smtClean="0"/>
              <a:t>설정 </a:t>
            </a:r>
            <a:r>
              <a:rPr lang="ko-KR" altLang="en-US" sz="2000" dirty="0"/>
              <a:t>제어한다</a:t>
            </a:r>
            <a:r>
              <a:rPr lang="en-US" altLang="ko-KR" sz="2000" dirty="0"/>
              <a:t>. </a:t>
            </a:r>
          </a:p>
          <a:p>
            <a:pPr fontAlgn="base"/>
            <a:endParaRPr lang="en-US" altLang="ko-KR" sz="2000" dirty="0"/>
          </a:p>
          <a:p>
            <a:pPr fontAlgn="base"/>
            <a:endParaRPr lang="en-US" altLang="ko-KR" sz="2000" dirty="0"/>
          </a:p>
          <a:p>
            <a:pPr fontAlgn="base"/>
            <a:r>
              <a:rPr lang="ko-KR" altLang="en-US" sz="2000" dirty="0" smtClean="0"/>
              <a:t>요청의 </a:t>
            </a:r>
            <a:r>
              <a:rPr lang="ko-KR" altLang="en-US" sz="2000" dirty="0"/>
              <a:t>생성 방법과 통보 받을 </a:t>
            </a:r>
            <a:r>
              <a:rPr lang="ko-KR" altLang="en-US" sz="2000" dirty="0" err="1"/>
              <a:t>콜백을</a:t>
            </a:r>
            <a:r>
              <a:rPr lang="ko-KR" altLang="en-US" sz="2000" dirty="0"/>
              <a:t> 제어하고자 전달된 </a:t>
            </a:r>
            <a:r>
              <a:rPr lang="en-US" altLang="ko-KR" sz="2000" dirty="0"/>
              <a:t>options </a:t>
            </a:r>
            <a:r>
              <a:rPr lang="ko-KR" altLang="en-US" sz="2000" dirty="0"/>
              <a:t>를 사용하여 </a:t>
            </a:r>
            <a:r>
              <a:rPr lang="en-US" altLang="ko-KR" sz="2000" dirty="0"/>
              <a:t>Ajax </a:t>
            </a:r>
            <a:r>
              <a:rPr lang="ko-KR" altLang="en-US" sz="2000" dirty="0"/>
              <a:t>요청을 전송한다</a:t>
            </a:r>
            <a:r>
              <a:rPr lang="en-US" altLang="ko-KR" sz="2000" dirty="0"/>
              <a:t>. </a:t>
            </a:r>
            <a:r>
              <a:rPr lang="ko-KR" altLang="en-US" sz="2000" dirty="0" err="1"/>
              <a:t>반환값은</a:t>
            </a:r>
            <a:r>
              <a:rPr lang="en-US" altLang="ko-KR" sz="2000" dirty="0"/>
              <a:t> XHR </a:t>
            </a:r>
            <a:r>
              <a:rPr lang="ko-KR" altLang="en-US" sz="2000" dirty="0" err="1"/>
              <a:t>인스턴스이다</a:t>
            </a:r>
            <a:r>
              <a:rPr lang="en-US" altLang="ko-KR" sz="2000" dirty="0"/>
              <a:t>. </a:t>
            </a:r>
            <a:endParaRPr lang="ko-KR" altLang="en-US" sz="2000" dirty="0"/>
          </a:p>
          <a:p>
            <a:pPr fontAlgn="base"/>
            <a:endParaRPr lang="en-US" altLang="ko-KR" sz="2000" dirty="0"/>
          </a:p>
          <a:p>
            <a:pPr fontAlgn="base"/>
            <a:endParaRPr lang="en-US" altLang="ko-KR" sz="2000" dirty="0" smtClean="0"/>
          </a:p>
          <a:p>
            <a:pPr fontAlgn="base"/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449288" y="2348880"/>
            <a:ext cx="8424936" cy="46166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2400" dirty="0"/>
              <a:t>$.</a:t>
            </a:r>
            <a:r>
              <a:rPr lang="en-US" altLang="ko-KR" sz="2400" dirty="0" err="1"/>
              <a:t>ajax</a:t>
            </a:r>
            <a:r>
              <a:rPr lang="en-US" altLang="ko-KR" sz="2400" dirty="0"/>
              <a:t>(options)</a:t>
            </a:r>
            <a:endParaRPr lang="de-DE" altLang="ko-KR" sz="24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233072256" descr="EMB00000b1861a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717031"/>
            <a:ext cx="5544616" cy="291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249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-27384"/>
            <a:ext cx="8892480" cy="1138138"/>
          </a:xfrm>
        </p:spPr>
        <p:txBody>
          <a:bodyPr>
            <a:normAutofit/>
          </a:bodyPr>
          <a:lstStyle/>
          <a:p>
            <a:pPr fontAlgn="base"/>
            <a:r>
              <a:rPr lang="en-US" altLang="ko-KR" b="1" dirty="0" smtClean="0">
                <a:effectLst/>
              </a:rPr>
              <a:t>Ajax </a:t>
            </a:r>
            <a:r>
              <a:rPr lang="ko-KR" altLang="en-US" b="1" dirty="0" smtClean="0">
                <a:effectLst/>
              </a:rPr>
              <a:t>요청 직접 제어하기</a:t>
            </a:r>
            <a:endParaRPr lang="ko-KR" altLang="en-US" b="1" dirty="0">
              <a:effectLst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23528" y="1484784"/>
            <a:ext cx="8496944" cy="4392488"/>
          </a:xfrm>
        </p:spPr>
        <p:txBody>
          <a:bodyPr>
            <a:noAutofit/>
          </a:bodyPr>
          <a:lstStyle/>
          <a:p>
            <a:pPr fontAlgn="base"/>
            <a:r>
              <a:rPr lang="en-US" altLang="ko-KR" sz="2000" dirty="0" err="1"/>
              <a:t>url</a:t>
            </a:r>
            <a:r>
              <a:rPr lang="en-US" altLang="ko-KR" sz="2000" dirty="0"/>
              <a:t> (String)</a:t>
            </a:r>
          </a:p>
          <a:p>
            <a:pPr lvl="1" fontAlgn="base"/>
            <a:r>
              <a:rPr lang="ko-KR" altLang="en-US" sz="1800" dirty="0"/>
              <a:t>요청 </a:t>
            </a:r>
            <a:r>
              <a:rPr lang="en-US" altLang="ko-KR" sz="1800" dirty="0" smtClean="0"/>
              <a:t>URL</a:t>
            </a:r>
            <a:endParaRPr lang="en-US" altLang="ko-KR" sz="1800" dirty="0"/>
          </a:p>
          <a:p>
            <a:pPr fontAlgn="base"/>
            <a:r>
              <a:rPr lang="en-US" altLang="ko-KR" sz="2000" dirty="0"/>
              <a:t>type (String)</a:t>
            </a:r>
          </a:p>
          <a:p>
            <a:pPr lvl="1" fontAlgn="base"/>
            <a:r>
              <a:rPr lang="ko-KR" altLang="en-US" sz="1800" dirty="0"/>
              <a:t>사용할 </a:t>
            </a:r>
            <a:r>
              <a:rPr lang="en-US" altLang="ko-KR" sz="1800" dirty="0"/>
              <a:t>HTTP </a:t>
            </a:r>
            <a:r>
              <a:rPr lang="ko-KR" altLang="en-US" sz="1800" dirty="0" err="1"/>
              <a:t>메서드</a:t>
            </a:r>
            <a:r>
              <a:rPr lang="en-US" altLang="ko-KR" sz="1800" dirty="0"/>
              <a:t>, </a:t>
            </a:r>
            <a:r>
              <a:rPr lang="ko-KR" altLang="en-US" sz="1800" dirty="0"/>
              <a:t>일반적으로  </a:t>
            </a:r>
            <a:r>
              <a:rPr lang="en-US" altLang="ko-KR" sz="1800" dirty="0"/>
              <a:t>POST</a:t>
            </a:r>
            <a:r>
              <a:rPr lang="ko-KR" altLang="en-US" sz="1800" dirty="0"/>
              <a:t>나 </a:t>
            </a:r>
            <a:r>
              <a:rPr lang="en-US" altLang="ko-KR" sz="1800" dirty="0"/>
              <a:t>GET</a:t>
            </a:r>
            <a:r>
              <a:rPr lang="ko-KR" altLang="en-US" sz="1800" dirty="0"/>
              <a:t>을 사용한다</a:t>
            </a:r>
            <a:r>
              <a:rPr lang="en-US" altLang="ko-KR" sz="1800" dirty="0"/>
              <a:t>. </a:t>
            </a:r>
            <a:r>
              <a:rPr lang="ko-KR" altLang="en-US" sz="1800" dirty="0"/>
              <a:t>생략하면 기본값으로 </a:t>
            </a:r>
            <a:r>
              <a:rPr lang="en-US" altLang="ko-KR" sz="1800" dirty="0"/>
              <a:t>GET</a:t>
            </a:r>
            <a:r>
              <a:rPr lang="ko-KR" altLang="en-US" sz="1800" dirty="0"/>
              <a:t>을 사용한다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  <a:p>
            <a:pPr fontAlgn="base"/>
            <a:r>
              <a:rPr lang="en-US" altLang="ko-KR" sz="2000" dirty="0"/>
              <a:t>data (Object)</a:t>
            </a:r>
          </a:p>
          <a:p>
            <a:pPr lvl="1" fontAlgn="base"/>
            <a:r>
              <a:rPr lang="ko-KR" altLang="en-US" sz="1800" dirty="0"/>
              <a:t>요청에 전달되는 </a:t>
            </a:r>
            <a:r>
              <a:rPr lang="ko-KR" altLang="en-US" sz="1800" dirty="0" err="1"/>
              <a:t>프로퍼티를</a:t>
            </a:r>
            <a:r>
              <a:rPr lang="ko-KR" altLang="en-US" sz="1800" dirty="0"/>
              <a:t> 가진 객체</a:t>
            </a:r>
            <a:r>
              <a:rPr lang="en-US" altLang="ko-KR" sz="1800" dirty="0"/>
              <a:t>. GET </a:t>
            </a:r>
            <a:r>
              <a:rPr lang="ko-KR" altLang="en-US" sz="1800" dirty="0"/>
              <a:t>요청이면 데이터는 쿼리 문자열로 제공된다</a:t>
            </a:r>
            <a:r>
              <a:rPr lang="en-US" altLang="ko-KR" sz="1800" dirty="0"/>
              <a:t>. POST </a:t>
            </a:r>
            <a:r>
              <a:rPr lang="ko-KR" altLang="en-US" sz="1800" dirty="0"/>
              <a:t>요청이면 데이터는 요청의 본문으로 제공된다</a:t>
            </a:r>
            <a:r>
              <a:rPr lang="en-US" altLang="ko-KR" sz="1800" dirty="0"/>
              <a:t>. </a:t>
            </a:r>
            <a:r>
              <a:rPr lang="ko-KR" altLang="en-US" sz="1800" dirty="0"/>
              <a:t>두 경우 모두 </a:t>
            </a:r>
            <a:r>
              <a:rPr lang="en-US" altLang="ko-KR" sz="1800" dirty="0"/>
              <a:t>$.</a:t>
            </a:r>
            <a:r>
              <a:rPr lang="en-US" altLang="ko-KR" sz="1800" dirty="0" err="1"/>
              <a:t>ajax</a:t>
            </a:r>
            <a:r>
              <a:rPr lang="en-US" altLang="ko-KR" sz="1800" dirty="0"/>
              <a:t>() </a:t>
            </a:r>
            <a:r>
              <a:rPr lang="ko-KR" altLang="en-US" sz="1800" dirty="0"/>
              <a:t>유틸리티 함수가 값의 </a:t>
            </a:r>
            <a:r>
              <a:rPr lang="ko-KR" altLang="en-US" sz="1800" dirty="0" err="1"/>
              <a:t>인코딩을</a:t>
            </a:r>
            <a:r>
              <a:rPr lang="ko-KR" altLang="en-US" sz="1800" dirty="0"/>
              <a:t> 처리한다</a:t>
            </a:r>
            <a:r>
              <a:rPr lang="en-US" altLang="ko-KR" sz="1800" dirty="0"/>
              <a:t>.</a:t>
            </a:r>
          </a:p>
          <a:p>
            <a:pPr fontAlgn="base"/>
            <a:endParaRPr lang="en-US" altLang="ko-KR" sz="2000" dirty="0"/>
          </a:p>
          <a:p>
            <a:pPr fontAlgn="base"/>
            <a:endParaRPr lang="en-US" altLang="ko-KR" sz="2000" dirty="0" smtClean="0"/>
          </a:p>
          <a:p>
            <a:pPr fontAlgn="base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6121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-27384"/>
            <a:ext cx="8892480" cy="1138138"/>
          </a:xfrm>
        </p:spPr>
        <p:txBody>
          <a:bodyPr>
            <a:normAutofit/>
          </a:bodyPr>
          <a:lstStyle/>
          <a:p>
            <a:pPr fontAlgn="base"/>
            <a:r>
              <a:rPr lang="en-US" altLang="ko-KR" b="1" dirty="0" smtClean="0">
                <a:effectLst/>
              </a:rPr>
              <a:t>Ajax </a:t>
            </a:r>
            <a:r>
              <a:rPr lang="ko-KR" altLang="en-US" b="1" dirty="0" smtClean="0">
                <a:effectLst/>
              </a:rPr>
              <a:t>요청 직접 제어하기</a:t>
            </a:r>
            <a:endParaRPr lang="ko-KR" altLang="en-US" b="1" dirty="0">
              <a:effectLst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23528" y="1484784"/>
            <a:ext cx="8640960" cy="5040560"/>
          </a:xfrm>
        </p:spPr>
        <p:txBody>
          <a:bodyPr>
            <a:noAutofit/>
          </a:bodyPr>
          <a:lstStyle/>
          <a:p>
            <a:pPr fontAlgn="base"/>
            <a:r>
              <a:rPr lang="en-US" altLang="ko-KR" sz="2000" dirty="0" err="1"/>
              <a:t>dataType</a:t>
            </a:r>
            <a:r>
              <a:rPr lang="en-US" altLang="ko-KR" sz="2000" dirty="0"/>
              <a:t> (String)</a:t>
            </a:r>
          </a:p>
          <a:p>
            <a:pPr lvl="1" fontAlgn="base"/>
            <a:r>
              <a:rPr lang="ko-KR" altLang="en-US" sz="1800" dirty="0"/>
              <a:t>응답의 결과로 반환되는 데이터의 종류를 식별하는 </a:t>
            </a:r>
            <a:r>
              <a:rPr lang="ko-KR" altLang="en-US" sz="1800" dirty="0" smtClean="0"/>
              <a:t>키워드</a:t>
            </a:r>
            <a:endParaRPr lang="en-US" altLang="ko-KR" sz="1800" dirty="0"/>
          </a:p>
          <a:p>
            <a:pPr lvl="2" fontAlgn="base"/>
            <a:r>
              <a:rPr lang="en-US" altLang="ko-KR" sz="1600" dirty="0"/>
              <a:t>xml - </a:t>
            </a:r>
            <a:r>
              <a:rPr lang="ko-KR" altLang="en-US" sz="1600" dirty="0"/>
              <a:t>응답 텍스트는 </a:t>
            </a:r>
            <a:r>
              <a:rPr lang="en-US" altLang="ko-KR" sz="1600" dirty="0"/>
              <a:t>XML </a:t>
            </a:r>
            <a:r>
              <a:rPr lang="ko-KR" altLang="en-US" sz="1600" dirty="0"/>
              <a:t>문서로 </a:t>
            </a:r>
            <a:r>
              <a:rPr lang="ko-KR" altLang="en-US" sz="1600" dirty="0" err="1"/>
              <a:t>파싱되며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콜백에</a:t>
            </a:r>
            <a:r>
              <a:rPr lang="ko-KR" altLang="en-US" sz="1600" dirty="0"/>
              <a:t> 결과로 생성된 </a:t>
            </a:r>
            <a:r>
              <a:rPr lang="en-US" altLang="ko-KR" sz="1600" dirty="0"/>
              <a:t>XML DOM</a:t>
            </a:r>
            <a:r>
              <a:rPr lang="ko-KR" altLang="en-US" sz="1600" dirty="0"/>
              <a:t>을 전달한다</a:t>
            </a:r>
            <a:r>
              <a:rPr lang="en-US" altLang="ko-KR" sz="1600" dirty="0"/>
              <a:t>.</a:t>
            </a:r>
          </a:p>
          <a:p>
            <a:pPr lvl="2" fontAlgn="base"/>
            <a:r>
              <a:rPr lang="en-US" altLang="ko-KR" sz="1600" dirty="0"/>
              <a:t>html - </a:t>
            </a:r>
            <a:r>
              <a:rPr lang="ko-KR" altLang="en-US" sz="1600" dirty="0"/>
              <a:t>응답 텍스트는 처리 과정 없이 </a:t>
            </a:r>
            <a:r>
              <a:rPr lang="ko-KR" altLang="en-US" sz="1600" dirty="0" err="1"/>
              <a:t>콜백</a:t>
            </a:r>
            <a:r>
              <a:rPr lang="ko-KR" altLang="en-US" sz="1600" dirty="0"/>
              <a:t> 함수로 전달된다</a:t>
            </a:r>
            <a:r>
              <a:rPr lang="en-US" altLang="ko-KR" sz="1600" dirty="0"/>
              <a:t>. </a:t>
            </a:r>
            <a:r>
              <a:rPr lang="ko-KR" altLang="en-US" sz="1600" dirty="0"/>
              <a:t>반환된 </a:t>
            </a:r>
            <a:r>
              <a:rPr lang="en-US" altLang="ko-KR" sz="1600" dirty="0"/>
              <a:t>HTML </a:t>
            </a:r>
            <a:r>
              <a:rPr lang="ko-KR" altLang="en-US" sz="1600" dirty="0"/>
              <a:t>코드에 있는 모든 </a:t>
            </a:r>
            <a:r>
              <a:rPr lang="en-US" altLang="ko-KR" sz="1600" dirty="0"/>
              <a:t>&lt;script&gt; </a:t>
            </a:r>
            <a:r>
              <a:rPr lang="ko-KR" altLang="en-US" sz="1600" dirty="0"/>
              <a:t>블록이 평가된다</a:t>
            </a:r>
            <a:r>
              <a:rPr lang="en-US" altLang="ko-KR" sz="1600" dirty="0"/>
              <a:t>.</a:t>
            </a:r>
          </a:p>
          <a:p>
            <a:pPr lvl="2" fontAlgn="base"/>
            <a:r>
              <a:rPr lang="en-US" altLang="ko-KR" sz="1600" dirty="0" err="1"/>
              <a:t>json</a:t>
            </a:r>
            <a:r>
              <a:rPr lang="en-US" altLang="ko-KR" sz="1600" dirty="0"/>
              <a:t> - </a:t>
            </a:r>
            <a:r>
              <a:rPr lang="ko-KR" altLang="en-US" sz="1600" dirty="0"/>
              <a:t>응답 텍스트는 </a:t>
            </a:r>
            <a:r>
              <a:rPr lang="en-US" altLang="ko-KR" sz="1600" dirty="0"/>
              <a:t>JSON </a:t>
            </a:r>
            <a:r>
              <a:rPr lang="ko-KR" altLang="en-US" sz="1600" dirty="0"/>
              <a:t>문자열로 평가되며</a:t>
            </a:r>
            <a:r>
              <a:rPr lang="en-US" altLang="ko-KR" sz="1600" dirty="0"/>
              <a:t>, </a:t>
            </a:r>
            <a:r>
              <a:rPr lang="ko-KR" altLang="en-US" sz="1600" dirty="0"/>
              <a:t>생성된 객체는 </a:t>
            </a:r>
            <a:r>
              <a:rPr lang="ko-KR" altLang="en-US" sz="1600" dirty="0" err="1"/>
              <a:t>콜백에</a:t>
            </a:r>
            <a:r>
              <a:rPr lang="ko-KR" altLang="en-US" sz="1600" dirty="0"/>
              <a:t> 전달된다</a:t>
            </a:r>
            <a:r>
              <a:rPr lang="en-US" altLang="ko-KR" sz="1600" dirty="0"/>
              <a:t>.</a:t>
            </a:r>
          </a:p>
          <a:p>
            <a:pPr lvl="2" fontAlgn="base"/>
            <a:r>
              <a:rPr lang="en-US" altLang="ko-KR" sz="1600" dirty="0" err="1"/>
              <a:t>jsonp</a:t>
            </a:r>
            <a:r>
              <a:rPr lang="en-US" altLang="ko-KR" sz="1600" dirty="0"/>
              <a:t> - </a:t>
            </a:r>
            <a:r>
              <a:rPr lang="ko-KR" altLang="en-US" sz="1600" dirty="0"/>
              <a:t>원격 스크립트를 허용한다는 점을 제외하고는 </a:t>
            </a:r>
            <a:r>
              <a:rPr lang="en-US" altLang="ko-KR" sz="1600" dirty="0" err="1"/>
              <a:t>json</a:t>
            </a:r>
            <a:r>
              <a:rPr lang="en-US" altLang="ko-KR" sz="1600" dirty="0"/>
              <a:t> </a:t>
            </a:r>
            <a:r>
              <a:rPr lang="ko-KR" altLang="en-US" sz="1600" dirty="0"/>
              <a:t>과 유사하다</a:t>
            </a:r>
            <a:r>
              <a:rPr lang="en-US" altLang="ko-KR" sz="1600" dirty="0"/>
              <a:t>. </a:t>
            </a:r>
            <a:r>
              <a:rPr lang="ko-KR" altLang="en-US" sz="1600" dirty="0" smtClean="0"/>
              <a:t>원격 </a:t>
            </a:r>
            <a:r>
              <a:rPr lang="ko-KR" altLang="en-US" sz="1600" dirty="0"/>
              <a:t>서버가 이와 같은 방식을 지원한다고 가정한다</a:t>
            </a:r>
            <a:r>
              <a:rPr lang="en-US" altLang="ko-KR" sz="1600" dirty="0"/>
              <a:t>.</a:t>
            </a:r>
          </a:p>
          <a:p>
            <a:pPr lvl="2" fontAlgn="base"/>
            <a:r>
              <a:rPr lang="en-US" altLang="ko-KR" sz="1600" dirty="0"/>
              <a:t>script - </a:t>
            </a:r>
            <a:r>
              <a:rPr lang="ko-KR" altLang="en-US" sz="1600" dirty="0"/>
              <a:t>응답 텍스트는 </a:t>
            </a:r>
            <a:r>
              <a:rPr lang="ko-KR" altLang="en-US" sz="1600" dirty="0" err="1"/>
              <a:t>콜백에</a:t>
            </a:r>
            <a:r>
              <a:rPr lang="ko-KR" altLang="en-US" sz="1600" dirty="0"/>
              <a:t> 전달된다</a:t>
            </a:r>
            <a:r>
              <a:rPr lang="en-US" altLang="ko-KR" sz="1600" dirty="0"/>
              <a:t>. </a:t>
            </a:r>
            <a:r>
              <a:rPr lang="ko-KR" altLang="en-US" sz="1600" dirty="0"/>
              <a:t>응답은 모든 </a:t>
            </a:r>
            <a:r>
              <a:rPr lang="ko-KR" altLang="en-US" sz="1600" dirty="0" err="1"/>
              <a:t>콜백의</a:t>
            </a:r>
            <a:r>
              <a:rPr lang="ko-KR" altLang="en-US" sz="1600" dirty="0"/>
              <a:t> 호출보다 먼저 자바스크립트 구문으로 처리된다</a:t>
            </a:r>
            <a:r>
              <a:rPr lang="en-US" altLang="ko-KR" sz="1600" dirty="0"/>
              <a:t>.</a:t>
            </a:r>
          </a:p>
          <a:p>
            <a:pPr lvl="2" fontAlgn="base"/>
            <a:r>
              <a:rPr lang="en-US" altLang="ko-KR" sz="1600" dirty="0"/>
              <a:t>text - </a:t>
            </a:r>
            <a:r>
              <a:rPr lang="ko-KR" altLang="en-US" sz="1600" dirty="0"/>
              <a:t>응답 텍스트는 일반 </a:t>
            </a:r>
            <a:r>
              <a:rPr lang="ko-KR" altLang="en-US" sz="1600" dirty="0" smtClean="0"/>
              <a:t>텍스트다</a:t>
            </a:r>
            <a:r>
              <a:rPr lang="en-US" altLang="ko-KR" sz="1600" dirty="0" smtClean="0"/>
              <a:t>.</a:t>
            </a:r>
            <a:endParaRPr lang="en-US" altLang="ko-KR" sz="2000" dirty="0" smtClean="0"/>
          </a:p>
          <a:p>
            <a:pPr fontAlgn="base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6663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-27384"/>
            <a:ext cx="8892480" cy="1138138"/>
          </a:xfrm>
        </p:spPr>
        <p:txBody>
          <a:bodyPr>
            <a:normAutofit/>
          </a:bodyPr>
          <a:lstStyle/>
          <a:p>
            <a:pPr fontAlgn="base"/>
            <a:r>
              <a:rPr lang="en-US" altLang="ko-KR" b="1" dirty="0" smtClean="0">
                <a:effectLst/>
              </a:rPr>
              <a:t>Ajax </a:t>
            </a:r>
            <a:r>
              <a:rPr lang="ko-KR" altLang="en-US" b="1" dirty="0" smtClean="0">
                <a:effectLst/>
              </a:rPr>
              <a:t>요청 직접 제어하기</a:t>
            </a:r>
            <a:endParaRPr lang="ko-KR" altLang="en-US" b="1" dirty="0">
              <a:effectLst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41276" y="1412776"/>
            <a:ext cx="8623212" cy="5400600"/>
          </a:xfrm>
        </p:spPr>
        <p:txBody>
          <a:bodyPr>
            <a:noAutofit/>
          </a:bodyPr>
          <a:lstStyle/>
          <a:p>
            <a:pPr fontAlgn="base"/>
            <a:r>
              <a:rPr lang="en-US" altLang="ko-KR" sz="2000" dirty="0"/>
              <a:t>timeout (Number)</a:t>
            </a:r>
          </a:p>
          <a:p>
            <a:pPr lvl="1" fontAlgn="base"/>
            <a:r>
              <a:rPr lang="en-US" altLang="ko-KR" sz="1800" dirty="0"/>
              <a:t>Ajax </a:t>
            </a:r>
            <a:r>
              <a:rPr lang="ko-KR" altLang="en-US" sz="1800" dirty="0"/>
              <a:t>요청의 제한 시간을 </a:t>
            </a:r>
            <a:r>
              <a:rPr lang="ko-KR" altLang="en-US" sz="1800" dirty="0" err="1"/>
              <a:t>밀리초</a:t>
            </a:r>
            <a:r>
              <a:rPr lang="ko-KR" altLang="en-US" sz="1800" dirty="0"/>
              <a:t> 단위로 설정한다</a:t>
            </a:r>
            <a:r>
              <a:rPr lang="en-US" altLang="ko-KR" sz="1800" dirty="0"/>
              <a:t>. </a:t>
            </a:r>
            <a:r>
              <a:rPr lang="ko-KR" altLang="en-US" sz="1800" dirty="0"/>
              <a:t>제한 시간 안에 요청이 완료되지 않으면 요청을 취소하거나</a:t>
            </a:r>
            <a:r>
              <a:rPr lang="en-US" altLang="ko-KR" sz="1800" dirty="0"/>
              <a:t>, error </a:t>
            </a:r>
            <a:r>
              <a:rPr lang="ko-KR" altLang="en-US" sz="1800" dirty="0" err="1"/>
              <a:t>콜백이</a:t>
            </a:r>
            <a:r>
              <a:rPr lang="ko-KR" altLang="en-US" sz="1800" dirty="0"/>
              <a:t> 정의되어 있다면 호출된다</a:t>
            </a:r>
            <a:r>
              <a:rPr lang="en-US" altLang="ko-KR" sz="1800" dirty="0" smtClean="0"/>
              <a:t>.</a:t>
            </a:r>
            <a:endParaRPr lang="en-US" altLang="ko-KR" dirty="0"/>
          </a:p>
          <a:p>
            <a:pPr fontAlgn="base"/>
            <a:r>
              <a:rPr lang="en-US" altLang="ko-KR" sz="2000" dirty="0"/>
              <a:t>global (Boolean)</a:t>
            </a:r>
          </a:p>
          <a:p>
            <a:pPr lvl="1" fontAlgn="base"/>
            <a:r>
              <a:rPr lang="en-US" altLang="ko-KR" sz="1800" dirty="0"/>
              <a:t>true</a:t>
            </a:r>
            <a:r>
              <a:rPr lang="ko-KR" altLang="en-US" sz="1800" dirty="0"/>
              <a:t>나 </a:t>
            </a:r>
            <a:r>
              <a:rPr lang="en-US" altLang="ko-KR" sz="1800" dirty="0" err="1"/>
              <a:t>flase</a:t>
            </a:r>
            <a:r>
              <a:rPr lang="ko-KR" altLang="en-US" sz="1800" dirty="0"/>
              <a:t>에 따라 전역 함수</a:t>
            </a:r>
            <a:r>
              <a:rPr lang="en-US" altLang="ko-KR" sz="1800" dirty="0"/>
              <a:t>(global function)</a:t>
            </a:r>
            <a:r>
              <a:rPr lang="ko-KR" altLang="en-US" sz="1800" dirty="0"/>
              <a:t>를 활성화하거나 비활성화한다</a:t>
            </a:r>
            <a:r>
              <a:rPr lang="en-US" altLang="ko-KR" sz="1800" dirty="0"/>
              <a:t>. </a:t>
            </a:r>
            <a:r>
              <a:rPr lang="ko-KR" altLang="en-US" sz="1800" dirty="0"/>
              <a:t>전역 함수는 </a:t>
            </a:r>
            <a:r>
              <a:rPr lang="ko-KR" altLang="en-US" sz="1800" dirty="0" err="1"/>
              <a:t>엘리먼트에</a:t>
            </a:r>
            <a:r>
              <a:rPr lang="ko-KR" altLang="en-US" sz="1800" dirty="0"/>
              <a:t> 덧붙일 수 있으며 </a:t>
            </a:r>
            <a:r>
              <a:rPr lang="en-US" altLang="ko-KR" sz="1800" dirty="0"/>
              <a:t>Ajax </a:t>
            </a:r>
            <a:r>
              <a:rPr lang="ko-KR" altLang="en-US" sz="1800" dirty="0"/>
              <a:t>호출 동안 다양한 위치나 조건에서 실행된다</a:t>
            </a:r>
            <a:r>
              <a:rPr lang="en-US" altLang="ko-KR" sz="1800" dirty="0"/>
              <a:t>. </a:t>
            </a:r>
            <a:r>
              <a:rPr lang="ko-KR" altLang="en-US" sz="1800" dirty="0"/>
              <a:t>값이 생략되면 기본 값으로 전역 함수를 활성화한다</a:t>
            </a:r>
            <a:r>
              <a:rPr lang="en-US" altLang="ko-KR" sz="1800" dirty="0" smtClean="0"/>
              <a:t>.</a:t>
            </a:r>
          </a:p>
          <a:p>
            <a:pPr fontAlgn="base"/>
            <a:r>
              <a:rPr lang="en-US" altLang="ko-KR" sz="2000" dirty="0" err="1"/>
              <a:t>contentTypeString</a:t>
            </a:r>
            <a:endParaRPr lang="en-US" altLang="ko-KR" sz="2000" dirty="0"/>
          </a:p>
          <a:p>
            <a:pPr lvl="1" fontAlgn="base"/>
            <a:r>
              <a:rPr lang="ko-KR" altLang="en-US" sz="1800" dirty="0"/>
              <a:t>요청에 명시되는 </a:t>
            </a:r>
            <a:r>
              <a:rPr lang="ko-KR" altLang="en-US" sz="1800" dirty="0" err="1"/>
              <a:t>콘텐츠</a:t>
            </a:r>
            <a:r>
              <a:rPr lang="ko-KR" altLang="en-US" sz="1800" dirty="0"/>
              <a:t> 타입</a:t>
            </a:r>
            <a:r>
              <a:rPr lang="en-US" altLang="ko-KR" sz="1800" dirty="0"/>
              <a:t>. </a:t>
            </a:r>
            <a:r>
              <a:rPr lang="ko-KR" altLang="en-US" sz="1800" dirty="0"/>
              <a:t>생략하면 </a:t>
            </a:r>
            <a:r>
              <a:rPr lang="en-US" altLang="ko-KR" sz="1800" dirty="0"/>
              <a:t>'application/x-www-form-</a:t>
            </a:r>
            <a:r>
              <a:rPr lang="en-US" altLang="ko-KR" sz="1800" dirty="0" err="1"/>
              <a:t>urlencoded</a:t>
            </a:r>
            <a:r>
              <a:rPr lang="en-US" altLang="ko-KR" sz="1800" dirty="0"/>
              <a:t>'</a:t>
            </a:r>
            <a:r>
              <a:rPr lang="ko-KR" altLang="en-US" sz="1800" dirty="0"/>
              <a:t>가 기본으로 설정되며</a:t>
            </a:r>
            <a:r>
              <a:rPr lang="en-US" altLang="ko-KR" sz="1800" dirty="0"/>
              <a:t>, </a:t>
            </a:r>
            <a:r>
              <a:rPr lang="ko-KR" altLang="en-US" sz="1800" dirty="0"/>
              <a:t>이는 폼 전송이 기본으로 사용하는 타입과 동일하다</a:t>
            </a:r>
            <a:r>
              <a:rPr lang="en-US" altLang="ko-KR" sz="1800" dirty="0"/>
              <a:t>.</a:t>
            </a:r>
            <a:endParaRPr lang="en-US" altLang="ko-KR" dirty="0"/>
          </a:p>
          <a:p>
            <a:pPr lvl="1" fontAlgn="base"/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02521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-27384"/>
            <a:ext cx="8892480" cy="1138138"/>
          </a:xfrm>
        </p:spPr>
        <p:txBody>
          <a:bodyPr>
            <a:normAutofit/>
          </a:bodyPr>
          <a:lstStyle/>
          <a:p>
            <a:pPr fontAlgn="base"/>
            <a:r>
              <a:rPr lang="en-US" altLang="ko-KR" b="1" dirty="0" smtClean="0">
                <a:effectLst/>
              </a:rPr>
              <a:t>Ajax </a:t>
            </a:r>
            <a:r>
              <a:rPr lang="ko-KR" altLang="en-US" b="1" dirty="0" smtClean="0">
                <a:effectLst/>
              </a:rPr>
              <a:t>요청 직접 제어하기</a:t>
            </a:r>
            <a:endParaRPr lang="ko-KR" altLang="en-US" b="1" dirty="0">
              <a:effectLst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41276" y="1412776"/>
            <a:ext cx="8623212" cy="5400600"/>
          </a:xfrm>
        </p:spPr>
        <p:txBody>
          <a:bodyPr>
            <a:noAutofit/>
          </a:bodyPr>
          <a:lstStyle/>
          <a:p>
            <a:pPr fontAlgn="base"/>
            <a:r>
              <a:rPr lang="en-US" altLang="ko-KR" sz="2000" dirty="0" smtClean="0"/>
              <a:t>success </a:t>
            </a:r>
            <a:r>
              <a:rPr lang="en-US" altLang="ko-KR" sz="2000" dirty="0"/>
              <a:t>(Function)</a:t>
            </a:r>
          </a:p>
          <a:p>
            <a:pPr lvl="1" fontAlgn="base"/>
            <a:r>
              <a:rPr lang="ko-KR" altLang="en-US" sz="1800" dirty="0"/>
              <a:t>응답이 성공 사태 코드를 반환하면 호출되는 함수</a:t>
            </a:r>
            <a:r>
              <a:rPr lang="en-US" altLang="ko-KR" sz="1800" dirty="0"/>
              <a:t>. </a:t>
            </a:r>
            <a:r>
              <a:rPr lang="ko-KR" altLang="en-US" sz="1800" dirty="0"/>
              <a:t>응답 본문은 이 함수의 첫 번째 매개변수로 전달되며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dataType</a:t>
            </a:r>
            <a:r>
              <a:rPr lang="en-US" altLang="ko-KR" sz="1800" dirty="0"/>
              <a:t> </a:t>
            </a:r>
            <a:r>
              <a:rPr lang="ko-KR" altLang="en-US" sz="1800" dirty="0" err="1"/>
              <a:t>프로퍼티에</a:t>
            </a:r>
            <a:r>
              <a:rPr lang="ko-KR" altLang="en-US" sz="1800" dirty="0"/>
              <a:t> 명시한 형태로 구성된다</a:t>
            </a:r>
            <a:r>
              <a:rPr lang="en-US" altLang="ko-KR" sz="1800" dirty="0"/>
              <a:t>. </a:t>
            </a:r>
            <a:r>
              <a:rPr lang="ko-KR" altLang="en-US" sz="1800" dirty="0"/>
              <a:t>두 번째 매개변수는 상태 값을 나타내는 문자열이며</a:t>
            </a:r>
            <a:r>
              <a:rPr lang="en-US" altLang="ko-KR" sz="1800" dirty="0"/>
              <a:t>, </a:t>
            </a:r>
            <a:r>
              <a:rPr lang="ko-KR" altLang="en-US" sz="1800" dirty="0"/>
              <a:t>이번 경우에는 항상 </a:t>
            </a:r>
            <a:r>
              <a:rPr lang="en-US" altLang="ko-KR" sz="1800" dirty="0"/>
              <a:t>'success' </a:t>
            </a:r>
            <a:r>
              <a:rPr lang="ko-KR" altLang="en-US" sz="1800" dirty="0" smtClean="0"/>
              <a:t>다</a:t>
            </a:r>
            <a:r>
              <a:rPr lang="en-US" altLang="ko-KR" sz="1800" dirty="0" smtClean="0"/>
              <a:t>.</a:t>
            </a:r>
            <a:endParaRPr lang="ko-KR" altLang="en-US" dirty="0"/>
          </a:p>
          <a:p>
            <a:pPr fontAlgn="base"/>
            <a:r>
              <a:rPr lang="en-US" altLang="ko-KR" sz="2000" dirty="0"/>
              <a:t>error (</a:t>
            </a:r>
            <a:r>
              <a:rPr lang="en-US" altLang="ko-KR" sz="2000" dirty="0" err="1"/>
              <a:t>Funcction</a:t>
            </a:r>
            <a:r>
              <a:rPr lang="en-US" altLang="ko-KR" sz="2000" dirty="0"/>
              <a:t>) </a:t>
            </a:r>
          </a:p>
          <a:p>
            <a:pPr lvl="1" fontAlgn="base"/>
            <a:r>
              <a:rPr lang="ko-KR" altLang="en-US" sz="1800" dirty="0"/>
              <a:t>응답이 에러 상태 코드를 반환하면 호출되는 함수</a:t>
            </a:r>
            <a:r>
              <a:rPr lang="en-US" altLang="ko-KR" sz="1800" dirty="0"/>
              <a:t>. </a:t>
            </a:r>
            <a:r>
              <a:rPr lang="ko-KR" altLang="en-US" sz="1800" dirty="0"/>
              <a:t>매개변수가 세 개 전달되는데</a:t>
            </a:r>
            <a:r>
              <a:rPr lang="en-US" altLang="ko-KR" sz="1800" dirty="0"/>
              <a:t>, </a:t>
            </a:r>
            <a:r>
              <a:rPr lang="ko-KR" altLang="en-US" sz="1800" dirty="0"/>
              <a:t>각각 </a:t>
            </a:r>
            <a:r>
              <a:rPr lang="en-US" altLang="ko-KR" sz="1800" dirty="0"/>
              <a:t>XHR </a:t>
            </a:r>
            <a:r>
              <a:rPr lang="ko-KR" altLang="en-US" sz="1800" dirty="0" err="1"/>
              <a:t>인스턴스</a:t>
            </a:r>
            <a:r>
              <a:rPr lang="en-US" altLang="ko-KR" sz="1800" dirty="0"/>
              <a:t>, </a:t>
            </a:r>
            <a:r>
              <a:rPr lang="ko-KR" altLang="en-US" sz="1800" dirty="0"/>
              <a:t>상태 값이 항상 </a:t>
            </a:r>
            <a:r>
              <a:rPr lang="en-US" altLang="ko-KR" sz="1800" dirty="0"/>
              <a:t>'error' </a:t>
            </a:r>
            <a:r>
              <a:rPr lang="ko-KR" altLang="en-US" sz="1800" dirty="0"/>
              <a:t>인 메시지 문자열</a:t>
            </a:r>
            <a:r>
              <a:rPr lang="en-US" altLang="ko-KR" sz="1800" dirty="0"/>
              <a:t>, </a:t>
            </a:r>
            <a:r>
              <a:rPr lang="ko-KR" altLang="en-US" sz="1800" dirty="0"/>
              <a:t>선택사항으로 </a:t>
            </a:r>
            <a:r>
              <a:rPr lang="en-US" altLang="ko-KR" sz="1800" dirty="0"/>
              <a:t>XHR </a:t>
            </a:r>
            <a:r>
              <a:rPr lang="ko-KR" altLang="en-US" sz="1800" dirty="0" err="1"/>
              <a:t>인스턴스가</a:t>
            </a:r>
            <a:r>
              <a:rPr lang="ko-KR" altLang="en-US" sz="1800" dirty="0"/>
              <a:t> 반환한 예외 객체다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83729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-27384"/>
            <a:ext cx="8892480" cy="1138138"/>
          </a:xfrm>
        </p:spPr>
        <p:txBody>
          <a:bodyPr>
            <a:normAutofit/>
          </a:bodyPr>
          <a:lstStyle/>
          <a:p>
            <a:pPr fontAlgn="base"/>
            <a:r>
              <a:rPr lang="en-US" altLang="ko-KR" b="1" dirty="0" smtClean="0">
                <a:effectLst/>
              </a:rPr>
              <a:t>Ajax </a:t>
            </a:r>
            <a:r>
              <a:rPr lang="ko-KR" altLang="en-US" b="1" dirty="0" smtClean="0">
                <a:effectLst/>
              </a:rPr>
              <a:t>요청 직접 제어하기</a:t>
            </a:r>
            <a:endParaRPr lang="ko-KR" altLang="en-US" b="1" dirty="0">
              <a:effectLst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41276" y="1484784"/>
            <a:ext cx="8623212" cy="5400600"/>
          </a:xfrm>
        </p:spPr>
        <p:txBody>
          <a:bodyPr>
            <a:noAutofit/>
          </a:bodyPr>
          <a:lstStyle/>
          <a:p>
            <a:pPr fontAlgn="base"/>
            <a:r>
              <a:rPr lang="en-US" altLang="ko-KR" sz="2000" dirty="0" smtClean="0"/>
              <a:t>complete </a:t>
            </a:r>
            <a:r>
              <a:rPr lang="en-US" altLang="ko-KR" sz="2000" dirty="0"/>
              <a:t>(Function)</a:t>
            </a:r>
          </a:p>
          <a:p>
            <a:pPr lvl="1" fontAlgn="base"/>
            <a:r>
              <a:rPr lang="ko-KR" altLang="en-US" sz="1600" dirty="0"/>
              <a:t>요청이 완료되면 호출되는 함수</a:t>
            </a:r>
            <a:r>
              <a:rPr lang="en-US" altLang="ko-KR" sz="1600" dirty="0"/>
              <a:t>, </a:t>
            </a:r>
            <a:r>
              <a:rPr lang="ko-KR" altLang="en-US" sz="1600" dirty="0"/>
              <a:t>매개변수 두 개가 전달되는데</a:t>
            </a:r>
            <a:r>
              <a:rPr lang="en-US" altLang="ko-KR" sz="1600" dirty="0"/>
              <a:t>, </a:t>
            </a:r>
            <a:r>
              <a:rPr lang="ko-KR" altLang="en-US" sz="1600" dirty="0"/>
              <a:t>각각 </a:t>
            </a:r>
            <a:r>
              <a:rPr lang="en-US" altLang="ko-KR" sz="1600" dirty="0"/>
              <a:t>XHR </a:t>
            </a:r>
            <a:r>
              <a:rPr lang="ko-KR" altLang="en-US" sz="1600" dirty="0" err="1"/>
              <a:t>인스턴스와</a:t>
            </a:r>
            <a:r>
              <a:rPr lang="ko-KR" altLang="en-US" sz="1600" dirty="0"/>
              <a:t> </a:t>
            </a:r>
            <a:r>
              <a:rPr lang="en-US" altLang="ko-KR" sz="1600" dirty="0"/>
              <a:t>'success' </a:t>
            </a:r>
            <a:r>
              <a:rPr lang="ko-KR" altLang="en-US" sz="1600" dirty="0"/>
              <a:t>혹은 </a:t>
            </a:r>
            <a:r>
              <a:rPr lang="en-US" altLang="ko-KR" sz="1600" dirty="0"/>
              <a:t>'error'</a:t>
            </a:r>
            <a:r>
              <a:rPr lang="ko-KR" altLang="en-US" sz="1600" dirty="0"/>
              <a:t>를 나타내는 상태 메시지 문자열이다</a:t>
            </a:r>
            <a:r>
              <a:rPr lang="en-US" altLang="ko-KR" sz="1600" dirty="0"/>
              <a:t>. success' </a:t>
            </a:r>
            <a:r>
              <a:rPr lang="ko-KR" altLang="en-US" sz="1600" dirty="0"/>
              <a:t>혹은 </a:t>
            </a:r>
            <a:r>
              <a:rPr lang="en-US" altLang="ko-KR" sz="1600" dirty="0"/>
              <a:t>'error'</a:t>
            </a:r>
            <a:r>
              <a:rPr lang="ko-KR" altLang="en-US" sz="1600" dirty="0"/>
              <a:t>를 나타내는 상태 메시지 문자열이다</a:t>
            </a:r>
            <a:r>
              <a:rPr lang="en-US" altLang="ko-KR" sz="1600" dirty="0"/>
              <a:t>. success </a:t>
            </a:r>
            <a:r>
              <a:rPr lang="ko-KR" altLang="en-US" sz="1600" dirty="0"/>
              <a:t>나 </a:t>
            </a:r>
            <a:r>
              <a:rPr lang="en-US" altLang="ko-KR" sz="1600" dirty="0"/>
              <a:t>error </a:t>
            </a:r>
            <a:r>
              <a:rPr lang="ko-KR" altLang="en-US" sz="1600" dirty="0"/>
              <a:t>롤백을 명시했다면</a:t>
            </a:r>
            <a:r>
              <a:rPr lang="en-US" altLang="ko-KR" sz="1600" dirty="0"/>
              <a:t>, </a:t>
            </a:r>
            <a:r>
              <a:rPr lang="ko-KR" altLang="en-US" sz="1600" dirty="0"/>
              <a:t>이 함수는 해당 </a:t>
            </a:r>
            <a:r>
              <a:rPr lang="ko-KR" altLang="en-US" sz="1600" dirty="0" err="1"/>
              <a:t>콜백이</a:t>
            </a:r>
            <a:r>
              <a:rPr lang="ko-KR" altLang="en-US" sz="1600" dirty="0"/>
              <a:t> 호출된 후에 실행된다</a:t>
            </a:r>
            <a:r>
              <a:rPr lang="en-US" altLang="ko-KR" sz="1600" dirty="0" smtClean="0"/>
              <a:t>.</a:t>
            </a:r>
            <a:endParaRPr lang="en-US" altLang="ko-KR" sz="2000" dirty="0"/>
          </a:p>
          <a:p>
            <a:pPr fontAlgn="base"/>
            <a:r>
              <a:rPr lang="en-US" altLang="ko-KR" sz="2000" dirty="0" err="1"/>
              <a:t>beforeSend</a:t>
            </a:r>
            <a:r>
              <a:rPr lang="en-US" altLang="ko-KR" sz="2000" dirty="0"/>
              <a:t> (Function)</a:t>
            </a:r>
          </a:p>
          <a:p>
            <a:pPr lvl="1" fontAlgn="base"/>
            <a:r>
              <a:rPr lang="ko-KR" altLang="en-US" sz="1600" dirty="0"/>
              <a:t>요청이 전송되기에 앞서 먼저 호출되는 함수</a:t>
            </a:r>
            <a:r>
              <a:rPr lang="en-US" altLang="ko-KR" sz="1600" dirty="0"/>
              <a:t>. </a:t>
            </a:r>
            <a:r>
              <a:rPr lang="ko-KR" altLang="en-US" sz="1600" dirty="0"/>
              <a:t>이 함수는  </a:t>
            </a:r>
            <a:r>
              <a:rPr lang="en-US" altLang="ko-KR" sz="1600" dirty="0"/>
              <a:t>XHR </a:t>
            </a:r>
            <a:r>
              <a:rPr lang="ko-KR" altLang="en-US" sz="1600" dirty="0" err="1"/>
              <a:t>인스턴스를</a:t>
            </a:r>
            <a:r>
              <a:rPr lang="ko-KR" altLang="en-US" sz="1600" dirty="0"/>
              <a:t> 전달 받으며</a:t>
            </a:r>
            <a:r>
              <a:rPr lang="en-US" altLang="ko-KR" sz="1600" dirty="0"/>
              <a:t>, </a:t>
            </a:r>
            <a:r>
              <a:rPr lang="ko-KR" altLang="en-US" sz="1600" dirty="0"/>
              <a:t>사용자 정의 헤더를 설정하거나 요청 전에 필요한 연산을 수행하는 데 사용할 수 </a:t>
            </a:r>
            <a:r>
              <a:rPr lang="ko-KR" altLang="en-US" sz="1600" dirty="0" smtClean="0"/>
              <a:t>있다</a:t>
            </a:r>
            <a:r>
              <a:rPr lang="en-US" altLang="ko-KR" sz="1600" dirty="0" smtClean="0"/>
              <a:t>.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57801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628800"/>
            <a:ext cx="8496944" cy="4680520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altLang="ko-KR" sz="2400" dirty="0"/>
              <a:t>Ajax</a:t>
            </a:r>
            <a:r>
              <a:rPr lang="ko-KR" altLang="en-US" sz="2400" dirty="0"/>
              <a:t>에 대해서</a:t>
            </a:r>
          </a:p>
          <a:p>
            <a:pPr fontAlgn="base"/>
            <a:r>
              <a:rPr lang="ko-KR" altLang="en-US" sz="2400" dirty="0"/>
              <a:t>서버의 데이터를 대상 </a:t>
            </a:r>
            <a:r>
              <a:rPr lang="ko-KR" altLang="en-US" sz="2400" dirty="0" err="1"/>
              <a:t>엘리먼트에</a:t>
            </a:r>
            <a:r>
              <a:rPr lang="ko-KR" altLang="en-US" sz="2400" dirty="0"/>
              <a:t> 삽입하기</a:t>
            </a:r>
            <a:r>
              <a:rPr lang="en-US" altLang="ko-KR" sz="2400" dirty="0"/>
              <a:t>-load()</a:t>
            </a:r>
            <a:endParaRPr lang="ko-KR" altLang="en-US" sz="2400" dirty="0"/>
          </a:p>
          <a:p>
            <a:pPr fontAlgn="base"/>
            <a:r>
              <a:rPr lang="en-US" altLang="ko-KR" sz="2400" dirty="0"/>
              <a:t>Ajax </a:t>
            </a:r>
            <a:r>
              <a:rPr lang="ko-KR" altLang="en-US" sz="2400" dirty="0"/>
              <a:t>요청 직접 제어하기</a:t>
            </a:r>
            <a:r>
              <a:rPr lang="en-US" altLang="ko-KR" sz="2400" dirty="0"/>
              <a:t>-$.</a:t>
            </a:r>
            <a:r>
              <a:rPr lang="en-US" altLang="ko-KR" sz="2400" dirty="0" err="1"/>
              <a:t>ajax</a:t>
            </a:r>
            <a:r>
              <a:rPr lang="en-US" altLang="ko-KR" sz="2400" dirty="0"/>
              <a:t>()</a:t>
            </a:r>
            <a:endParaRPr lang="ko-KR" altLang="en-US" sz="2400" dirty="0"/>
          </a:p>
          <a:p>
            <a:pPr fontAlgn="base"/>
            <a:r>
              <a:rPr lang="en-US" altLang="ko-KR" sz="2400" dirty="0"/>
              <a:t>JSON </a:t>
            </a:r>
            <a:r>
              <a:rPr lang="ko-KR" altLang="en-US" sz="2400" dirty="0"/>
              <a:t>이용하기</a:t>
            </a:r>
            <a:r>
              <a:rPr lang="en-US" altLang="ko-KR" sz="2400" dirty="0"/>
              <a:t>-$.</a:t>
            </a:r>
            <a:r>
              <a:rPr lang="en-US" altLang="ko-KR" sz="2400" dirty="0" err="1"/>
              <a:t>getJSON</a:t>
            </a:r>
            <a:r>
              <a:rPr lang="en-US" altLang="ko-KR" sz="2400" dirty="0"/>
              <a:t>()</a:t>
            </a:r>
            <a:endParaRPr lang="ko-KR" altLang="en-US" sz="2400" dirty="0"/>
          </a:p>
          <a:p>
            <a:pPr fontAlgn="base"/>
            <a:r>
              <a:rPr lang="en-US" altLang="ko-KR" sz="2400" dirty="0"/>
              <a:t>XML</a:t>
            </a:r>
            <a:r>
              <a:rPr lang="ko-KR" altLang="en-US" sz="2400" dirty="0"/>
              <a:t> 파일을 </a:t>
            </a:r>
            <a:r>
              <a:rPr lang="en-US" altLang="ko-KR" sz="2400" dirty="0"/>
              <a:t>GET </a:t>
            </a:r>
            <a:r>
              <a:rPr lang="ko-KR" altLang="en-US" sz="2400" dirty="0"/>
              <a:t>방식으로 </a:t>
            </a:r>
            <a:r>
              <a:rPr lang="ko-KR" altLang="en-US" sz="2400" dirty="0" err="1"/>
              <a:t>로드하기</a:t>
            </a:r>
            <a:r>
              <a:rPr lang="en-US" altLang="ko-KR" sz="2400" dirty="0"/>
              <a:t>-$.get()</a:t>
            </a:r>
            <a:endParaRPr lang="ko-KR" altLang="en-US" sz="2400" dirty="0"/>
          </a:p>
          <a:p>
            <a:pPr fontAlgn="base"/>
            <a:r>
              <a:rPr lang="en-US" altLang="ko-KR" sz="2400" dirty="0"/>
              <a:t>POST </a:t>
            </a:r>
            <a:r>
              <a:rPr lang="ko-KR" altLang="en-US" sz="2400" dirty="0"/>
              <a:t>방식으로 서버와 통신하기</a:t>
            </a:r>
            <a:r>
              <a:rPr lang="en-US" altLang="ko-KR" sz="2400" dirty="0"/>
              <a:t>-$.post()</a:t>
            </a:r>
            <a:endParaRPr lang="ko-KR" altLang="en-US" sz="2400" dirty="0"/>
          </a:p>
          <a:p>
            <a:pPr fontAlgn="base"/>
            <a:r>
              <a:rPr lang="en-US" altLang="ko-KR" sz="2400" dirty="0"/>
              <a:t>Ajax</a:t>
            </a:r>
            <a:r>
              <a:rPr lang="ko-KR" altLang="en-US" sz="2400" dirty="0"/>
              <a:t>에 대한 </a:t>
            </a:r>
            <a:r>
              <a:rPr lang="en-US" altLang="ko-KR" sz="2400" dirty="0"/>
              <a:t>global </a:t>
            </a:r>
            <a:r>
              <a:rPr lang="ko-KR" altLang="en-US" sz="2400" dirty="0"/>
              <a:t>설정</a:t>
            </a:r>
            <a:r>
              <a:rPr lang="en-US" altLang="ko-KR" sz="2400" dirty="0"/>
              <a:t>-$.</a:t>
            </a:r>
            <a:r>
              <a:rPr lang="en-US" altLang="ko-KR" sz="2400" dirty="0" err="1"/>
              <a:t>ajaxSetup</a:t>
            </a:r>
            <a:r>
              <a:rPr lang="en-US" altLang="ko-KR" sz="2400" dirty="0"/>
              <a:t>()</a:t>
            </a:r>
            <a:endParaRPr lang="ko-KR" altLang="en-US" sz="2400" dirty="0"/>
          </a:p>
          <a:p>
            <a:pPr fontAlgn="base"/>
            <a:r>
              <a:rPr lang="ko-KR" altLang="en-US" sz="2400" dirty="0"/>
              <a:t>스크립트 </a:t>
            </a:r>
            <a:r>
              <a:rPr lang="ko-KR" altLang="en-US" sz="2400" dirty="0" err="1"/>
              <a:t>로드하기</a:t>
            </a:r>
            <a:r>
              <a:rPr lang="en-US" altLang="ko-KR" sz="2400" dirty="0"/>
              <a:t>-$.</a:t>
            </a:r>
            <a:r>
              <a:rPr lang="en-US" altLang="ko-KR" sz="2400" dirty="0" err="1"/>
              <a:t>getScript</a:t>
            </a:r>
            <a:r>
              <a:rPr lang="en-US" altLang="ko-KR" sz="2400" dirty="0"/>
              <a:t>()</a:t>
            </a:r>
            <a:endParaRPr lang="ko-KR" altLang="en-US" sz="2400" dirty="0"/>
          </a:p>
          <a:p>
            <a:pPr fontAlgn="base"/>
            <a:r>
              <a:rPr lang="ko-KR" altLang="en-US" sz="2400" dirty="0" err="1"/>
              <a:t>엘리먼트</a:t>
            </a:r>
            <a:r>
              <a:rPr lang="ko-KR" altLang="en-US" sz="2400" dirty="0"/>
              <a:t> 형식의 값을 쿼리 </a:t>
            </a:r>
            <a:r>
              <a:rPr lang="ko-KR" altLang="en-US" sz="2400" dirty="0" err="1"/>
              <a:t>스트링으로</a:t>
            </a:r>
            <a:r>
              <a:rPr lang="ko-KR" altLang="en-US" sz="2400" dirty="0"/>
              <a:t> 변환</a:t>
            </a:r>
            <a:r>
              <a:rPr lang="en-US" altLang="ko-KR" sz="2400" dirty="0"/>
              <a:t>-serialize()</a:t>
            </a:r>
            <a:endParaRPr lang="ko-KR" altLang="en-US" sz="2400" dirty="0"/>
          </a:p>
          <a:p>
            <a:pPr fontAlgn="base"/>
            <a:r>
              <a:rPr lang="ko-KR" altLang="en-US" sz="2400" dirty="0" err="1"/>
              <a:t>엘리먼트</a:t>
            </a:r>
            <a:r>
              <a:rPr lang="ko-KR" altLang="en-US" sz="2400" dirty="0"/>
              <a:t> 형식의 값을 배열 형태로 변환</a:t>
            </a:r>
            <a:r>
              <a:rPr lang="en-US" altLang="ko-KR" sz="2400" dirty="0"/>
              <a:t>-</a:t>
            </a:r>
            <a:r>
              <a:rPr lang="en-US" altLang="ko-KR" sz="2400" dirty="0" err="1"/>
              <a:t>serializeArray</a:t>
            </a:r>
            <a:r>
              <a:rPr lang="en-US" altLang="ko-KR" sz="2400" dirty="0"/>
              <a:t>()</a:t>
            </a:r>
            <a:endParaRPr lang="ko-KR" altLang="en-US" sz="2400" dirty="0"/>
          </a:p>
          <a:p>
            <a:pPr fontAlgn="base"/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08320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-27384"/>
            <a:ext cx="8892480" cy="1138138"/>
          </a:xfrm>
        </p:spPr>
        <p:txBody>
          <a:bodyPr>
            <a:normAutofit/>
          </a:bodyPr>
          <a:lstStyle/>
          <a:p>
            <a:pPr fontAlgn="base"/>
            <a:r>
              <a:rPr lang="en-US" altLang="ko-KR" b="1" dirty="0" smtClean="0">
                <a:effectLst/>
              </a:rPr>
              <a:t>Ajax </a:t>
            </a:r>
            <a:r>
              <a:rPr lang="ko-KR" altLang="en-US" b="1" dirty="0" smtClean="0">
                <a:effectLst/>
              </a:rPr>
              <a:t>요청 직접 제어하기</a:t>
            </a:r>
            <a:endParaRPr lang="ko-KR" altLang="en-US" b="1" dirty="0">
              <a:effectLst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41276" y="1484784"/>
            <a:ext cx="8623212" cy="5400600"/>
          </a:xfrm>
        </p:spPr>
        <p:txBody>
          <a:bodyPr>
            <a:noAutofit/>
          </a:bodyPr>
          <a:lstStyle/>
          <a:p>
            <a:pPr fontAlgn="base"/>
            <a:r>
              <a:rPr lang="en-US" altLang="ko-KR" sz="2000" dirty="0" err="1" smtClean="0"/>
              <a:t>async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(Boolean)</a:t>
            </a:r>
          </a:p>
          <a:p>
            <a:pPr lvl="1" fontAlgn="base"/>
            <a:r>
              <a:rPr lang="en-US" altLang="ko-KR" sz="1600" dirty="0"/>
              <a:t>false </a:t>
            </a:r>
            <a:r>
              <a:rPr lang="ko-KR" altLang="en-US" sz="1600" dirty="0"/>
              <a:t>이면 요청이 동기 호출로 전송된다</a:t>
            </a:r>
            <a:r>
              <a:rPr lang="en-US" altLang="ko-KR" sz="1600" dirty="0"/>
              <a:t>. </a:t>
            </a:r>
            <a:r>
              <a:rPr lang="ko-KR" altLang="en-US" sz="1600" dirty="0"/>
              <a:t>기본은 </a:t>
            </a:r>
            <a:r>
              <a:rPr lang="ko-KR" altLang="en-US" sz="1600" dirty="0" err="1"/>
              <a:t>비동기</a:t>
            </a:r>
            <a:r>
              <a:rPr lang="ko-KR" altLang="en-US" sz="1600" dirty="0"/>
              <a:t> 요청이다</a:t>
            </a:r>
            <a:r>
              <a:rPr lang="en-US" altLang="ko-KR" sz="1600" dirty="0" smtClean="0"/>
              <a:t>.</a:t>
            </a:r>
            <a:endParaRPr lang="en-US" altLang="ko-KR" sz="2000" dirty="0"/>
          </a:p>
          <a:p>
            <a:pPr fontAlgn="base"/>
            <a:r>
              <a:rPr lang="en-US" altLang="ko-KR" sz="2000" dirty="0" err="1"/>
              <a:t>processDataBoolean</a:t>
            </a:r>
            <a:endParaRPr lang="en-US" altLang="ko-KR" sz="2000" dirty="0"/>
          </a:p>
          <a:p>
            <a:pPr lvl="1" fontAlgn="base"/>
            <a:r>
              <a:rPr lang="en-US" altLang="ko-KR" sz="1600" dirty="0"/>
              <a:t>false</a:t>
            </a:r>
            <a:r>
              <a:rPr lang="ko-KR" altLang="en-US" sz="1600" dirty="0"/>
              <a:t>로 설정되면</a:t>
            </a:r>
            <a:r>
              <a:rPr lang="en-US" altLang="ko-KR" sz="1600" dirty="0"/>
              <a:t>, URL </a:t>
            </a:r>
            <a:r>
              <a:rPr lang="ko-KR" altLang="en-US" sz="1600" dirty="0" err="1"/>
              <a:t>인코딩된</a:t>
            </a:r>
            <a:r>
              <a:rPr lang="ko-KR" altLang="en-US" sz="1600" dirty="0"/>
              <a:t> 형태로 처리되어 전달된 데이터를 금지한다</a:t>
            </a:r>
            <a:r>
              <a:rPr lang="en-US" altLang="ko-KR" sz="1600" dirty="0"/>
              <a:t>. </a:t>
            </a:r>
            <a:r>
              <a:rPr lang="ko-KR" altLang="en-US" sz="1600" dirty="0"/>
              <a:t>기본 값은 데이터가 </a:t>
            </a:r>
            <a:r>
              <a:rPr lang="en-US" altLang="ko-KR" sz="1600" dirty="0"/>
              <a:t>'application/x-www-form-</a:t>
            </a:r>
            <a:r>
              <a:rPr lang="en-US" altLang="ko-KR" sz="1600" dirty="0" err="1"/>
              <a:t>urlencoded</a:t>
            </a:r>
            <a:r>
              <a:rPr lang="en-US" altLang="ko-KR" sz="1600" dirty="0"/>
              <a:t>' </a:t>
            </a:r>
            <a:r>
              <a:rPr lang="ko-KR" altLang="en-US" sz="1600" dirty="0"/>
              <a:t>타입의 요청에 사용하는 형태의 </a:t>
            </a:r>
            <a:r>
              <a:rPr lang="en-US" altLang="ko-KR" sz="1600" dirty="0"/>
              <a:t>URL</a:t>
            </a:r>
            <a:r>
              <a:rPr lang="ko-KR" altLang="en-US" sz="1600" dirty="0"/>
              <a:t>로 </a:t>
            </a:r>
            <a:r>
              <a:rPr lang="ko-KR" altLang="en-US" sz="1600" dirty="0" err="1"/>
              <a:t>인코딩된다</a:t>
            </a:r>
            <a:r>
              <a:rPr lang="en-US" altLang="ko-KR" sz="1600" dirty="0" smtClean="0"/>
              <a:t>.</a:t>
            </a:r>
            <a:endParaRPr lang="en-US" altLang="ko-KR" sz="2000" dirty="0"/>
          </a:p>
          <a:p>
            <a:pPr fontAlgn="base"/>
            <a:r>
              <a:rPr lang="en-US" altLang="ko-KR" sz="2000" dirty="0" err="1"/>
              <a:t>ifModified</a:t>
            </a:r>
            <a:r>
              <a:rPr lang="en-US" altLang="ko-KR" sz="2000" dirty="0"/>
              <a:t> </a:t>
            </a:r>
            <a:r>
              <a:rPr lang="en-US" altLang="ko-KR" sz="2000" dirty="0" err="1"/>
              <a:t>Boolen</a:t>
            </a:r>
            <a:r>
              <a:rPr lang="en-US" altLang="ko-KR" sz="2000" dirty="0"/>
              <a:t> </a:t>
            </a:r>
          </a:p>
          <a:p>
            <a:pPr lvl="1" fontAlgn="base"/>
            <a:r>
              <a:rPr lang="en-US" altLang="ko-KR" sz="1600" dirty="0"/>
              <a:t>true </a:t>
            </a:r>
            <a:r>
              <a:rPr lang="ko-KR" altLang="en-US" sz="1600" dirty="0"/>
              <a:t>일 때 </a:t>
            </a:r>
            <a:r>
              <a:rPr lang="en-US" altLang="ko-KR" sz="1600" dirty="0"/>
              <a:t>Last-Modified </a:t>
            </a:r>
            <a:r>
              <a:rPr lang="ko-KR" altLang="en-US" sz="1600" dirty="0"/>
              <a:t>헤더를 확인하여 마지막 요청 이후에 응답 </a:t>
            </a:r>
            <a:r>
              <a:rPr lang="ko-KR" altLang="en-US" sz="1600" dirty="0" err="1"/>
              <a:t>콘텐츠가</a:t>
            </a:r>
            <a:r>
              <a:rPr lang="ko-KR" altLang="en-US" sz="1600" dirty="0"/>
              <a:t> 변경되지 않았다면 요청이 성공한다</a:t>
            </a:r>
            <a:r>
              <a:rPr lang="en-US" altLang="ko-KR" sz="1600" dirty="0"/>
              <a:t>. </a:t>
            </a:r>
            <a:r>
              <a:rPr lang="ko-KR" altLang="en-US" sz="1600" dirty="0"/>
              <a:t>만일 생략하면 헤더를 확인하지 않는다</a:t>
            </a:r>
            <a:r>
              <a:rPr lang="en-US" altLang="ko-KR" sz="1600" dirty="0" smtClean="0"/>
              <a:t>.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6322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JSON </a:t>
            </a:r>
            <a:r>
              <a:rPr lang="ko-KR" altLang="en-US" dirty="0"/>
              <a:t>이용하기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12776"/>
            <a:ext cx="7620000" cy="4373563"/>
          </a:xfrm>
        </p:spPr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JavaScript </a:t>
            </a:r>
            <a:r>
              <a:rPr lang="en-US" altLang="ko-KR" dirty="0"/>
              <a:t>Object Notion</a:t>
            </a:r>
            <a:r>
              <a:rPr lang="ko-KR" altLang="en-US" dirty="0"/>
              <a:t>의 약어</a:t>
            </a:r>
            <a:endParaRPr lang="en-US" altLang="ko-KR" dirty="0"/>
          </a:p>
          <a:p>
            <a:pPr fontAlgn="base"/>
            <a:r>
              <a:rPr lang="en-US" altLang="ko-KR" dirty="0"/>
              <a:t>XML </a:t>
            </a:r>
            <a:r>
              <a:rPr lang="ko-KR" altLang="en-US" dirty="0"/>
              <a:t>데이터를 대신하기 위해서 사용한다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키와 값을 쌍으로 가지는 구조</a:t>
            </a:r>
            <a:endParaRPr lang="en-US" altLang="ko-KR" dirty="0"/>
          </a:p>
          <a:p>
            <a:pPr fontAlgn="base"/>
            <a:r>
              <a:rPr lang="ko-KR" altLang="en-US" dirty="0"/>
              <a:t>배열을 사용할 경우에는 대괄호 안에 중괄호를 사용하여 조합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90905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JSON </a:t>
            </a:r>
            <a:r>
              <a:rPr lang="ko-KR" altLang="en-US" dirty="0"/>
              <a:t>이용하기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12776"/>
            <a:ext cx="8219256" cy="4968552"/>
          </a:xfrm>
        </p:spPr>
        <p:txBody>
          <a:bodyPr>
            <a:noAutofit/>
          </a:bodyPr>
          <a:lstStyle/>
          <a:p>
            <a:pPr fontAlgn="base"/>
            <a:r>
              <a:rPr lang="en-US" altLang="ko-KR" b="1" dirty="0" smtClean="0">
                <a:latin typeface="Times New Roman" pitchFamily="18" charset="0"/>
                <a:cs typeface="Times New Roman" pitchFamily="18" charset="0"/>
              </a:rPr>
              <a:t>JSON</a:t>
            </a:r>
            <a:r>
              <a:rPr lang="ko-KR" altLang="en-US" dirty="0"/>
              <a:t>에 저장되는 정보의 </a:t>
            </a:r>
            <a:r>
              <a:rPr lang="ko-KR" altLang="en-US" dirty="0" smtClean="0"/>
              <a:t>형태</a:t>
            </a:r>
            <a:endParaRPr lang="en-US" altLang="ko-KR" dirty="0"/>
          </a:p>
          <a:p>
            <a:pPr lvl="1"/>
            <a:r>
              <a:rPr lang="ko-KR" altLang="en-US" dirty="0" smtClean="0"/>
              <a:t>배열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대괄호 </a:t>
            </a:r>
            <a:r>
              <a:rPr lang="ko-KR" altLang="en-US" dirty="0"/>
              <a:t>안에 값을 콤마로 구분하여 나열하며</a:t>
            </a:r>
            <a:r>
              <a:rPr lang="en-US" altLang="ko-KR" dirty="0"/>
              <a:t>, </a:t>
            </a:r>
            <a:r>
              <a:rPr lang="ko-KR" altLang="en-US" dirty="0"/>
              <a:t>대괄호 안에 나오는 순서대로 배열 요소의 순서가 매겨진다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[</a:t>
            </a:r>
            <a:r>
              <a:rPr lang="en-US" altLang="ko-KR" dirty="0"/>
              <a:t>1, 2, 3]</a:t>
            </a:r>
          </a:p>
          <a:p>
            <a:pPr lvl="1"/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중괄호 </a:t>
            </a:r>
            <a:r>
              <a:rPr lang="ko-KR" altLang="en-US" dirty="0"/>
              <a:t>안에 있는 이름</a:t>
            </a:r>
            <a:r>
              <a:rPr lang="en-US" altLang="ko-KR" dirty="0"/>
              <a:t>: </a:t>
            </a:r>
            <a:r>
              <a:rPr lang="ko-KR" altLang="en-US" dirty="0"/>
              <a:t>값의 형태로 멤버 하나를 </a:t>
            </a:r>
            <a:r>
              <a:rPr lang="ko-KR" altLang="en-US" dirty="0" smtClean="0"/>
              <a:t>표현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각 </a:t>
            </a:r>
            <a:r>
              <a:rPr lang="ko-KR" altLang="en-US" dirty="0"/>
              <a:t>멤버는 콤마로 </a:t>
            </a:r>
            <a:r>
              <a:rPr lang="ko-KR" altLang="en-US" dirty="0" smtClean="0"/>
              <a:t>구분</a:t>
            </a:r>
            <a:r>
              <a:rPr lang="en-US" altLang="ko-KR" dirty="0" smtClean="0"/>
              <a:t>	</a:t>
            </a:r>
          </a:p>
          <a:p>
            <a:pPr lvl="2"/>
            <a:r>
              <a:rPr lang="ko-KR" altLang="en-US" dirty="0" smtClean="0"/>
              <a:t>순서가 </a:t>
            </a:r>
            <a:r>
              <a:rPr lang="ko-KR" altLang="en-US" dirty="0"/>
              <a:t>아닌 이름으로 읽기 때문에 멤버의 순서는 </a:t>
            </a:r>
            <a:r>
              <a:rPr lang="ko-KR" altLang="en-US" dirty="0" smtClean="0"/>
              <a:t>의미가 </a:t>
            </a:r>
            <a:r>
              <a:rPr lang="ko-KR" altLang="en-US" dirty="0"/>
              <a:t>없다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{</a:t>
            </a:r>
            <a:r>
              <a:rPr lang="en-US" altLang="ko-KR" dirty="0"/>
              <a:t>"name": "</a:t>
            </a:r>
            <a:r>
              <a:rPr lang="ko-KR" altLang="en-US" dirty="0"/>
              <a:t>레몬</a:t>
            </a:r>
            <a:r>
              <a:rPr lang="en-US" altLang="ko-KR" dirty="0" smtClean="0"/>
              <a:t>" }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62749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JSON </a:t>
            </a:r>
            <a:r>
              <a:rPr lang="ko-KR" altLang="en-US" dirty="0"/>
              <a:t>이용하기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67544" y="1052736"/>
            <a:ext cx="8208912" cy="440120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dirty="0"/>
              <a:t>[</a:t>
            </a:r>
          </a:p>
          <a:p>
            <a:r>
              <a:rPr lang="en-US" altLang="ko-KR" sz="2000" dirty="0"/>
              <a:t>  {</a:t>
            </a:r>
          </a:p>
          <a:p>
            <a:r>
              <a:rPr lang="en-US" altLang="ko-KR" sz="2000" dirty="0"/>
              <a:t>    "id": "1",</a:t>
            </a:r>
          </a:p>
          <a:p>
            <a:r>
              <a:rPr lang="en-US" altLang="ko-KR" sz="2000" dirty="0"/>
              <a:t>    "name": "</a:t>
            </a:r>
            <a:r>
              <a:rPr lang="ko-KR" altLang="en-US" sz="2000" dirty="0"/>
              <a:t>레몬</a:t>
            </a:r>
            <a:r>
              <a:rPr lang="en-US" altLang="ko-KR" sz="2000" dirty="0"/>
              <a:t>",</a:t>
            </a:r>
          </a:p>
          <a:p>
            <a:r>
              <a:rPr lang="en-US" altLang="ko-KR" sz="2000" dirty="0"/>
              <a:t>    "price": " 3000",</a:t>
            </a:r>
          </a:p>
          <a:p>
            <a:r>
              <a:rPr lang="en-US" altLang="ko-KR" sz="2000" dirty="0"/>
              <a:t>    "description": "</a:t>
            </a:r>
            <a:r>
              <a:rPr lang="ko-KR" altLang="en-US" sz="2000" dirty="0"/>
              <a:t>레몬에 포함되어 있는 </a:t>
            </a:r>
            <a:r>
              <a:rPr lang="ko-KR" altLang="en-US" sz="2000" dirty="0" err="1"/>
              <a:t>쿠엔산은</a:t>
            </a:r>
            <a:r>
              <a:rPr lang="ko-KR" altLang="en-US" sz="2000" dirty="0"/>
              <a:t> 피로회복에 좋다</a:t>
            </a:r>
            <a:r>
              <a:rPr lang="en-US" altLang="ko-KR" sz="2000" dirty="0"/>
              <a:t>. </a:t>
            </a:r>
            <a:r>
              <a:rPr lang="en-US" altLang="ko-KR" sz="2000" dirty="0" smtClean="0"/>
              <a:t>"</a:t>
            </a:r>
            <a:endParaRPr lang="en-US" altLang="ko-KR" sz="2000" dirty="0"/>
          </a:p>
          <a:p>
            <a:r>
              <a:rPr lang="en-US" altLang="ko-KR" sz="2000" dirty="0"/>
              <a:t>  },</a:t>
            </a:r>
          </a:p>
          <a:p>
            <a:r>
              <a:rPr lang="en-US" altLang="ko-KR" sz="2000" dirty="0"/>
              <a:t>  {</a:t>
            </a:r>
          </a:p>
          <a:p>
            <a:r>
              <a:rPr lang="en-US" altLang="ko-KR" sz="2000" dirty="0"/>
              <a:t>    "id": "2",</a:t>
            </a:r>
          </a:p>
          <a:p>
            <a:r>
              <a:rPr lang="en-US" altLang="ko-KR" sz="2000" dirty="0"/>
              <a:t>    "name": "</a:t>
            </a:r>
            <a:r>
              <a:rPr lang="ko-KR" altLang="en-US" sz="2000" dirty="0"/>
              <a:t>키위</a:t>
            </a:r>
            <a:r>
              <a:rPr lang="en-US" altLang="ko-KR" sz="2000" dirty="0"/>
              <a:t>",</a:t>
            </a:r>
          </a:p>
          <a:p>
            <a:r>
              <a:rPr lang="en-US" altLang="ko-KR" sz="2000" dirty="0"/>
              <a:t>    "price": " 2000",</a:t>
            </a:r>
          </a:p>
          <a:p>
            <a:r>
              <a:rPr lang="en-US" altLang="ko-KR" sz="2000" dirty="0"/>
              <a:t>    "description": "</a:t>
            </a:r>
            <a:r>
              <a:rPr lang="ko-KR" altLang="en-US" sz="2000" dirty="0"/>
              <a:t>비타민</a:t>
            </a:r>
            <a:r>
              <a:rPr lang="en-US" altLang="ko-KR" sz="2000" dirty="0"/>
              <a:t>C</a:t>
            </a:r>
            <a:r>
              <a:rPr lang="ko-KR" altLang="en-US" sz="2000" dirty="0"/>
              <a:t>가 매우 풍부하다</a:t>
            </a:r>
            <a:r>
              <a:rPr lang="en-US" altLang="ko-KR" sz="2000" dirty="0" smtClean="0"/>
              <a:t>."</a:t>
            </a:r>
            <a:endParaRPr lang="en-US" altLang="ko-KR" sz="2000" dirty="0"/>
          </a:p>
          <a:p>
            <a:r>
              <a:rPr lang="en-US" altLang="ko-KR" sz="2000" dirty="0"/>
              <a:t>  </a:t>
            </a:r>
            <a:r>
              <a:rPr lang="en-US" altLang="ko-KR" sz="2000" dirty="0" smtClean="0"/>
              <a:t>}</a:t>
            </a:r>
          </a:p>
          <a:p>
            <a:r>
              <a:rPr lang="en-US" altLang="ko-KR" sz="2000" dirty="0" smtClean="0"/>
              <a:t>]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6450044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JSON </a:t>
            </a:r>
            <a:r>
              <a:rPr lang="ko-KR" altLang="en-US" dirty="0"/>
              <a:t>이용하기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233073376" descr="EMB00000b1861a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1052736"/>
            <a:ext cx="8182677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801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JSON </a:t>
            </a:r>
            <a:r>
              <a:rPr lang="ko-KR" altLang="en-US" dirty="0"/>
              <a:t>이용하기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365104"/>
            <a:ext cx="8219256" cy="2016224"/>
          </a:xfrm>
        </p:spPr>
        <p:txBody>
          <a:bodyPr>
            <a:noAutofit/>
          </a:bodyPr>
          <a:lstStyle/>
          <a:p>
            <a:pPr fontAlgn="base" latinLnBrk="0"/>
            <a:r>
              <a:rPr lang="en-US" altLang="ko-KR" dirty="0"/>
              <a:t>$.</a:t>
            </a:r>
            <a:r>
              <a:rPr lang="en-US" altLang="ko-KR" dirty="0" err="1"/>
              <a:t>getJSON</a:t>
            </a:r>
            <a:r>
              <a:rPr lang="en-US" altLang="ko-KR" dirty="0"/>
              <a:t>(</a:t>
            </a:r>
            <a:r>
              <a:rPr lang="en-US" altLang="ko-KR" dirty="0" err="1"/>
              <a:t>url</a:t>
            </a:r>
            <a:r>
              <a:rPr lang="en-US" altLang="ko-KR" dirty="0"/>
              <a:t>[, data][, success])	</a:t>
            </a:r>
            <a:endParaRPr lang="de-DE" altLang="ko-KR" dirty="0"/>
          </a:p>
          <a:p>
            <a:pPr lvl="1" fontAlgn="base"/>
            <a:r>
              <a:rPr lang="en-US" altLang="ko-KR" dirty="0" smtClean="0"/>
              <a:t>JSON</a:t>
            </a:r>
            <a:r>
              <a:rPr lang="ko-KR" altLang="en-US" dirty="0"/>
              <a:t>으로 표현한 데이터를 파일에 저장해 두었다가 필요할 경우 이를 </a:t>
            </a:r>
            <a:r>
              <a:rPr lang="ko-KR" altLang="en-US" dirty="0" smtClean="0"/>
              <a:t>로드</a:t>
            </a:r>
            <a:r>
              <a:rPr lang="ko-KR" altLang="en-US" dirty="0"/>
              <a:t> 하는 전역 </a:t>
            </a:r>
            <a:r>
              <a:rPr lang="ko-KR" altLang="en-US" dirty="0" err="1"/>
              <a:t>메소드</a:t>
            </a:r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7544" y="1124744"/>
            <a:ext cx="8424936" cy="286232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dirty="0"/>
              <a:t>$.</a:t>
            </a:r>
            <a:r>
              <a:rPr lang="en-US" altLang="ko-KR" sz="2000" dirty="0" err="1"/>
              <a:t>getJSON</a:t>
            </a:r>
            <a:r>
              <a:rPr lang="en-US" altLang="ko-KR" sz="2000" dirty="0"/>
              <a:t>('</a:t>
            </a:r>
            <a:r>
              <a:rPr lang="en-US" altLang="ko-KR" sz="2000" dirty="0" err="1"/>
              <a:t>item.json</a:t>
            </a:r>
            <a:r>
              <a:rPr lang="en-US" altLang="ko-KR" sz="2000" dirty="0"/>
              <a:t>', function(data, </a:t>
            </a:r>
            <a:r>
              <a:rPr lang="en-US" altLang="ko-KR" sz="2000" dirty="0" err="1"/>
              <a:t>textStatus</a:t>
            </a:r>
            <a:r>
              <a:rPr lang="en-US" altLang="ko-KR" sz="2000" dirty="0"/>
              <a:t>) {</a:t>
            </a:r>
          </a:p>
          <a:p>
            <a:r>
              <a:rPr lang="en-US" altLang="ko-KR" sz="2000" dirty="0" smtClean="0"/>
              <a:t>       $.</a:t>
            </a:r>
            <a:r>
              <a:rPr lang="en-US" altLang="ko-KR" sz="2000" dirty="0"/>
              <a:t>each(data, function() {</a:t>
            </a:r>
          </a:p>
          <a:p>
            <a:r>
              <a:rPr lang="en-US" altLang="ko-KR" sz="2000" dirty="0"/>
              <a:t>              $("#</a:t>
            </a:r>
            <a:r>
              <a:rPr lang="en-US" altLang="ko-KR" sz="2000" dirty="0" err="1"/>
              <a:t>treeData</a:t>
            </a:r>
            <a:r>
              <a:rPr lang="en-US" altLang="ko-KR" sz="2000" dirty="0"/>
              <a:t>").append("&lt;</a:t>
            </a:r>
            <a:r>
              <a:rPr lang="en-US" altLang="ko-KR" sz="2000" dirty="0" err="1"/>
              <a:t>tr</a:t>
            </a:r>
            <a:r>
              <a:rPr lang="en-US" altLang="ko-KR" sz="2000" dirty="0"/>
              <a:t>&gt;" + "&lt;td&gt;"                 </a:t>
            </a:r>
          </a:p>
          <a:p>
            <a:r>
              <a:rPr lang="en-US" altLang="ko-KR" sz="2000" dirty="0"/>
              <a:t>                      + this.id + "&lt;/td&gt;" + "&lt;td&gt;"</a:t>
            </a:r>
          </a:p>
          <a:p>
            <a:r>
              <a:rPr lang="en-US" altLang="ko-KR" sz="2000" dirty="0"/>
              <a:t>                      + this.name + "&lt;/td&gt;" + "&lt;td align='right'&gt;"</a:t>
            </a:r>
          </a:p>
          <a:p>
            <a:r>
              <a:rPr lang="en-US" altLang="ko-KR" sz="2000" dirty="0"/>
              <a:t>                      + </a:t>
            </a:r>
            <a:r>
              <a:rPr lang="en-US" altLang="ko-KR" sz="2000" dirty="0" err="1"/>
              <a:t>this.price</a:t>
            </a:r>
            <a:r>
              <a:rPr lang="en-US" altLang="ko-KR" sz="2000" dirty="0"/>
              <a:t> + "&lt;/td&gt;" + "&lt;td&gt;"</a:t>
            </a:r>
          </a:p>
          <a:p>
            <a:r>
              <a:rPr lang="en-US" altLang="ko-KR" sz="2000" dirty="0"/>
              <a:t>                      + </a:t>
            </a:r>
            <a:r>
              <a:rPr lang="en-US" altLang="ko-KR" sz="2000" dirty="0" err="1"/>
              <a:t>this.description</a:t>
            </a:r>
            <a:r>
              <a:rPr lang="en-US" altLang="ko-KR" sz="2000" dirty="0"/>
              <a:t> + "&lt;/td&gt;" + "&lt;/</a:t>
            </a:r>
            <a:r>
              <a:rPr lang="en-US" altLang="ko-KR" sz="2000" dirty="0" err="1"/>
              <a:t>tr</a:t>
            </a:r>
            <a:r>
              <a:rPr lang="en-US" altLang="ko-KR" sz="2000" dirty="0"/>
              <a:t>&gt;");</a:t>
            </a:r>
          </a:p>
          <a:p>
            <a:r>
              <a:rPr lang="en-US" altLang="ko-KR" sz="2000" dirty="0"/>
              <a:t>       </a:t>
            </a:r>
            <a:r>
              <a:rPr lang="en-US" altLang="ko-KR" sz="2000" dirty="0" smtClean="0"/>
              <a:t>});</a:t>
            </a:r>
            <a:endParaRPr lang="en-US" altLang="ko-KR" sz="2000" dirty="0"/>
          </a:p>
          <a:p>
            <a:r>
              <a:rPr lang="en-US" altLang="ko-KR" sz="2000" dirty="0" smtClean="0"/>
              <a:t>});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0565702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5192" y="404664"/>
            <a:ext cx="8507288" cy="576064"/>
          </a:xfrm>
        </p:spPr>
        <p:txBody>
          <a:bodyPr>
            <a:normAutofit/>
          </a:bodyPr>
          <a:lstStyle/>
          <a:p>
            <a:pPr fontAlgn="base"/>
            <a:r>
              <a:rPr lang="en-US" altLang="ko-KR" b="1" dirty="0"/>
              <a:t>$.</a:t>
            </a:r>
            <a:r>
              <a:rPr lang="en-US" altLang="ko-KR" b="1" dirty="0" err="1"/>
              <a:t>getJSON</a:t>
            </a:r>
            <a:r>
              <a:rPr lang="ko-KR" altLang="en-US" b="1" dirty="0"/>
              <a:t>으로 </a:t>
            </a:r>
            <a:r>
              <a:rPr lang="en-US" altLang="ko-KR" b="1" dirty="0" smtClean="0"/>
              <a:t>Flickr</a:t>
            </a:r>
            <a:r>
              <a:rPr lang="ko-KR" altLang="en-US" b="1" dirty="0" smtClean="0"/>
              <a:t>에서 이미지 </a:t>
            </a:r>
            <a:r>
              <a:rPr lang="ko-KR" altLang="en-US" b="1" dirty="0"/>
              <a:t>얻기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233069776" descr="EMB00000b1861a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80" y="980728"/>
            <a:ext cx="7958039" cy="2612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602338" y="3663022"/>
            <a:ext cx="7948681" cy="286232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dirty="0"/>
              <a:t> $.</a:t>
            </a:r>
            <a:r>
              <a:rPr lang="en-US" altLang="ko-KR" sz="2000" dirty="0" err="1"/>
              <a:t>getJSON</a:t>
            </a:r>
            <a:r>
              <a:rPr lang="en-US" altLang="ko-KR" sz="2000" dirty="0"/>
              <a:t>("http://api.flickr.com/services/feeds/</a:t>
            </a:r>
            <a:r>
              <a:rPr lang="en-US" altLang="ko-KR" sz="2000" dirty="0" err="1"/>
              <a:t>photos_public.gne</a:t>
            </a:r>
            <a:r>
              <a:rPr lang="en-US" altLang="ko-KR" sz="2000" dirty="0"/>
              <a:t>?"</a:t>
            </a:r>
          </a:p>
          <a:p>
            <a:r>
              <a:rPr lang="en-US" altLang="ko-KR" sz="2000" dirty="0"/>
              <a:t>      + "tags=</a:t>
            </a:r>
            <a:r>
              <a:rPr lang="en-US" altLang="ko-KR" sz="2000" dirty="0" err="1"/>
              <a:t>raccoon&amp;tagmode</a:t>
            </a:r>
            <a:r>
              <a:rPr lang="en-US" altLang="ko-KR" sz="2000" dirty="0"/>
              <a:t>=</a:t>
            </a:r>
            <a:r>
              <a:rPr lang="en-US" altLang="ko-KR" sz="2000" dirty="0" err="1"/>
              <a:t>any&amp;format</a:t>
            </a:r>
            <a:r>
              <a:rPr lang="en-US" altLang="ko-KR" sz="2000" dirty="0"/>
              <a:t>=</a:t>
            </a:r>
            <a:r>
              <a:rPr lang="en-US" altLang="ko-KR" sz="2000" dirty="0" err="1"/>
              <a:t>json&amp;jsoncallback</a:t>
            </a:r>
            <a:r>
              <a:rPr lang="en-US" altLang="ko-KR" sz="2000" dirty="0"/>
              <a:t>=?",</a:t>
            </a:r>
          </a:p>
          <a:p>
            <a:r>
              <a:rPr lang="en-US" altLang="ko-KR" sz="2000" dirty="0"/>
              <a:t>      function(data) {</a:t>
            </a:r>
          </a:p>
          <a:p>
            <a:r>
              <a:rPr lang="en-US" altLang="ko-KR" sz="2000" dirty="0"/>
              <a:t>        $.each(</a:t>
            </a:r>
            <a:r>
              <a:rPr lang="en-US" altLang="ko-KR" sz="2000" dirty="0" err="1"/>
              <a:t>data.items</a:t>
            </a:r>
            <a:r>
              <a:rPr lang="en-US" altLang="ko-KR" sz="2000" dirty="0"/>
              <a:t>, function(</a:t>
            </a:r>
            <a:r>
              <a:rPr lang="en-US" altLang="ko-KR" sz="2000" dirty="0" err="1"/>
              <a:t>i</a:t>
            </a:r>
            <a:r>
              <a:rPr lang="en-US" altLang="ko-KR" sz="2000" dirty="0"/>
              <a:t>, item) {</a:t>
            </a:r>
          </a:p>
          <a:p>
            <a:r>
              <a:rPr lang="en-US" altLang="ko-KR" sz="2000" dirty="0"/>
              <a:t>          $("&lt;</a:t>
            </a:r>
            <a:r>
              <a:rPr lang="en-US" altLang="ko-KR" sz="2000" dirty="0" err="1"/>
              <a:t>img</a:t>
            </a:r>
            <a:r>
              <a:rPr lang="en-US" altLang="ko-KR" sz="2000" dirty="0"/>
              <a:t>/&gt;").</a:t>
            </a:r>
            <a:r>
              <a:rPr lang="en-US" altLang="ko-KR" sz="2000" dirty="0" err="1"/>
              <a:t>attr</a:t>
            </a:r>
            <a:r>
              <a:rPr lang="en-US" altLang="ko-KR" sz="2000" dirty="0"/>
              <a:t>("</a:t>
            </a:r>
            <a:r>
              <a:rPr lang="en-US" altLang="ko-KR" sz="2000" dirty="0" err="1"/>
              <a:t>src</a:t>
            </a:r>
            <a:r>
              <a:rPr lang="en-US" altLang="ko-KR" sz="2000" dirty="0"/>
              <a:t>", </a:t>
            </a:r>
            <a:r>
              <a:rPr lang="en-US" altLang="ko-KR" sz="2000" dirty="0" err="1"/>
              <a:t>item.media.m</a:t>
            </a:r>
            <a:r>
              <a:rPr lang="en-US" altLang="ko-KR" sz="2000" dirty="0"/>
              <a:t>).</a:t>
            </a:r>
            <a:r>
              <a:rPr lang="en-US" altLang="ko-KR" sz="2000" dirty="0" err="1"/>
              <a:t>appendTo</a:t>
            </a:r>
            <a:r>
              <a:rPr lang="en-US" altLang="ko-KR" sz="2000" dirty="0"/>
              <a:t>("#images");</a:t>
            </a:r>
          </a:p>
          <a:p>
            <a:r>
              <a:rPr lang="en-US" altLang="ko-KR" sz="2000" dirty="0"/>
              <a:t>          if (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== 4)</a:t>
            </a:r>
          </a:p>
          <a:p>
            <a:r>
              <a:rPr lang="en-US" altLang="ko-KR" sz="2000" dirty="0"/>
              <a:t>            return false;</a:t>
            </a:r>
          </a:p>
          <a:p>
            <a:r>
              <a:rPr lang="en-US" altLang="ko-KR" sz="2000" dirty="0"/>
              <a:t>        });</a:t>
            </a:r>
          </a:p>
          <a:p>
            <a:r>
              <a:rPr lang="en-US" altLang="ko-KR" sz="2000" dirty="0"/>
              <a:t>   </a:t>
            </a:r>
            <a:r>
              <a:rPr lang="en-US" altLang="ko-KR" sz="2000" dirty="0" smtClean="0"/>
              <a:t>});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5412664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XML</a:t>
            </a:r>
            <a:r>
              <a:rPr lang="ko-KR" altLang="en-US" dirty="0"/>
              <a:t> 파일을 </a:t>
            </a:r>
            <a:r>
              <a:rPr lang="en-US" altLang="ko-KR" dirty="0"/>
              <a:t>GET </a:t>
            </a:r>
            <a:r>
              <a:rPr lang="ko-KR" altLang="en-US" dirty="0"/>
              <a:t>방식으로 </a:t>
            </a:r>
            <a:r>
              <a:rPr lang="ko-KR" altLang="en-US" dirty="0" err="1"/>
              <a:t>로드하기</a:t>
            </a:r>
            <a:r>
              <a:rPr lang="en-US" altLang="ko-KR" dirty="0"/>
              <a:t>-$.get()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581128"/>
            <a:ext cx="8219256" cy="2016224"/>
          </a:xfrm>
        </p:spPr>
        <p:txBody>
          <a:bodyPr>
            <a:noAutofit/>
          </a:bodyPr>
          <a:lstStyle/>
          <a:p>
            <a:pPr fontAlgn="base" latinLnBrk="0"/>
            <a:r>
              <a:rPr lang="en-US" altLang="ko-KR" sz="2000" dirty="0"/>
              <a:t>$.get(URL, </a:t>
            </a:r>
            <a:r>
              <a:rPr lang="en-US" altLang="ko-KR" sz="2000" dirty="0" err="1"/>
              <a:t>fn</a:t>
            </a:r>
            <a:r>
              <a:rPr lang="en-US" altLang="ko-KR" sz="2000" dirty="0" smtClean="0"/>
              <a:t>)</a:t>
            </a:r>
            <a:endParaRPr lang="de-DE" altLang="ko-KR" sz="2000" dirty="0"/>
          </a:p>
          <a:p>
            <a:pPr lvl="1" fontAlgn="base"/>
            <a:r>
              <a:rPr lang="en-US" altLang="ko-KR" sz="1800" dirty="0"/>
              <a:t>GET </a:t>
            </a:r>
            <a:r>
              <a:rPr lang="ko-KR" altLang="en-US" sz="1800" dirty="0"/>
              <a:t>방식으로 서버와 통신하는 </a:t>
            </a:r>
            <a:r>
              <a:rPr lang="en-US" altLang="ko-KR" sz="1800" dirty="0" err="1"/>
              <a:t>jQuery</a:t>
            </a:r>
            <a:r>
              <a:rPr lang="en-US" altLang="ko-KR" sz="1800" dirty="0"/>
              <a:t> Ajax </a:t>
            </a:r>
            <a:r>
              <a:rPr lang="ko-KR" altLang="en-US" sz="1800" dirty="0" smtClean="0"/>
              <a:t>함수</a:t>
            </a:r>
            <a:endParaRPr lang="en-US" altLang="ko-KR" sz="1800" dirty="0" smtClean="0"/>
          </a:p>
          <a:p>
            <a:pPr lvl="1" fontAlgn="base"/>
            <a:r>
              <a:rPr lang="en-US" altLang="ko-KR" sz="1800" dirty="0" smtClean="0"/>
              <a:t>URL</a:t>
            </a:r>
            <a:r>
              <a:rPr lang="ko-KR" altLang="en-US" sz="1800" dirty="0"/>
              <a:t>로 지정한 파일을 </a:t>
            </a:r>
            <a:r>
              <a:rPr lang="ko-KR" altLang="en-US" sz="1800" dirty="0" err="1"/>
              <a:t>로드해서</a:t>
            </a:r>
            <a:r>
              <a:rPr lang="ko-KR" altLang="en-US" sz="1800" dirty="0"/>
              <a:t> 그 데이터를 텍스트 형식으로 </a:t>
            </a:r>
            <a:r>
              <a:rPr lang="ko-KR" altLang="en-US" sz="1800" dirty="0" err="1"/>
              <a:t>콜백</a:t>
            </a:r>
            <a:r>
              <a:rPr lang="ko-KR" altLang="en-US" sz="1800" dirty="0"/>
              <a:t> 함수</a:t>
            </a:r>
            <a:r>
              <a:rPr lang="en-US" altLang="ko-KR" sz="1800" dirty="0"/>
              <a:t>(</a:t>
            </a:r>
            <a:r>
              <a:rPr lang="en-US" altLang="ko-KR" sz="1800" dirty="0" err="1"/>
              <a:t>fn</a:t>
            </a:r>
            <a:r>
              <a:rPr lang="en-US" altLang="ko-KR" sz="1800" dirty="0"/>
              <a:t>)</a:t>
            </a:r>
            <a:r>
              <a:rPr lang="ko-KR" altLang="en-US" sz="1800" dirty="0"/>
              <a:t>에게 넘겨주는 기능을 한다</a:t>
            </a:r>
            <a:r>
              <a:rPr lang="en-US" altLang="ko-KR" sz="1800" dirty="0"/>
              <a:t>. </a:t>
            </a:r>
            <a:endParaRPr lang="ko-KR" altLang="en-US" sz="1800" dirty="0"/>
          </a:p>
          <a:p>
            <a:pPr fontAlgn="base"/>
            <a:endParaRPr lang="en-US" altLang="ko-KR" sz="2000" dirty="0"/>
          </a:p>
          <a:p>
            <a:pPr fontAlgn="base"/>
            <a:endParaRPr lang="ko-KR" altLang="en-US" sz="2000" dirty="0"/>
          </a:p>
        </p:txBody>
      </p:sp>
      <p:sp>
        <p:nvSpPr>
          <p:cNvPr id="5" name="직사각형 4"/>
          <p:cNvSpPr/>
          <p:nvPr/>
        </p:nvSpPr>
        <p:spPr>
          <a:xfrm>
            <a:off x="467544" y="1412776"/>
            <a:ext cx="8424936" cy="317009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dirty="0"/>
              <a:t>$.get('item.xml', function(data) </a:t>
            </a:r>
            <a:r>
              <a:rPr lang="en-US" altLang="ko-KR" sz="2000" dirty="0" smtClean="0"/>
              <a:t>{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   $(</a:t>
            </a:r>
            <a:r>
              <a:rPr lang="en-US" altLang="ko-KR" sz="2000" dirty="0"/>
              <a:t>data).find('item').each(function() {</a:t>
            </a:r>
          </a:p>
          <a:p>
            <a:r>
              <a:rPr lang="en-US" altLang="ko-KR" sz="2000" dirty="0"/>
              <a:t>         </a:t>
            </a:r>
            <a:r>
              <a:rPr lang="en-US" altLang="ko-KR" sz="2000" dirty="0" err="1"/>
              <a:t>var</a:t>
            </a:r>
            <a:r>
              <a:rPr lang="en-US" altLang="ko-KR" sz="2000" dirty="0"/>
              <a:t> $item = $(this);</a:t>
            </a:r>
          </a:p>
          <a:p>
            <a:r>
              <a:rPr lang="en-US" altLang="ko-KR" sz="2000" dirty="0"/>
              <a:t>         $("#</a:t>
            </a:r>
            <a:r>
              <a:rPr lang="en-US" altLang="ko-KR" sz="2000" dirty="0" err="1"/>
              <a:t>treeData</a:t>
            </a:r>
            <a:r>
              <a:rPr lang="en-US" altLang="ko-KR" sz="2000" dirty="0"/>
              <a:t>").append("&lt;</a:t>
            </a:r>
            <a:r>
              <a:rPr lang="en-US" altLang="ko-KR" sz="2000" dirty="0" err="1"/>
              <a:t>tr</a:t>
            </a:r>
            <a:r>
              <a:rPr lang="en-US" altLang="ko-KR" sz="2000" dirty="0"/>
              <a:t>&gt;" + "&lt;td&gt;"                 </a:t>
            </a:r>
          </a:p>
          <a:p>
            <a:r>
              <a:rPr lang="en-US" altLang="ko-KR" sz="2000" dirty="0"/>
              <a:t>            + $</a:t>
            </a:r>
            <a:r>
              <a:rPr lang="en-US" altLang="ko-KR" sz="2000" dirty="0" err="1"/>
              <a:t>item.attr</a:t>
            </a:r>
            <a:r>
              <a:rPr lang="en-US" altLang="ko-KR" sz="2000" dirty="0"/>
              <a:t>("id") + "&lt;/td&gt;" + "&lt;td&gt;"</a:t>
            </a:r>
          </a:p>
          <a:p>
            <a:r>
              <a:rPr lang="en-US" altLang="ko-KR" sz="2000" dirty="0"/>
              <a:t>            + $</a:t>
            </a:r>
            <a:r>
              <a:rPr lang="en-US" altLang="ko-KR" sz="2000" dirty="0" err="1"/>
              <a:t>item.attr</a:t>
            </a:r>
            <a:r>
              <a:rPr lang="en-US" altLang="ko-KR" sz="2000" dirty="0"/>
              <a:t>("name") + "&lt;/td&gt;" + "&lt;td align='right'&gt;"</a:t>
            </a:r>
          </a:p>
          <a:p>
            <a:r>
              <a:rPr lang="en-US" altLang="ko-KR" sz="2000" dirty="0"/>
              <a:t>            + $</a:t>
            </a:r>
            <a:r>
              <a:rPr lang="en-US" altLang="ko-KR" sz="2000" dirty="0" err="1"/>
              <a:t>item.find</a:t>
            </a:r>
            <a:r>
              <a:rPr lang="en-US" altLang="ko-KR" sz="2000" dirty="0"/>
              <a:t>("price").text() + "&lt;/td&gt;" + "&lt;td&gt;"</a:t>
            </a:r>
          </a:p>
          <a:p>
            <a:r>
              <a:rPr lang="en-US" altLang="ko-KR" sz="2000" dirty="0"/>
              <a:t>            + $</a:t>
            </a:r>
            <a:r>
              <a:rPr lang="en-US" altLang="ko-KR" sz="2000" dirty="0" err="1"/>
              <a:t>item.find</a:t>
            </a:r>
            <a:r>
              <a:rPr lang="en-US" altLang="ko-KR" sz="2000" dirty="0"/>
              <a:t>("description").text() + "&lt;/td&gt;" + "&lt;/</a:t>
            </a:r>
            <a:r>
              <a:rPr lang="en-US" altLang="ko-KR" sz="2000" dirty="0" err="1"/>
              <a:t>tr</a:t>
            </a:r>
            <a:r>
              <a:rPr lang="en-US" altLang="ko-KR" sz="2000" dirty="0"/>
              <a:t>&gt;");</a:t>
            </a:r>
          </a:p>
          <a:p>
            <a:r>
              <a:rPr lang="en-US" altLang="ko-KR" sz="2000" dirty="0"/>
              <a:t>      });</a:t>
            </a:r>
          </a:p>
          <a:p>
            <a:r>
              <a:rPr lang="en-US" altLang="ko-KR" sz="2000" dirty="0"/>
              <a:t>    });</a:t>
            </a:r>
          </a:p>
        </p:txBody>
      </p:sp>
    </p:spTree>
    <p:extLst>
      <p:ext uri="{BB962C8B-B14F-4D97-AF65-F5344CB8AC3E}">
        <p14:creationId xmlns:p14="http://schemas.microsoft.com/office/powerpoint/2010/main" val="15538660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POST </a:t>
            </a:r>
            <a:r>
              <a:rPr lang="ko-KR" altLang="en-US" dirty="0"/>
              <a:t>방식으로 서버와 통신하기</a:t>
            </a:r>
            <a:r>
              <a:rPr lang="en-US" altLang="ko-KR" dirty="0"/>
              <a:t>-$.post()</a:t>
            </a:r>
            <a:endParaRPr lang="ko-KR" altLang="en-US" dirty="0"/>
          </a:p>
        </p:txBody>
      </p:sp>
      <p:pic>
        <p:nvPicPr>
          <p:cNvPr id="5122" name="_x233072416" descr="EMB00000b1861b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7827" y="1340768"/>
            <a:ext cx="4062674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1" name="_x233073376" descr="EMB00000b1861b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40768"/>
            <a:ext cx="4062674" cy="2304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4149080"/>
            <a:ext cx="8219256" cy="2016224"/>
          </a:xfrm>
        </p:spPr>
        <p:txBody>
          <a:bodyPr>
            <a:noAutofit/>
          </a:bodyPr>
          <a:lstStyle/>
          <a:p>
            <a:pPr fontAlgn="base" latinLnBrk="0"/>
            <a:r>
              <a:rPr lang="en-US" altLang="ko-KR" sz="2000" dirty="0" smtClean="0"/>
              <a:t>$.</a:t>
            </a:r>
            <a:r>
              <a:rPr lang="en-US" altLang="ko-KR" dirty="0" smtClean="0"/>
              <a:t>post(URL</a:t>
            </a:r>
            <a:r>
              <a:rPr lang="en-US" altLang="ko-KR" sz="2000" dirty="0" smtClean="0"/>
              <a:t>[, data][,</a:t>
            </a:r>
            <a:r>
              <a:rPr lang="en-US" altLang="ko-KR" sz="2000" dirty="0" err="1" smtClean="0"/>
              <a:t>fn</a:t>
            </a:r>
            <a:r>
              <a:rPr lang="en-US" altLang="ko-KR" sz="2000" dirty="0" smtClean="0"/>
              <a:t>][,</a:t>
            </a:r>
            <a:r>
              <a:rPr lang="en-US" altLang="ko-KR" sz="2000" dirty="0" err="1" smtClean="0"/>
              <a:t>dataType</a:t>
            </a:r>
            <a:r>
              <a:rPr lang="en-US" altLang="ko-KR" sz="2000" dirty="0" smtClean="0"/>
              <a:t>])</a:t>
            </a:r>
            <a:endParaRPr lang="en-US" altLang="ko-KR" sz="2000" dirty="0"/>
          </a:p>
          <a:p>
            <a:pPr lvl="1" fontAlgn="base"/>
            <a:r>
              <a:rPr lang="en-US" altLang="ko-KR" dirty="0"/>
              <a:t>POST </a:t>
            </a:r>
            <a:r>
              <a:rPr lang="ko-KR" altLang="en-US" dirty="0" smtClean="0"/>
              <a:t>방식으로 </a:t>
            </a:r>
            <a:r>
              <a:rPr lang="ko-KR" altLang="en-US" dirty="0"/>
              <a:t>서버와 통신하는 </a:t>
            </a:r>
            <a:r>
              <a:rPr lang="en-US" altLang="ko-KR" dirty="0" err="1"/>
              <a:t>jQuery</a:t>
            </a:r>
            <a:r>
              <a:rPr lang="en-US" altLang="ko-KR" dirty="0"/>
              <a:t> Ajax </a:t>
            </a:r>
            <a:r>
              <a:rPr lang="ko-KR" altLang="en-US" dirty="0"/>
              <a:t>함수이다</a:t>
            </a:r>
            <a:r>
              <a:rPr lang="en-US" altLang="ko-KR" dirty="0"/>
              <a:t>. $.post()</a:t>
            </a:r>
            <a:r>
              <a:rPr lang="ko-KR" altLang="en-US" dirty="0"/>
              <a:t>는 </a:t>
            </a:r>
            <a:r>
              <a:rPr lang="en-US" altLang="ko-KR" dirty="0"/>
              <a:t>URL</a:t>
            </a:r>
            <a:r>
              <a:rPr lang="ko-KR" altLang="en-US" dirty="0"/>
              <a:t>로 지정한 파일을 </a:t>
            </a:r>
            <a:r>
              <a:rPr lang="ko-KR" altLang="en-US" dirty="0" err="1"/>
              <a:t>로드해서</a:t>
            </a:r>
            <a:r>
              <a:rPr lang="ko-KR" altLang="en-US" dirty="0"/>
              <a:t> 그 데이터를 텍스트 형식으로 </a:t>
            </a:r>
            <a:r>
              <a:rPr lang="ko-KR" altLang="en-US" dirty="0" err="1"/>
              <a:t>콜백</a:t>
            </a:r>
            <a:r>
              <a:rPr lang="ko-KR" altLang="en-US" dirty="0"/>
              <a:t> 함수</a:t>
            </a:r>
            <a:r>
              <a:rPr lang="en-US" altLang="ko-KR" dirty="0"/>
              <a:t>(</a:t>
            </a:r>
            <a:r>
              <a:rPr lang="en-US" altLang="ko-KR" dirty="0" err="1"/>
              <a:t>fn</a:t>
            </a:r>
            <a:r>
              <a:rPr lang="en-US" altLang="ko-KR" dirty="0"/>
              <a:t>)</a:t>
            </a:r>
            <a:r>
              <a:rPr lang="ko-KR" altLang="en-US" dirty="0"/>
              <a:t>에게 넘겨주는 기능을 한다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endParaRPr lang="en-US" altLang="ko-KR" sz="2000" dirty="0"/>
          </a:p>
          <a:p>
            <a:pPr fontAlgn="base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111560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POST </a:t>
            </a:r>
            <a:r>
              <a:rPr lang="ko-KR" altLang="en-US" dirty="0"/>
              <a:t>방식으로 서버와 통신하기</a:t>
            </a:r>
            <a:r>
              <a:rPr lang="en-US" altLang="ko-KR" dirty="0"/>
              <a:t>-$.post()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7544" y="1412776"/>
            <a:ext cx="8424936" cy="255454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dirty="0" err="1" smtClean="0"/>
              <a:t>var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username = $('.username').</a:t>
            </a:r>
            <a:r>
              <a:rPr lang="en-US" altLang="ko-KR" sz="2000" dirty="0" err="1"/>
              <a:t>val</a:t>
            </a:r>
            <a:r>
              <a:rPr lang="en-US" altLang="ko-KR" sz="2000" dirty="0"/>
              <a:t>();</a:t>
            </a:r>
          </a:p>
          <a:p>
            <a:r>
              <a:rPr lang="en-US" altLang="ko-KR" sz="2000" dirty="0" err="1" smtClean="0"/>
              <a:t>var</a:t>
            </a:r>
            <a:r>
              <a:rPr lang="en-US" altLang="ko-KR" sz="2000" dirty="0" smtClean="0"/>
              <a:t> </a:t>
            </a:r>
            <a:r>
              <a:rPr lang="en-US" altLang="ko-KR" sz="2000" dirty="0" err="1"/>
              <a:t>sendData</a:t>
            </a:r>
            <a:r>
              <a:rPr lang="en-US" altLang="ko-KR" sz="2000" dirty="0"/>
              <a:t> = 'username=' + username; </a:t>
            </a:r>
          </a:p>
          <a:p>
            <a:r>
              <a:rPr lang="en-US" altLang="ko-KR" sz="2000" dirty="0"/>
              <a:t>            </a:t>
            </a:r>
          </a:p>
          <a:p>
            <a:r>
              <a:rPr lang="en-US" altLang="ko-KR" sz="2000" dirty="0" smtClean="0"/>
              <a:t>$.</a:t>
            </a:r>
            <a:r>
              <a:rPr lang="en-US" altLang="ko-KR" sz="2000" dirty="0"/>
              <a:t>post</a:t>
            </a:r>
            <a:r>
              <a:rPr lang="en-US" altLang="ko-KR" sz="2000" dirty="0" smtClean="0"/>
              <a:t>("</a:t>
            </a:r>
            <a:r>
              <a:rPr lang="en-US" altLang="ko-KR" sz="2000" dirty="0" err="1"/>
              <a:t>welcome.jsp</a:t>
            </a:r>
            <a:r>
              <a:rPr lang="en-US" altLang="ko-KR" sz="2000" dirty="0"/>
              <a:t>",    </a:t>
            </a:r>
          </a:p>
          <a:p>
            <a:r>
              <a:rPr lang="en-US" altLang="ko-KR" sz="2000" dirty="0"/>
              <a:t>        </a:t>
            </a:r>
            <a:r>
              <a:rPr lang="en-US" altLang="ko-KR" sz="2000" dirty="0" smtClean="0"/>
              <a:t> </a:t>
            </a:r>
            <a:r>
              <a:rPr lang="en-US" altLang="ko-KR" sz="2000" dirty="0" err="1"/>
              <a:t>sendData</a:t>
            </a:r>
            <a:r>
              <a:rPr lang="en-US" altLang="ko-KR" sz="2000" dirty="0"/>
              <a:t>,        </a:t>
            </a:r>
          </a:p>
          <a:p>
            <a:r>
              <a:rPr lang="en-US" altLang="ko-KR" sz="2000" dirty="0"/>
              <a:t>        </a:t>
            </a:r>
            <a:r>
              <a:rPr lang="en-US" altLang="ko-KR" sz="2000" dirty="0" smtClean="0"/>
              <a:t> function </a:t>
            </a:r>
            <a:r>
              <a:rPr lang="en-US" altLang="ko-KR" sz="2000" dirty="0"/>
              <a:t>(data) {                 </a:t>
            </a:r>
          </a:p>
          <a:p>
            <a:r>
              <a:rPr lang="en-US" altLang="ko-KR" sz="2000" dirty="0"/>
              <a:t>                     $('#message').html(data);</a:t>
            </a:r>
          </a:p>
          <a:p>
            <a:r>
              <a:rPr lang="en-US" altLang="ko-KR" sz="2000" dirty="0"/>
              <a:t>         </a:t>
            </a:r>
            <a:r>
              <a:rPr lang="en-US" altLang="ko-KR" sz="2000" dirty="0" smtClean="0"/>
              <a:t>}); 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653557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Ajax</a:t>
            </a:r>
            <a:r>
              <a:rPr lang="ko-KR" altLang="en-US" dirty="0"/>
              <a:t>에 </a:t>
            </a:r>
            <a:r>
              <a:rPr lang="ko-KR" altLang="en-US" dirty="0" smtClean="0"/>
              <a:t>대해서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Asynchronous</a:t>
            </a:r>
            <a:r>
              <a:rPr lang="en-US" altLang="ko-KR" dirty="0"/>
              <a:t>(</a:t>
            </a:r>
            <a:r>
              <a:rPr lang="ko-KR" altLang="en-US" dirty="0" err="1"/>
              <a:t>비동기</a:t>
            </a:r>
            <a:r>
              <a:rPr lang="en-US" altLang="ko-KR" dirty="0"/>
              <a:t>) </a:t>
            </a:r>
            <a:r>
              <a:rPr lang="en-US" altLang="ko-KR" dirty="0" err="1"/>
              <a:t>JavaScripr</a:t>
            </a:r>
            <a:r>
              <a:rPr lang="en-US" altLang="ko-KR" dirty="0"/>
              <a:t> and XML</a:t>
            </a:r>
            <a:r>
              <a:rPr lang="ko-KR" altLang="en-US" dirty="0"/>
              <a:t>의 </a:t>
            </a:r>
            <a:r>
              <a:rPr lang="ko-KR" altLang="en-US" dirty="0" smtClean="0"/>
              <a:t>약어</a:t>
            </a:r>
            <a:endParaRPr lang="en-US" altLang="ko-KR" dirty="0" smtClean="0"/>
          </a:p>
          <a:p>
            <a:r>
              <a:rPr lang="en-US" altLang="ko-KR" dirty="0" smtClean="0"/>
              <a:t>xml</a:t>
            </a:r>
            <a:r>
              <a:rPr lang="ko-KR" altLang="en-US" dirty="0"/>
              <a:t>를 이용하여 </a:t>
            </a:r>
            <a:r>
              <a:rPr lang="ko-KR" altLang="en-US" dirty="0" err="1"/>
              <a:t>비동기로</a:t>
            </a:r>
            <a:r>
              <a:rPr lang="ko-KR" altLang="en-US" dirty="0"/>
              <a:t> 통신을 처리하기 위한 </a:t>
            </a:r>
            <a:r>
              <a:rPr lang="ko-KR" altLang="en-US" dirty="0" smtClean="0"/>
              <a:t>기술</a:t>
            </a:r>
            <a:endParaRPr lang="en-US" altLang="ko-KR" dirty="0" smtClean="0"/>
          </a:p>
          <a:p>
            <a:r>
              <a:rPr lang="en-US" altLang="ko-KR" dirty="0" err="1"/>
              <a:t>XMLHttpRequest</a:t>
            </a:r>
            <a:r>
              <a:rPr lang="en-US" altLang="ko-KR" dirty="0"/>
              <a:t>(XHR) </a:t>
            </a:r>
            <a:r>
              <a:rPr lang="ko-KR" altLang="en-US" dirty="0"/>
              <a:t>객체로 구현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2533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Ajax</a:t>
            </a:r>
            <a:r>
              <a:rPr lang="ko-KR" altLang="en-US" dirty="0"/>
              <a:t>에 대한 </a:t>
            </a:r>
            <a:r>
              <a:rPr lang="en-US" altLang="ko-KR" dirty="0"/>
              <a:t>global </a:t>
            </a:r>
            <a:r>
              <a:rPr lang="ko-KR" altLang="en-US" dirty="0"/>
              <a:t>옵션 설정</a:t>
            </a:r>
            <a:r>
              <a:rPr lang="en-US" altLang="ko-KR" dirty="0"/>
              <a:t>-$.</a:t>
            </a:r>
            <a:r>
              <a:rPr lang="en-US" altLang="ko-KR" dirty="0" err="1"/>
              <a:t>ajaxSetup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5013176"/>
            <a:ext cx="8208912" cy="1470932"/>
          </a:xfrm>
        </p:spPr>
        <p:txBody>
          <a:bodyPr>
            <a:noAutofit/>
          </a:bodyPr>
          <a:lstStyle/>
          <a:p>
            <a:pPr fontAlgn="base" latinLnBrk="0"/>
            <a:r>
              <a:rPr lang="en-US" altLang="ko-KR" dirty="0" smtClean="0"/>
              <a:t>$.</a:t>
            </a:r>
            <a:r>
              <a:rPr lang="en-US" altLang="ko-KR" dirty="0" err="1"/>
              <a:t>ajaxSetup</a:t>
            </a:r>
            <a:r>
              <a:rPr lang="en-US" altLang="ko-KR" dirty="0" smtClean="0"/>
              <a:t>()</a:t>
            </a:r>
          </a:p>
          <a:p>
            <a:pPr lvl="1" fontAlgn="base" latinLnBrk="0"/>
            <a:r>
              <a:rPr lang="en-US" altLang="ko-KR" sz="1600" dirty="0" smtClean="0"/>
              <a:t> </a:t>
            </a:r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en-US" altLang="ko-KR" dirty="0"/>
              <a:t>Ajax</a:t>
            </a:r>
            <a:r>
              <a:rPr lang="ko-KR" altLang="en-US" dirty="0"/>
              <a:t>에 대한 공통적인 기본 설정들을 지정하기 위해서 사용된다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endParaRPr lang="en-US" altLang="ko-KR" sz="2000" dirty="0"/>
          </a:p>
          <a:p>
            <a:pPr fontAlgn="base"/>
            <a:endParaRPr lang="ko-KR" altLang="en-US" sz="2000" dirty="0"/>
          </a:p>
        </p:txBody>
      </p:sp>
      <p:sp>
        <p:nvSpPr>
          <p:cNvPr id="5" name="직사각형 4"/>
          <p:cNvSpPr/>
          <p:nvPr/>
        </p:nvSpPr>
        <p:spPr>
          <a:xfrm>
            <a:off x="467544" y="1412776"/>
            <a:ext cx="8424936" cy="347787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dirty="0"/>
              <a:t>$.</a:t>
            </a:r>
            <a:r>
              <a:rPr lang="en-US" altLang="ko-KR" sz="2000" dirty="0" err="1"/>
              <a:t>ajaxSetup</a:t>
            </a:r>
            <a:r>
              <a:rPr lang="en-US" altLang="ko-KR" sz="2000" dirty="0"/>
              <a:t>({</a:t>
            </a:r>
          </a:p>
          <a:p>
            <a:r>
              <a:rPr lang="en-US" altLang="ko-KR" sz="2000" dirty="0"/>
              <a:t>            </a:t>
            </a:r>
            <a:r>
              <a:rPr lang="en-US" altLang="ko-KR" sz="2000" dirty="0" err="1"/>
              <a:t>type:"POST</a:t>
            </a:r>
            <a:r>
              <a:rPr lang="en-US" altLang="ko-KR" sz="2000" dirty="0"/>
              <a:t>",</a:t>
            </a:r>
          </a:p>
          <a:p>
            <a:r>
              <a:rPr lang="en-US" altLang="ko-KR" sz="2000" dirty="0"/>
              <a:t>            url:"logincheck.jsp",  </a:t>
            </a:r>
          </a:p>
          <a:p>
            <a:r>
              <a:rPr lang="en-US" altLang="ko-KR" sz="2000" dirty="0"/>
              <a:t>            </a:t>
            </a:r>
            <a:r>
              <a:rPr lang="en-US" altLang="ko-KR" sz="2000" dirty="0" err="1"/>
              <a:t>dataType</a:t>
            </a:r>
            <a:r>
              <a:rPr lang="en-US" altLang="ko-KR" sz="2000" dirty="0"/>
              <a:t> : "text",</a:t>
            </a:r>
          </a:p>
          <a:p>
            <a:r>
              <a:rPr lang="en-US" altLang="ko-KR" sz="2000" dirty="0"/>
              <a:t>            success: function (</a:t>
            </a:r>
            <a:r>
              <a:rPr lang="en-US" altLang="ko-KR" sz="2000" dirty="0" err="1"/>
              <a:t>msg</a:t>
            </a:r>
            <a:r>
              <a:rPr lang="en-US" altLang="ko-KR" sz="2000" dirty="0"/>
              <a:t>) {                 </a:t>
            </a:r>
          </a:p>
          <a:p>
            <a:r>
              <a:rPr lang="en-US" altLang="ko-KR" sz="2000" dirty="0"/>
              <a:t>                        $('#message').html(</a:t>
            </a:r>
            <a:r>
              <a:rPr lang="en-US" altLang="ko-KR" sz="2000" dirty="0" err="1"/>
              <a:t>msg</a:t>
            </a:r>
            <a:r>
              <a:rPr lang="en-US" altLang="ko-KR" sz="2000" dirty="0"/>
              <a:t>);</a:t>
            </a:r>
          </a:p>
          <a:p>
            <a:r>
              <a:rPr lang="en-US" altLang="ko-KR" sz="2000" dirty="0" smtClean="0"/>
              <a:t>                        </a:t>
            </a:r>
            <a:r>
              <a:rPr lang="en-US" altLang="ko-KR" sz="2000" dirty="0"/>
              <a:t>}  </a:t>
            </a:r>
          </a:p>
          <a:p>
            <a:r>
              <a:rPr lang="en-US" altLang="ko-KR" sz="2000" dirty="0" smtClean="0"/>
              <a:t>});</a:t>
            </a:r>
            <a:endParaRPr lang="en-US" altLang="ko-KR" sz="2000" dirty="0"/>
          </a:p>
          <a:p>
            <a:r>
              <a:rPr lang="en-US" altLang="ko-KR" sz="2000" dirty="0" smtClean="0"/>
              <a:t>$.</a:t>
            </a:r>
            <a:r>
              <a:rPr lang="en-US" altLang="ko-KR" sz="2000" dirty="0" err="1"/>
              <a:t>ajax</a:t>
            </a:r>
            <a:r>
              <a:rPr lang="en-US" altLang="ko-KR" sz="2000" dirty="0"/>
              <a:t>({</a:t>
            </a:r>
          </a:p>
          <a:p>
            <a:r>
              <a:rPr lang="en-US" altLang="ko-KR" sz="2000" dirty="0"/>
              <a:t>          data: </a:t>
            </a:r>
            <a:r>
              <a:rPr lang="en-US" altLang="ko-KR" sz="2000" dirty="0" err="1"/>
              <a:t>sendData</a:t>
            </a:r>
            <a:endParaRPr lang="en-US" altLang="ko-KR" sz="2000" dirty="0"/>
          </a:p>
          <a:p>
            <a:r>
              <a:rPr lang="en-US" altLang="ko-KR" sz="2000" dirty="0" smtClean="0"/>
              <a:t>}); 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6486540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스크립트 </a:t>
            </a:r>
            <a:r>
              <a:rPr lang="ko-KR" altLang="en-US" dirty="0" err="1"/>
              <a:t>로드하기</a:t>
            </a:r>
            <a:r>
              <a:rPr lang="en-US" altLang="ko-KR" dirty="0"/>
              <a:t>-$.</a:t>
            </a:r>
            <a:r>
              <a:rPr lang="en-US" altLang="ko-KR" dirty="0" err="1"/>
              <a:t>getScript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4005064"/>
            <a:ext cx="8208912" cy="2479044"/>
          </a:xfrm>
        </p:spPr>
        <p:txBody>
          <a:bodyPr>
            <a:noAutofit/>
          </a:bodyPr>
          <a:lstStyle/>
          <a:p>
            <a:pPr fontAlgn="base" latinLnBrk="0"/>
            <a:r>
              <a:rPr lang="en-US" altLang="ko-KR" dirty="0"/>
              <a:t>$.</a:t>
            </a:r>
            <a:r>
              <a:rPr lang="en-US" altLang="ko-KR" dirty="0" err="1"/>
              <a:t>getScript</a:t>
            </a:r>
            <a:r>
              <a:rPr lang="en-US" altLang="ko-KR" dirty="0"/>
              <a:t>(</a:t>
            </a:r>
            <a:r>
              <a:rPr lang="en-US" altLang="ko-KR" dirty="0" err="1"/>
              <a:t>url</a:t>
            </a:r>
            <a:r>
              <a:rPr lang="en-US" altLang="ko-KR" dirty="0"/>
              <a:t>[, success</a:t>
            </a:r>
            <a:r>
              <a:rPr lang="en-US" altLang="ko-KR" dirty="0" smtClean="0"/>
              <a:t>])</a:t>
            </a:r>
            <a:endParaRPr lang="ko-KR" altLang="en-US" sz="1600" dirty="0"/>
          </a:p>
          <a:p>
            <a:pPr lvl="1" fontAlgn="base" latinLnBrk="0"/>
            <a:r>
              <a:rPr lang="ko-KR" altLang="en-US" sz="1600" dirty="0"/>
              <a:t>자바 스크립트 파일을 </a:t>
            </a:r>
            <a:r>
              <a:rPr lang="ko-KR" altLang="en-US" sz="1600" dirty="0" err="1"/>
              <a:t>로드한다</a:t>
            </a:r>
            <a:r>
              <a:rPr lang="en-US" altLang="ko-KR" sz="1600" dirty="0"/>
              <a:t>.</a:t>
            </a:r>
          </a:p>
          <a:p>
            <a:pPr lvl="1" fontAlgn="base" latinLnBrk="0"/>
            <a:r>
              <a:rPr lang="en-US" altLang="ko-KR" sz="1600" dirty="0" err="1"/>
              <a:t>url</a:t>
            </a:r>
            <a:r>
              <a:rPr lang="en-US" altLang="ko-KR" sz="1600" dirty="0"/>
              <a:t> : </a:t>
            </a:r>
            <a:r>
              <a:rPr lang="ko-KR" altLang="en-US" sz="1600" dirty="0"/>
              <a:t>요청할 서버 측 자원의 </a:t>
            </a:r>
            <a:r>
              <a:rPr lang="en-US" altLang="ko-KR" sz="1600" dirty="0"/>
              <a:t>URL</a:t>
            </a:r>
          </a:p>
          <a:p>
            <a:pPr lvl="1" fontAlgn="base" latinLnBrk="0"/>
            <a:r>
              <a:rPr lang="en-US" altLang="ko-KR" sz="1600" dirty="0"/>
              <a:t>success : </a:t>
            </a:r>
            <a:r>
              <a:rPr lang="ko-KR" altLang="en-US" sz="1600" dirty="0"/>
              <a:t>요청이 성공했을 때 호출할 함수</a:t>
            </a:r>
          </a:p>
          <a:p>
            <a:pPr fontAlgn="base"/>
            <a:endParaRPr lang="en-US" altLang="ko-KR" sz="2000" dirty="0"/>
          </a:p>
          <a:p>
            <a:pPr fontAlgn="base"/>
            <a:endParaRPr lang="ko-KR" altLang="en-US" sz="2000" dirty="0"/>
          </a:p>
        </p:txBody>
      </p:sp>
      <p:sp>
        <p:nvSpPr>
          <p:cNvPr id="5" name="직사각형 4"/>
          <p:cNvSpPr/>
          <p:nvPr/>
        </p:nvSpPr>
        <p:spPr>
          <a:xfrm>
            <a:off x="467544" y="1412776"/>
            <a:ext cx="8424936" cy="40011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2000" dirty="0"/>
              <a:t>$.</a:t>
            </a:r>
            <a:r>
              <a:rPr lang="en-US" altLang="ko-KR" sz="2000" dirty="0" err="1"/>
              <a:t>getScript</a:t>
            </a:r>
            <a:r>
              <a:rPr lang="en-US" altLang="ko-KR" sz="2000" dirty="0"/>
              <a:t>("test.js");</a:t>
            </a:r>
          </a:p>
        </p:txBody>
      </p:sp>
    </p:spTree>
    <p:extLst>
      <p:ext uri="{BB962C8B-B14F-4D97-AF65-F5344CB8AC3E}">
        <p14:creationId xmlns:p14="http://schemas.microsoft.com/office/powerpoint/2010/main" val="20196206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폼 데이터를 쿼리 </a:t>
            </a:r>
            <a:r>
              <a:rPr lang="ko-KR" altLang="en-US" dirty="0" err="1"/>
              <a:t>스트링으로</a:t>
            </a:r>
            <a:r>
              <a:rPr lang="ko-KR" altLang="en-US" dirty="0"/>
              <a:t> 변환</a:t>
            </a:r>
            <a:r>
              <a:rPr lang="en-US" altLang="ko-KR" dirty="0"/>
              <a:t>-serialize()</a:t>
            </a:r>
            <a:endParaRPr lang="ko-KR" alt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238375" y="37353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5" name="_x233073216" descr="EMB00000b1861c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61" y="1196752"/>
            <a:ext cx="8139879" cy="321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79630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폼 데이터를 쿼리 </a:t>
            </a:r>
            <a:r>
              <a:rPr lang="ko-KR" altLang="en-US" dirty="0" err="1"/>
              <a:t>스트링으로</a:t>
            </a:r>
            <a:r>
              <a:rPr lang="ko-KR" altLang="en-US" dirty="0"/>
              <a:t> 변환</a:t>
            </a:r>
            <a:r>
              <a:rPr lang="en-US" altLang="ko-KR" dirty="0"/>
              <a:t>-serialize()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2060848"/>
            <a:ext cx="8208912" cy="2479044"/>
          </a:xfrm>
        </p:spPr>
        <p:txBody>
          <a:bodyPr>
            <a:noAutofit/>
          </a:bodyPr>
          <a:lstStyle/>
          <a:p>
            <a:pPr fontAlgn="base"/>
            <a:r>
              <a:rPr lang="en-US" altLang="ko-KR" dirty="0"/>
              <a:t>serialize</a:t>
            </a:r>
            <a:r>
              <a:rPr lang="en-US" altLang="ko-KR" dirty="0" smtClean="0"/>
              <a:t>()</a:t>
            </a:r>
          </a:p>
          <a:p>
            <a:pPr lvl="1" fontAlgn="base"/>
            <a:r>
              <a:rPr lang="ko-KR" altLang="en-US" dirty="0" smtClean="0"/>
              <a:t>폼 </a:t>
            </a:r>
            <a:r>
              <a:rPr lang="ko-KR" altLang="en-US" dirty="0" err="1"/>
              <a:t>엘리먼트의</a:t>
            </a:r>
            <a:r>
              <a:rPr lang="ko-KR" altLang="en-US" dirty="0"/>
              <a:t> 값을 쿼리 </a:t>
            </a:r>
            <a:r>
              <a:rPr lang="ko-KR" altLang="en-US" dirty="0" err="1"/>
              <a:t>스트링으로</a:t>
            </a:r>
            <a:r>
              <a:rPr lang="ko-KR" altLang="en-US" dirty="0"/>
              <a:t> 변환한다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 fontAlgn="base"/>
            <a:r>
              <a:rPr lang="ko-KR" altLang="en-US" dirty="0"/>
              <a:t>키</a:t>
            </a:r>
            <a:r>
              <a:rPr lang="en-US" altLang="ko-KR" dirty="0"/>
              <a:t>/</a:t>
            </a:r>
            <a:r>
              <a:rPr lang="ko-KR" altLang="en-US" dirty="0"/>
              <a:t>값의 쌍 형태의 문자열로 구성되는데 이를 쿼리 </a:t>
            </a:r>
            <a:r>
              <a:rPr lang="ko-KR" altLang="en-US" dirty="0" err="1"/>
              <a:t>스트링이라고</a:t>
            </a:r>
            <a:r>
              <a:rPr lang="ko-KR" altLang="en-US" dirty="0"/>
              <a:t> 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 fontAlgn="base"/>
            <a:endParaRPr lang="ko-KR" altLang="en-US" dirty="0"/>
          </a:p>
          <a:p>
            <a:pPr fontAlgn="base"/>
            <a:endParaRPr lang="en-US" altLang="ko-KR" sz="2000" dirty="0"/>
          </a:p>
          <a:p>
            <a:pPr fontAlgn="base"/>
            <a:endParaRPr lang="ko-KR" altLang="en-US" sz="2000" dirty="0"/>
          </a:p>
        </p:txBody>
      </p:sp>
      <p:sp>
        <p:nvSpPr>
          <p:cNvPr id="5" name="직사각형 4"/>
          <p:cNvSpPr/>
          <p:nvPr/>
        </p:nvSpPr>
        <p:spPr>
          <a:xfrm>
            <a:off x="467544" y="1412776"/>
            <a:ext cx="8424936" cy="40011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2000" dirty="0" err="1"/>
              <a:t>var</a:t>
            </a:r>
            <a:r>
              <a:rPr lang="en-US" altLang="ko-KR" sz="2000" dirty="0"/>
              <a:t> </a:t>
            </a:r>
            <a:r>
              <a:rPr lang="en-US" altLang="ko-KR" sz="2000" dirty="0" err="1"/>
              <a:t>form_data</a:t>
            </a:r>
            <a:r>
              <a:rPr lang="en-US" altLang="ko-KR" sz="2000" dirty="0"/>
              <a:t>=$('form').serialize();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608528"/>
              </p:ext>
            </p:extLst>
          </p:nvPr>
        </p:nvGraphicFramePr>
        <p:xfrm>
          <a:off x="179512" y="4437112"/>
          <a:ext cx="8712968" cy="576064"/>
        </p:xfrm>
        <a:graphic>
          <a:graphicData uri="http://schemas.openxmlformats.org/drawingml/2006/table">
            <a:tbl>
              <a:tblPr/>
              <a:tblGrid>
                <a:gridCol w="8712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seq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=1&amp;username=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pinksung&amp;password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=1234&amp;hobby=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music&amp;hobby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=reading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238375" y="37353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9032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 err="1"/>
              <a:t>엘리먼트</a:t>
            </a:r>
            <a:r>
              <a:rPr lang="ko-KR" altLang="en-US" dirty="0"/>
              <a:t> 형식의 값을 배열 형태로 변환</a:t>
            </a:r>
            <a:r>
              <a:rPr lang="en-US" altLang="ko-KR" dirty="0"/>
              <a:t>-</a:t>
            </a:r>
            <a:r>
              <a:rPr lang="en-US" altLang="ko-KR" dirty="0" err="1"/>
              <a:t>serializeArray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2060848"/>
            <a:ext cx="8208912" cy="1872208"/>
          </a:xfrm>
        </p:spPr>
        <p:txBody>
          <a:bodyPr>
            <a:noAutofit/>
          </a:bodyPr>
          <a:lstStyle/>
          <a:p>
            <a:pPr fontAlgn="base"/>
            <a:r>
              <a:rPr lang="en-US" altLang="ko-KR" dirty="0" err="1"/>
              <a:t>serializeArray</a:t>
            </a:r>
            <a:r>
              <a:rPr lang="en-US" altLang="ko-KR" dirty="0" smtClean="0"/>
              <a:t>()</a:t>
            </a:r>
          </a:p>
          <a:p>
            <a:pPr lvl="1" fontAlgn="base"/>
            <a:r>
              <a:rPr lang="ko-KR" altLang="en-US" dirty="0" smtClean="0"/>
              <a:t>폼 </a:t>
            </a:r>
            <a:r>
              <a:rPr lang="ko-KR" altLang="en-US" dirty="0" err="1"/>
              <a:t>엘리먼트의</a:t>
            </a:r>
            <a:r>
              <a:rPr lang="ko-KR" altLang="en-US" dirty="0"/>
              <a:t> 값을 객체 배열로 변환한다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 fontAlgn="base"/>
            <a:r>
              <a:rPr lang="ko-KR" altLang="en-US" dirty="0"/>
              <a:t>객체 </a:t>
            </a:r>
            <a:r>
              <a:rPr lang="ko-KR" altLang="en-US" dirty="0" smtClean="0"/>
              <a:t>배열은 </a:t>
            </a:r>
            <a:r>
              <a:rPr lang="en-US" altLang="ko-KR" dirty="0"/>
              <a:t>{name=value</a:t>
            </a:r>
            <a:r>
              <a:rPr lang="en-US" altLang="ko-KR" dirty="0" smtClean="0"/>
              <a:t>}</a:t>
            </a:r>
            <a:r>
              <a:rPr lang="ko-KR" altLang="en-US" dirty="0" smtClean="0"/>
              <a:t>의 </a:t>
            </a:r>
            <a:r>
              <a:rPr lang="en-US" altLang="ko-KR" dirty="0"/>
              <a:t>Array </a:t>
            </a:r>
            <a:r>
              <a:rPr lang="ko-KR" altLang="en-US" dirty="0"/>
              <a:t>형태</a:t>
            </a:r>
          </a:p>
          <a:p>
            <a:pPr fontAlgn="base"/>
            <a:endParaRPr lang="ko-KR" altLang="en-US" dirty="0"/>
          </a:p>
          <a:p>
            <a:pPr lvl="1" fontAlgn="base"/>
            <a:endParaRPr lang="ko-KR" altLang="en-US" dirty="0"/>
          </a:p>
          <a:p>
            <a:pPr fontAlgn="base"/>
            <a:endParaRPr lang="en-US" altLang="ko-KR" sz="2000" dirty="0"/>
          </a:p>
          <a:p>
            <a:pPr fontAlgn="base"/>
            <a:endParaRPr lang="ko-KR" altLang="en-US" sz="2000" dirty="0"/>
          </a:p>
        </p:txBody>
      </p:sp>
      <p:sp>
        <p:nvSpPr>
          <p:cNvPr id="5" name="직사각형 4"/>
          <p:cNvSpPr/>
          <p:nvPr/>
        </p:nvSpPr>
        <p:spPr>
          <a:xfrm>
            <a:off x="467544" y="1412776"/>
            <a:ext cx="8424936" cy="40011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2000" dirty="0" err="1"/>
              <a:t>var</a:t>
            </a:r>
            <a:r>
              <a:rPr lang="en-US" altLang="ko-KR" sz="2000" dirty="0"/>
              <a:t> </a:t>
            </a:r>
            <a:r>
              <a:rPr lang="en-US" altLang="ko-KR" sz="2000" dirty="0" err="1"/>
              <a:t>form_data</a:t>
            </a:r>
            <a:r>
              <a:rPr lang="en-US" altLang="ko-KR" sz="2000" dirty="0"/>
              <a:t>=$('form').</a:t>
            </a:r>
            <a:r>
              <a:rPr lang="en-US" altLang="ko-KR" sz="2000" dirty="0" err="1" smtClean="0"/>
              <a:t>serializeArray</a:t>
            </a:r>
            <a:r>
              <a:rPr lang="en-US" altLang="ko-KR" sz="2000" dirty="0" smtClean="0"/>
              <a:t>();</a:t>
            </a:r>
            <a:endParaRPr lang="en-US" altLang="ko-KR" sz="20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611165"/>
              </p:ext>
            </p:extLst>
          </p:nvPr>
        </p:nvGraphicFramePr>
        <p:xfrm>
          <a:off x="611560" y="4437112"/>
          <a:ext cx="8280920" cy="1133094"/>
        </p:xfrm>
        <a:graphic>
          <a:graphicData uri="http://schemas.openxmlformats.org/drawingml/2006/table">
            <a:tbl>
              <a:tblPr/>
              <a:tblGrid>
                <a:gridCol w="8280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 Object { name="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 value="1"}, </a:t>
                      </a:r>
                    </a:p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Object { name="username", value="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subean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"},</a:t>
                      </a:r>
                    </a:p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Object { name="password", value="4321"}, </a:t>
                      </a:r>
                    </a:p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Object { name="hobby", value="yoga"}  ]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90070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b="1" dirty="0" smtClean="0"/>
              <a:t> </a:t>
            </a:r>
            <a:r>
              <a:rPr lang="en-US" altLang="ko-KR" smtClean="0"/>
              <a:t>Chapter </a:t>
            </a:r>
            <a:r>
              <a:rPr lang="en-US" altLang="ko-KR"/>
              <a:t>09 Ajax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1043608" y="2274370"/>
            <a:ext cx="6912768" cy="2088232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prstTxWarp prst="textDeflateTop">
              <a:avLst/>
            </a:prstTxWarp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5400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Thank You !</a:t>
            </a:r>
            <a:endParaRPr lang="en-US" altLang="ko-KR" sz="5400" b="1" cap="all" dirty="0">
              <a:ln w="0"/>
              <a:solidFill>
                <a:srgbClr val="FF00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7254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2048" y="157529"/>
            <a:ext cx="8100392" cy="535167"/>
          </a:xfrm>
        </p:spPr>
        <p:txBody>
          <a:bodyPr>
            <a:noAutofit/>
          </a:bodyPr>
          <a:lstStyle/>
          <a:p>
            <a:pPr fontAlgn="base"/>
            <a:r>
              <a:rPr lang="en-US" altLang="ko-KR" dirty="0"/>
              <a:t>Ajax </a:t>
            </a:r>
            <a:r>
              <a:rPr lang="ko-KR" altLang="en-US" dirty="0" smtClean="0"/>
              <a:t>개체</a:t>
            </a:r>
            <a:r>
              <a:rPr lang="en-US" altLang="ko-KR" dirty="0"/>
              <a:t>,</a:t>
            </a:r>
            <a:r>
              <a:rPr lang="ko-KR" altLang="en-US" dirty="0" smtClean="0"/>
              <a:t> </a:t>
            </a:r>
            <a:r>
              <a:rPr lang="en-US" altLang="ko-KR" dirty="0" err="1"/>
              <a:t>XMLHttpRequest</a:t>
            </a:r>
            <a:r>
              <a:rPr lang="en-US" altLang="ko-KR" dirty="0"/>
              <a:t>(XHR) </a:t>
            </a:r>
            <a:r>
              <a:rPr lang="ko-KR" altLang="en-US" dirty="0" smtClean="0"/>
              <a:t>의  </a:t>
            </a:r>
            <a:r>
              <a:rPr lang="ko-KR" altLang="en-US" dirty="0"/>
              <a:t>속성</a:t>
            </a:r>
            <a:endParaRPr lang="ko-KR" altLang="en-US" b="1" dirty="0"/>
          </a:p>
        </p:txBody>
      </p:sp>
      <p:graphicFrame>
        <p:nvGraphicFramePr>
          <p:cNvPr id="8" name="Group 14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7955695"/>
              </p:ext>
            </p:extLst>
          </p:nvPr>
        </p:nvGraphicFramePr>
        <p:xfrm>
          <a:off x="251520" y="908719"/>
          <a:ext cx="8763000" cy="5616625"/>
        </p:xfrm>
        <a:graphic>
          <a:graphicData uri="http://schemas.openxmlformats.org/drawingml/2006/table">
            <a:tbl>
              <a:tblPr/>
              <a:tblGrid>
                <a:gridCol w="2304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2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6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8649">
                <a:tc>
                  <a:txBody>
                    <a:bodyPr/>
                    <a:lstStyle/>
                    <a:p>
                      <a:pPr marL="271463" marR="0" lvl="0" indent="-2714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속성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1463" marR="0" lvl="0" indent="-2714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1463" marR="0" lvl="0" indent="-2714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읽기</a:t>
                      </a:r>
                      <a:r>
                        <a:rPr lang="en-US" altLang="ko-KR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쓰기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8582">
                <a:tc>
                  <a:txBody>
                    <a:bodyPr/>
                    <a:lstStyle/>
                    <a:p>
                      <a:pPr marL="271463" marR="0" lvl="0" indent="-2714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readyState</a:t>
                      </a:r>
                      <a:endParaRPr lang="en-US" altLang="ko-KR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AJAX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개체의 상태를 나타내는 숫자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처음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AJAX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개체를 생성하면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이다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get() 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메소드로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요청할 페이지 정보를 설정하면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되고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send() 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메소드로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요청을 보내면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되고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서버에서 응답이 오기 시작하면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되고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서버 응답이 완료되면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된다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1463" marR="0" lvl="0" indent="-2714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읽기 전용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6622">
                <a:tc>
                  <a:txBody>
                    <a:bodyPr/>
                    <a:lstStyle/>
                    <a:p>
                      <a:pPr marL="271463" marR="0" lvl="0" indent="-2714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서버로부터 받은 응답의 상태를 나타내는 숫자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정상적으로 응답을 받은 경우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이고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페이지를 찾지 못한 경우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404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된다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1463" marR="0" lvl="0" indent="-2714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읽기 전용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6622">
                <a:tc>
                  <a:txBody>
                    <a:bodyPr/>
                    <a:lstStyle/>
                    <a:p>
                      <a:pPr marL="271463" marR="0" lvl="0" indent="-2714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statusText</a:t>
                      </a:r>
                      <a:endParaRPr lang="en-US" altLang="ko-KR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서버로부터 받은 응답의 상태를 나타내는 문자열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정상적으로 응답을 받으면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'OK'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되고 파일을 찾지 못하면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'Not Found'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된다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1463" marR="0" lvl="0" indent="-2714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읽기 전용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0203">
                <a:tc>
                  <a:txBody>
                    <a:bodyPr/>
                    <a:lstStyle/>
                    <a:p>
                      <a:pPr marL="271463" marR="0" lvl="0" indent="-2714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responseText</a:t>
                      </a:r>
                      <a:endParaRPr lang="en-US" altLang="ko-KR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1463" marR="0" lvl="0" indent="-2714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서버 응답 내용을 나타내는 문자열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1463" marR="0" lvl="0" indent="-2714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읽기 전용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0203">
                <a:tc>
                  <a:txBody>
                    <a:bodyPr/>
                    <a:lstStyle/>
                    <a:p>
                      <a:pPr marL="271463" marR="0" lvl="0" indent="-2714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responseXML</a:t>
                      </a:r>
                      <a:endParaRPr lang="en-US" altLang="ko-KR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1463" marR="0" lvl="0" indent="-2714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서버 응답 내용을 나타내는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XML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개체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1463" marR="0" lvl="0" indent="-2714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읽기 전용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5744">
                <a:tc>
                  <a:txBody>
                    <a:bodyPr/>
                    <a:lstStyle/>
                    <a:p>
                      <a:pPr marL="271463" marR="0" lvl="0" indent="-2714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onreadystatechange</a:t>
                      </a:r>
                      <a:endParaRPr lang="en-US" altLang="ko-KR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readyState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속성이 바뀌었을 때 실행할 이벤트 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핸들러를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지정한다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1463" marR="0" lvl="0" indent="-2714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읽기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쓰기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3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44624"/>
            <a:ext cx="7920880" cy="648072"/>
          </a:xfrm>
        </p:spPr>
        <p:txBody>
          <a:bodyPr>
            <a:noAutofit/>
          </a:bodyPr>
          <a:lstStyle/>
          <a:p>
            <a:pPr fontAlgn="base"/>
            <a:r>
              <a:rPr lang="en-US" altLang="ko-KR" dirty="0"/>
              <a:t>Ajax </a:t>
            </a:r>
            <a:r>
              <a:rPr lang="ko-KR" altLang="en-US" dirty="0" smtClean="0"/>
              <a:t>개체</a:t>
            </a:r>
            <a:r>
              <a:rPr lang="en-US" altLang="ko-KR" dirty="0"/>
              <a:t>,</a:t>
            </a:r>
            <a:r>
              <a:rPr lang="en-US" altLang="ko-KR" dirty="0" smtClean="0"/>
              <a:t> </a:t>
            </a:r>
            <a:r>
              <a:rPr lang="en-US" altLang="ko-KR" dirty="0" err="1"/>
              <a:t>XMLHttpRequest</a:t>
            </a:r>
            <a:r>
              <a:rPr lang="en-US" altLang="ko-KR" dirty="0"/>
              <a:t>(XHR) 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메서드</a:t>
            </a:r>
            <a:endParaRPr lang="ko-KR" altLang="en-US" b="1" dirty="0"/>
          </a:p>
        </p:txBody>
      </p:sp>
      <p:graphicFrame>
        <p:nvGraphicFramePr>
          <p:cNvPr id="5" name="Group 9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6852899"/>
              </p:ext>
            </p:extLst>
          </p:nvPr>
        </p:nvGraphicFramePr>
        <p:xfrm>
          <a:off x="228600" y="908720"/>
          <a:ext cx="8763000" cy="3931856"/>
        </p:xfrm>
        <a:graphic>
          <a:graphicData uri="http://schemas.openxmlformats.org/drawingml/2006/table">
            <a:tbl>
              <a:tblPr/>
              <a:tblGrid>
                <a:gridCol w="25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7120">
                <a:tc>
                  <a:txBody>
                    <a:bodyPr/>
                    <a:lstStyle/>
                    <a:p>
                      <a:pPr marL="271463" marR="0" lvl="0" indent="-2714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메소드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1463" marR="0" lvl="0" indent="-2714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8174">
                <a:tc>
                  <a:txBody>
                    <a:bodyPr/>
                    <a:lstStyle/>
                    <a:p>
                      <a:pPr marL="271463" marR="0" lvl="0" indent="-2714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open()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open(method, 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[, 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async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AJAX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요청을 초기화하면서 요청 방식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주소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동기화 여부를 지정한다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method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인자는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요청 방식을 나타내며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"get"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"post"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방식을 사용한다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인자는 요청할 페이지의 주소를 지정한다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마지막으로 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aysnc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인자는 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비동기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통신 여부를 나타내며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true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지정한다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aysnc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인자를 지정하지 않으면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기본값으로 사용한다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888">
                <a:tc>
                  <a:txBody>
                    <a:bodyPr/>
                    <a:lstStyle/>
                    <a:p>
                      <a:pPr marL="271463" marR="0" lvl="0" indent="-2714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send()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send(body);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AJAX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요청을 보낸다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Body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인자에는 요청과 함께 서버로 보낼 내용을 지정한다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066">
                <a:tc>
                  <a:txBody>
                    <a:bodyPr/>
                    <a:lstStyle/>
                    <a:p>
                      <a:pPr marL="271463" marR="0" lvl="0" indent="-2714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abort()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1463" marR="0" lvl="0" indent="-2714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abort()</a:t>
                      </a:r>
                    </a:p>
                    <a:p>
                      <a:pPr marL="271463" marR="0" lvl="0" indent="-2714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send() 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메소드로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보낸 요청을 취소한다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64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44624"/>
            <a:ext cx="7848872" cy="720080"/>
          </a:xfrm>
        </p:spPr>
        <p:txBody>
          <a:bodyPr>
            <a:noAutofit/>
          </a:bodyPr>
          <a:lstStyle/>
          <a:p>
            <a:pPr fontAlgn="base"/>
            <a:r>
              <a:rPr lang="en-US" altLang="ko-KR" dirty="0"/>
              <a:t>Ajax </a:t>
            </a:r>
            <a:r>
              <a:rPr lang="ko-KR" altLang="en-US" dirty="0" smtClean="0"/>
              <a:t>개체</a:t>
            </a:r>
            <a:r>
              <a:rPr lang="en-US" altLang="ko-KR" dirty="0"/>
              <a:t>,</a:t>
            </a:r>
            <a:r>
              <a:rPr lang="en-US" altLang="ko-KR" dirty="0" smtClean="0"/>
              <a:t> </a:t>
            </a:r>
            <a:r>
              <a:rPr lang="en-US" altLang="ko-KR" dirty="0" err="1"/>
              <a:t>XMLHttpRequest</a:t>
            </a:r>
            <a:r>
              <a:rPr lang="en-US" altLang="ko-KR" dirty="0"/>
              <a:t>(XHR) 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메서드</a:t>
            </a:r>
            <a:endParaRPr lang="ko-KR" altLang="en-US" b="1" dirty="0"/>
          </a:p>
        </p:txBody>
      </p:sp>
      <p:graphicFrame>
        <p:nvGraphicFramePr>
          <p:cNvPr id="5" name="Group 9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441707"/>
              </p:ext>
            </p:extLst>
          </p:nvPr>
        </p:nvGraphicFramePr>
        <p:xfrm>
          <a:off x="228600" y="1003176"/>
          <a:ext cx="8591872" cy="3108896"/>
        </p:xfrm>
        <a:graphic>
          <a:graphicData uri="http://schemas.openxmlformats.org/drawingml/2006/table">
            <a:tbl>
              <a:tblPr/>
              <a:tblGrid>
                <a:gridCol w="29171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747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7120">
                <a:tc>
                  <a:txBody>
                    <a:bodyPr/>
                    <a:lstStyle/>
                    <a:p>
                      <a:pPr marL="271463" marR="0" lvl="0" indent="-2714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메소드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1463" marR="0" lvl="0" indent="-2714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914">
                <a:tc>
                  <a:txBody>
                    <a:bodyPr/>
                    <a:lstStyle/>
                    <a:p>
                      <a:pPr marL="271463" marR="0" lvl="0" indent="-2714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getAllResponseHeaders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1463" marR="0" lvl="0" indent="-2714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getAllResponseHeaders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271463" marR="0" lvl="0" indent="-2714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응답을 받은 경우 응답의 모든 헤더 정보를 문자열로 돌려준다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888">
                <a:tc>
                  <a:txBody>
                    <a:bodyPr/>
                    <a:lstStyle/>
                    <a:p>
                      <a:pPr marL="271463" marR="0" lvl="0" indent="-2714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getResponseHeader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getResponseHeader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(header)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응답을 받은 경우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header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인자로 지정한 이름의 헤더 정보 값을 문자열로 돌려준다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0914">
                <a:tc>
                  <a:txBody>
                    <a:bodyPr/>
                    <a:lstStyle/>
                    <a:p>
                      <a:pPr marL="271463" marR="0" lvl="0" indent="-2714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setRequestHeader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1463" marR="0" lvl="0" indent="-2714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setRequestHeader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(header, value)</a:t>
                      </a:r>
                    </a:p>
                    <a:p>
                      <a:pPr marL="271463" marR="0" lvl="0" indent="-2714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요청을 보내기 전에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header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헤더 정보의 값을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설정한다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446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자바스크립트로 </a:t>
            </a:r>
            <a:r>
              <a:rPr lang="en-US" altLang="ko-KR" dirty="0"/>
              <a:t>Ajax </a:t>
            </a:r>
            <a:r>
              <a:rPr lang="ko-KR" altLang="en-US" dirty="0" smtClean="0"/>
              <a:t>구현하기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23528" y="980728"/>
            <a:ext cx="8496944" cy="381848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dirty="0" smtClean="0"/>
              <a:t> </a:t>
            </a:r>
            <a:r>
              <a:rPr lang="en-US" altLang="ko-KR" sz="2000" dirty="0"/>
              <a:t>&lt;script type=</a:t>
            </a:r>
            <a:r>
              <a:rPr lang="en-US" altLang="ko-KR" sz="2000" i="1" dirty="0"/>
              <a:t>"text/</a:t>
            </a:r>
            <a:r>
              <a:rPr lang="en-US" altLang="ko-KR" sz="2000" i="1" dirty="0" err="1"/>
              <a:t>javascript</a:t>
            </a:r>
            <a:r>
              <a:rPr lang="en-US" altLang="ko-KR" sz="2000" i="1" dirty="0"/>
              <a:t>"&gt;</a:t>
            </a:r>
          </a:p>
          <a:p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window.onload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= function(){</a:t>
            </a:r>
          </a:p>
          <a:p>
            <a:pPr lvl="1"/>
            <a:r>
              <a:rPr lang="en-US" altLang="ko-KR" sz="2000" dirty="0" err="1"/>
              <a:t>var</a:t>
            </a:r>
            <a:r>
              <a:rPr lang="en-US" altLang="ko-KR" sz="2000" dirty="0"/>
              <a:t> </a:t>
            </a:r>
            <a:r>
              <a:rPr lang="en-US" altLang="ko-KR" sz="2000" dirty="0" err="1"/>
              <a:t>xhr</a:t>
            </a:r>
            <a:r>
              <a:rPr lang="en-US" altLang="ko-KR" sz="2000" dirty="0"/>
              <a:t>;</a:t>
            </a:r>
          </a:p>
          <a:p>
            <a:pPr lvl="1"/>
            <a:r>
              <a:rPr lang="en-US" altLang="ko-KR" sz="2000" dirty="0"/>
              <a:t>if(</a:t>
            </a:r>
            <a:r>
              <a:rPr lang="en-US" altLang="ko-KR" sz="2000" dirty="0" err="1"/>
              <a:t>window.XMLHttpRequest</a:t>
            </a:r>
            <a:r>
              <a:rPr lang="en-US" altLang="ko-KR" sz="2000" dirty="0"/>
              <a:t>){</a:t>
            </a:r>
          </a:p>
          <a:p>
            <a:pPr lvl="2"/>
            <a:r>
              <a:rPr lang="en-US" altLang="ko-KR" sz="2000" dirty="0" err="1"/>
              <a:t>xhr</a:t>
            </a:r>
            <a:r>
              <a:rPr lang="en-US" altLang="ko-KR" sz="2000" dirty="0"/>
              <a:t>=new </a:t>
            </a:r>
            <a:r>
              <a:rPr lang="en-US" altLang="ko-KR" sz="2000" dirty="0" err="1"/>
              <a:t>XMLHttpRequest</a:t>
            </a:r>
            <a:r>
              <a:rPr lang="en-US" altLang="ko-KR" sz="2000" dirty="0"/>
              <a:t>();</a:t>
            </a:r>
          </a:p>
          <a:p>
            <a:pPr lvl="1"/>
            <a:r>
              <a:rPr lang="en-US" altLang="ko-KR" sz="2000" dirty="0"/>
              <a:t>}else if(</a:t>
            </a:r>
            <a:r>
              <a:rPr lang="en-US" altLang="ko-KR" sz="2000" dirty="0" err="1"/>
              <a:t>window.ActiveXObject</a:t>
            </a:r>
            <a:r>
              <a:rPr lang="en-US" altLang="ko-KR" sz="2000" dirty="0"/>
              <a:t>){</a:t>
            </a:r>
          </a:p>
          <a:p>
            <a:pPr lvl="2"/>
            <a:r>
              <a:rPr lang="en-US" altLang="ko-KR" sz="2000" dirty="0" err="1"/>
              <a:t>xhr</a:t>
            </a:r>
            <a:r>
              <a:rPr lang="en-US" altLang="ko-KR" sz="2000" dirty="0"/>
              <a:t>=new </a:t>
            </a:r>
            <a:r>
              <a:rPr lang="en-US" altLang="ko-KR" sz="2000" dirty="0" err="1"/>
              <a:t>ActiveXObject</a:t>
            </a:r>
            <a:r>
              <a:rPr lang="en-US" altLang="ko-KR" sz="2000" dirty="0"/>
              <a:t>("Msxmi2.XMLHTTP");</a:t>
            </a:r>
          </a:p>
          <a:p>
            <a:pPr lvl="1"/>
            <a:r>
              <a:rPr lang="en-US" altLang="ko-KR" sz="2000" dirty="0"/>
              <a:t>}else{</a:t>
            </a:r>
          </a:p>
          <a:p>
            <a:pPr lvl="2"/>
            <a:r>
              <a:rPr lang="en-US" altLang="ko-KR" sz="2000" dirty="0"/>
              <a:t>throw</a:t>
            </a:r>
            <a:r>
              <a:rPr lang="ko-KR" altLang="en-US" sz="2000" dirty="0"/>
              <a:t> </a:t>
            </a:r>
            <a:r>
              <a:rPr lang="en-US" altLang="ko-KR" sz="2000" dirty="0"/>
              <a:t>new</a:t>
            </a:r>
            <a:r>
              <a:rPr lang="ko-KR" altLang="en-US" sz="2000" dirty="0"/>
              <a:t> </a:t>
            </a:r>
            <a:r>
              <a:rPr lang="en-US" altLang="ko-KR" sz="2000" dirty="0"/>
              <a:t>Error("Ajax</a:t>
            </a:r>
            <a:r>
              <a:rPr lang="ko-KR" altLang="en-US" sz="2000" dirty="0"/>
              <a:t>가 지원하지 않는 브라우저입니다</a:t>
            </a:r>
            <a:r>
              <a:rPr lang="en-US" altLang="ko-KR" sz="2000" dirty="0"/>
              <a:t>.");</a:t>
            </a:r>
          </a:p>
          <a:p>
            <a:pPr lvl="1"/>
            <a:r>
              <a:rPr lang="en-US" altLang="ko-KR" sz="2000" dirty="0"/>
              <a:t>}</a:t>
            </a:r>
          </a:p>
          <a:p>
            <a:pPr marL="174625" indent="-174625">
              <a:lnSpc>
                <a:spcPct val="110000"/>
              </a:lnSpc>
            </a:pPr>
            <a:r>
              <a:rPr lang="en-US" altLang="ko-KR" sz="2000" dirty="0"/>
              <a:t>	}</a:t>
            </a:r>
          </a:p>
          <a:p>
            <a:pPr marL="174625" indent="-174625">
              <a:lnSpc>
                <a:spcPct val="110000"/>
              </a:lnSpc>
            </a:pPr>
            <a:r>
              <a:rPr lang="en-US" altLang="ko-KR" sz="2000" dirty="0" smtClean="0"/>
              <a:t> &lt;/</a:t>
            </a:r>
            <a:r>
              <a:rPr lang="en-US" altLang="ko-KR" sz="2000" dirty="0"/>
              <a:t>script&gt;</a:t>
            </a:r>
          </a:p>
        </p:txBody>
      </p:sp>
    </p:spTree>
    <p:extLst>
      <p:ext uri="{BB962C8B-B14F-4D97-AF65-F5344CB8AC3E}">
        <p14:creationId xmlns:p14="http://schemas.microsoft.com/office/powerpoint/2010/main" val="3137126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-27384"/>
            <a:ext cx="8892480" cy="113813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서버로 요청 보내기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520230" y="4221088"/>
            <a:ext cx="8372250" cy="2016224"/>
          </a:xfrm>
        </p:spPr>
        <p:txBody>
          <a:bodyPr>
            <a:normAutofit/>
          </a:bodyPr>
          <a:lstStyle/>
          <a:p>
            <a:pPr fontAlgn="base"/>
            <a:r>
              <a:rPr lang="en-US" altLang="ko-KR" sz="2000" dirty="0"/>
              <a:t>send() </a:t>
            </a:r>
            <a:r>
              <a:rPr lang="ko-KR" altLang="en-US" sz="2000" dirty="0" err="1"/>
              <a:t>메소드로</a:t>
            </a:r>
            <a:r>
              <a:rPr lang="ko-KR" altLang="en-US" sz="2000" dirty="0"/>
              <a:t> 요청을 보내기 전에 </a:t>
            </a:r>
            <a:r>
              <a:rPr lang="en-US" altLang="ko-KR" sz="2000" dirty="0" smtClean="0"/>
              <a:t>open</a:t>
            </a:r>
            <a:r>
              <a:rPr lang="en-US" altLang="ko-KR" sz="2000" dirty="0"/>
              <a:t>() </a:t>
            </a:r>
            <a:r>
              <a:rPr lang="ko-KR" altLang="en-US" sz="2000" dirty="0" err="1"/>
              <a:t>메소드를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실행</a:t>
            </a:r>
            <a:endParaRPr lang="en-US" altLang="ko-KR" sz="2000" dirty="0" smtClean="0"/>
          </a:p>
          <a:p>
            <a:pPr fontAlgn="base"/>
            <a:r>
              <a:rPr lang="en-US" altLang="ko-KR" sz="2000" dirty="0"/>
              <a:t>AJAX</a:t>
            </a:r>
            <a:r>
              <a:rPr lang="ko-KR" altLang="en-US" sz="2000" dirty="0"/>
              <a:t>에서 </a:t>
            </a:r>
            <a:r>
              <a:rPr lang="en-US" altLang="ko-KR" sz="2000" dirty="0"/>
              <a:t>GET </a:t>
            </a:r>
            <a:r>
              <a:rPr lang="ko-KR" altLang="en-US" sz="2000" dirty="0"/>
              <a:t>방식으로 </a:t>
            </a:r>
            <a:r>
              <a:rPr lang="ko-KR" altLang="en-US" sz="2000" dirty="0" smtClean="0"/>
              <a:t>요청하기</a:t>
            </a:r>
            <a:endParaRPr lang="en-US" altLang="ko-KR" sz="2000" dirty="0" smtClean="0"/>
          </a:p>
          <a:p>
            <a:pPr marL="731520" lvl="2" indent="-384048" fontAlgn="base">
              <a:buSzPct val="80000"/>
              <a:buFont typeface="Wingdings 2"/>
              <a:buChar char=""/>
            </a:pPr>
            <a:r>
              <a:rPr lang="en-US" altLang="ko-KR" dirty="0"/>
              <a:t>open() </a:t>
            </a:r>
            <a:r>
              <a:rPr lang="ko-KR" altLang="en-US" dirty="0" err="1"/>
              <a:t>메소드의</a:t>
            </a:r>
            <a:r>
              <a:rPr lang="ko-KR" altLang="en-US" dirty="0"/>
              <a:t> 첫 번째 인자를 </a:t>
            </a:r>
            <a:r>
              <a:rPr lang="en-US" altLang="ko-KR" dirty="0"/>
              <a:t>'get'</a:t>
            </a:r>
            <a:r>
              <a:rPr lang="ko-KR" altLang="en-US" dirty="0"/>
              <a:t>으로 </a:t>
            </a:r>
            <a:r>
              <a:rPr lang="ko-KR" altLang="en-US" dirty="0" smtClean="0"/>
              <a:t>지정하고 두 번째 인자는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을 지정한다</a:t>
            </a:r>
            <a:r>
              <a:rPr lang="en-US" altLang="ko-KR" dirty="0" smtClean="0"/>
              <a:t>. </a:t>
            </a:r>
            <a:endParaRPr lang="ko-KR" altLang="en-US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49946" y="2906783"/>
            <a:ext cx="7200800" cy="70788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dirty="0" err="1"/>
              <a:t>xhr.open</a:t>
            </a:r>
            <a:r>
              <a:rPr lang="en-US" altLang="ko-KR" sz="2000" dirty="0"/>
              <a:t>('get', </a:t>
            </a:r>
            <a:r>
              <a:rPr lang="en-US" altLang="ko-KR" sz="2000" dirty="0" smtClean="0"/>
              <a:t>‘resource</a:t>
            </a:r>
            <a:r>
              <a:rPr lang="en-US" altLang="ko-KR" sz="2000" dirty="0"/>
              <a:t>');</a:t>
            </a:r>
          </a:p>
          <a:p>
            <a:r>
              <a:rPr lang="en-US" altLang="ko-KR" sz="2000" dirty="0" err="1"/>
              <a:t>xhr.send</a:t>
            </a:r>
            <a:r>
              <a:rPr lang="en-US" altLang="ko-KR" sz="2000" dirty="0"/>
              <a:t>('');</a:t>
            </a:r>
            <a:endParaRPr lang="de-DE" altLang="ko-KR" sz="2000" dirty="0"/>
          </a:p>
        </p:txBody>
      </p:sp>
      <p:sp>
        <p:nvSpPr>
          <p:cNvPr id="9" name="직사각형 8"/>
          <p:cNvSpPr/>
          <p:nvPr/>
        </p:nvSpPr>
        <p:spPr>
          <a:xfrm>
            <a:off x="520230" y="1187461"/>
            <a:ext cx="862377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 latinLnBrk="0">
              <a:buAutoNum type="arabicPeriod"/>
            </a:pPr>
            <a:r>
              <a:rPr lang="en-US" altLang="ko-KR" sz="2000" dirty="0" smtClean="0"/>
              <a:t>POST</a:t>
            </a:r>
            <a:r>
              <a:rPr lang="ko-KR" altLang="en-US" sz="2000" dirty="0" smtClean="0"/>
              <a:t>나 </a:t>
            </a:r>
            <a:r>
              <a:rPr lang="en-US" altLang="ko-KR" sz="2000" dirty="0" smtClean="0"/>
              <a:t>GET</a:t>
            </a:r>
            <a:r>
              <a:rPr lang="ko-KR" altLang="en-US" sz="2000" dirty="0" smtClean="0"/>
              <a:t>으로 </a:t>
            </a:r>
            <a:r>
              <a:rPr lang="en-US" altLang="ko-KR" sz="2000" dirty="0" smtClean="0"/>
              <a:t>HTTP  </a:t>
            </a:r>
            <a:r>
              <a:rPr lang="ko-KR" altLang="en-US" sz="2000" dirty="0" err="1" smtClean="0"/>
              <a:t>메소드를</a:t>
            </a:r>
            <a:r>
              <a:rPr lang="ko-KR" altLang="en-US" sz="2000" dirty="0" smtClean="0"/>
              <a:t> 명시한다</a:t>
            </a:r>
            <a:r>
              <a:rPr lang="en-US" altLang="ko-KR" sz="2000" dirty="0" smtClean="0"/>
              <a:t>. </a:t>
            </a:r>
          </a:p>
          <a:p>
            <a:pPr marL="342900" indent="-342900" fontAlgn="base" latinLnBrk="0">
              <a:buAutoNum type="arabicPeriod"/>
            </a:pPr>
            <a:r>
              <a:rPr lang="ko-KR" altLang="en-US" sz="2000" dirty="0" smtClean="0"/>
              <a:t>연결하려는 서버 측 자원의 </a:t>
            </a:r>
            <a:r>
              <a:rPr lang="en-US" altLang="ko-KR" sz="2000" dirty="0" smtClean="0"/>
              <a:t>URL</a:t>
            </a:r>
            <a:r>
              <a:rPr lang="ko-KR" altLang="en-US" sz="2000" dirty="0" smtClean="0"/>
              <a:t>을 제공한다</a:t>
            </a:r>
            <a:r>
              <a:rPr lang="en-US" altLang="ko-KR" sz="2000" dirty="0" smtClean="0"/>
              <a:t>. </a:t>
            </a:r>
          </a:p>
          <a:p>
            <a:pPr marL="342900" indent="-342900" fontAlgn="base" latinLnBrk="0">
              <a:buAutoNum type="arabicPeriod"/>
            </a:pPr>
            <a:r>
              <a:rPr lang="en-US" altLang="ko-KR" sz="2000" dirty="0" smtClean="0"/>
              <a:t>XHR  </a:t>
            </a:r>
            <a:r>
              <a:rPr lang="ko-KR" altLang="en-US" sz="2000" dirty="0" err="1" smtClean="0"/>
              <a:t>인스턴스에</a:t>
            </a:r>
            <a:r>
              <a:rPr lang="ko-KR" altLang="en-US" sz="2000" dirty="0" smtClean="0"/>
              <a:t> 진행 과정의 전달 방법을 알린다</a:t>
            </a:r>
            <a:r>
              <a:rPr lang="en-US" altLang="ko-KR" sz="2000" dirty="0" smtClean="0"/>
              <a:t>. </a:t>
            </a:r>
          </a:p>
          <a:p>
            <a:pPr marL="342900" indent="-342900" fontAlgn="base" latinLnBrk="0">
              <a:buAutoNum type="arabicPeriod"/>
            </a:pPr>
            <a:r>
              <a:rPr lang="en-US" altLang="ko-KR" sz="2000" dirty="0" smtClean="0"/>
              <a:t>POST </a:t>
            </a:r>
            <a:r>
              <a:rPr lang="ko-KR" altLang="en-US" sz="2000" dirty="0" smtClean="0"/>
              <a:t>요청인 경우 본문 </a:t>
            </a:r>
            <a:r>
              <a:rPr lang="ko-KR" altLang="en-US" sz="2000" dirty="0" err="1" smtClean="0"/>
              <a:t>콘텐츠를</a:t>
            </a:r>
            <a:r>
              <a:rPr lang="ko-KR" altLang="en-US" sz="2000" dirty="0" smtClean="0"/>
              <a:t> 제공한다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7400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-27384"/>
            <a:ext cx="8892480" cy="113813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진행 상황 추적하기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52279" y="3789040"/>
            <a:ext cx="8372250" cy="2016224"/>
          </a:xfrm>
        </p:spPr>
        <p:txBody>
          <a:bodyPr>
            <a:normAutofit/>
          </a:bodyPr>
          <a:lstStyle/>
          <a:p>
            <a:pPr fontAlgn="base" latinLnBrk="0"/>
            <a:r>
              <a:rPr lang="en-US" altLang="ko-KR" sz="2000" dirty="0"/>
              <a:t>XHR  </a:t>
            </a:r>
            <a:r>
              <a:rPr lang="ko-KR" altLang="en-US" sz="2000" dirty="0" err="1"/>
              <a:t>인스턴스는</a:t>
            </a:r>
            <a:r>
              <a:rPr lang="ko-KR" altLang="en-US" sz="2000" dirty="0"/>
              <a:t> 준비 </a:t>
            </a:r>
            <a:r>
              <a:rPr lang="ko-KR" altLang="en-US" sz="2000" dirty="0" err="1"/>
              <a:t>핸들러를</a:t>
            </a:r>
            <a:r>
              <a:rPr lang="ko-KR" altLang="en-US" sz="2000" dirty="0"/>
              <a:t> 통해 진행상황을 추적</a:t>
            </a:r>
            <a:r>
              <a:rPr lang="en-US" altLang="ko-KR" sz="2000" dirty="0"/>
              <a:t> </a:t>
            </a:r>
            <a:r>
              <a:rPr lang="en-US" altLang="ko-KR" sz="2000" dirty="0" err="1"/>
              <a:t>onreadystatechange</a:t>
            </a:r>
            <a:r>
              <a:rPr lang="en-US" altLang="ko-KR" sz="2000" dirty="0"/>
              <a:t> </a:t>
            </a:r>
            <a:r>
              <a:rPr lang="ko-KR" altLang="en-US" sz="2000" dirty="0" err="1"/>
              <a:t>프로퍼티에</a:t>
            </a:r>
            <a:r>
              <a:rPr lang="ko-KR" altLang="en-US" sz="2000" dirty="0"/>
              <a:t> 함수 참조를 할당하여 설정</a:t>
            </a:r>
            <a:endParaRPr lang="en-US" altLang="ko-KR" sz="2000" dirty="0"/>
          </a:p>
          <a:p>
            <a:pPr fontAlgn="base" latinLnBrk="0"/>
            <a:r>
              <a:rPr lang="ko-KR" altLang="en-US" sz="2000" dirty="0"/>
              <a:t>요청이 </a:t>
            </a:r>
            <a:r>
              <a:rPr lang="en-US" altLang="ko-KR" sz="2000" dirty="0"/>
              <a:t>send() </a:t>
            </a:r>
            <a:r>
              <a:rPr lang="ko-KR" altLang="en-US" sz="2000" dirty="0" err="1"/>
              <a:t>메소드로</a:t>
            </a:r>
            <a:r>
              <a:rPr lang="ko-KR" altLang="en-US" sz="2000" dirty="0"/>
              <a:t> 전송되면 이 함수는 요청이 다양한 상태 변화를 겪으면서 변할 때마다 호출된다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  <p:sp>
        <p:nvSpPr>
          <p:cNvPr id="7" name="직사각형 6"/>
          <p:cNvSpPr/>
          <p:nvPr/>
        </p:nvSpPr>
        <p:spPr>
          <a:xfrm>
            <a:off x="499794" y="1268760"/>
            <a:ext cx="8032646" cy="1015663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dirty="0" err="1" smtClean="0"/>
              <a:t>xhr.onreadystatechange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= function(){		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}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8906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테마1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658</TotalTime>
  <Words>2028</Words>
  <Application>Microsoft Office PowerPoint</Application>
  <PresentationFormat>화면 슬라이드 쇼(4:3)</PresentationFormat>
  <Paragraphs>317</Paragraphs>
  <Slides>35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4" baseType="lpstr">
      <vt:lpstr>HY견고딕</vt:lpstr>
      <vt:lpstr>돋움</vt:lpstr>
      <vt:lpstr>맑은 고딕</vt:lpstr>
      <vt:lpstr>Arial</vt:lpstr>
      <vt:lpstr>Arial Black</vt:lpstr>
      <vt:lpstr>Times New Roman</vt:lpstr>
      <vt:lpstr>Wingdings</vt:lpstr>
      <vt:lpstr>Wingdings 2</vt:lpstr>
      <vt:lpstr>테마1</vt:lpstr>
      <vt:lpstr>Chapter 09 Ajax</vt:lpstr>
      <vt:lpstr>목차</vt:lpstr>
      <vt:lpstr>Ajax에 대해서</vt:lpstr>
      <vt:lpstr>Ajax 개체, XMLHttpRequest(XHR) 의  속성</vt:lpstr>
      <vt:lpstr>Ajax 개체, XMLHttpRequest(XHR) 의 메서드</vt:lpstr>
      <vt:lpstr>Ajax 개체, XMLHttpRequest(XHR) 의 메서드</vt:lpstr>
      <vt:lpstr>자바스크립트로 Ajax 구현하기</vt:lpstr>
      <vt:lpstr>서버로 요청 보내기</vt:lpstr>
      <vt:lpstr>진행 상황 추적하기</vt:lpstr>
      <vt:lpstr>진행 상황 추적하기</vt:lpstr>
      <vt:lpstr>진행 상황 추적하기</vt:lpstr>
      <vt:lpstr>서버의 데이터를 대상 엘리먼트에 삽입하기-load()</vt:lpstr>
      <vt:lpstr>서버의 데이터를 대상 엘리먼트에 삽입하기-load()</vt:lpstr>
      <vt:lpstr>Ajax 요청 직접 제어하기</vt:lpstr>
      <vt:lpstr>Ajax 요청 직접 제어하기</vt:lpstr>
      <vt:lpstr>Ajax 요청 직접 제어하기</vt:lpstr>
      <vt:lpstr>Ajax 요청 직접 제어하기</vt:lpstr>
      <vt:lpstr>Ajax 요청 직접 제어하기</vt:lpstr>
      <vt:lpstr>Ajax 요청 직접 제어하기</vt:lpstr>
      <vt:lpstr>Ajax 요청 직접 제어하기</vt:lpstr>
      <vt:lpstr>JSON 이용하기</vt:lpstr>
      <vt:lpstr>JSON 이용하기</vt:lpstr>
      <vt:lpstr>JSON 이용하기</vt:lpstr>
      <vt:lpstr>JSON 이용하기</vt:lpstr>
      <vt:lpstr>JSON 이용하기</vt:lpstr>
      <vt:lpstr>$.getJSON으로 Flickr에서 이미지 얻기</vt:lpstr>
      <vt:lpstr>XML 파일을 GET 방식으로 로드하기-$.get()</vt:lpstr>
      <vt:lpstr>POST 방식으로 서버와 통신하기-$.post()</vt:lpstr>
      <vt:lpstr>POST 방식으로 서버와 통신하기-$.post()</vt:lpstr>
      <vt:lpstr>Ajax에 대한 global 옵션 설정-$.ajaxSetup()</vt:lpstr>
      <vt:lpstr>스크립트 로드하기-$.getScript()</vt:lpstr>
      <vt:lpstr>폼 데이터를 쿼리 스트링으로 변환-serialize()</vt:lpstr>
      <vt:lpstr>폼 데이터를 쿼리 스트링으로 변환-serialize()</vt:lpstr>
      <vt:lpstr>엘리먼트 형식의 값을 배열 형태로 변환-serializeArray()</vt:lpstr>
      <vt:lpstr> Chapter 09 Ajax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GREEN</cp:lastModifiedBy>
  <cp:revision>46</cp:revision>
  <dcterms:created xsi:type="dcterms:W3CDTF">2012-01-12T17:58:20Z</dcterms:created>
  <dcterms:modified xsi:type="dcterms:W3CDTF">2021-10-29T02:54:19Z</dcterms:modified>
</cp:coreProperties>
</file>