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71" r:id="rId2"/>
    <p:sldId id="405" r:id="rId3"/>
    <p:sldId id="774" r:id="rId4"/>
    <p:sldId id="775" r:id="rId5"/>
    <p:sldId id="776" r:id="rId6"/>
    <p:sldId id="778" r:id="rId7"/>
    <p:sldId id="789" r:id="rId8"/>
    <p:sldId id="779" r:id="rId9"/>
    <p:sldId id="780" r:id="rId10"/>
    <p:sldId id="781" r:id="rId11"/>
    <p:sldId id="788" r:id="rId12"/>
    <p:sldId id="771" r:id="rId13"/>
    <p:sldId id="741" r:id="rId14"/>
    <p:sldId id="782" r:id="rId15"/>
    <p:sldId id="783" r:id="rId16"/>
    <p:sldId id="784" r:id="rId17"/>
    <p:sldId id="785" r:id="rId18"/>
    <p:sldId id="786" r:id="rId19"/>
    <p:sldId id="7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BD7"/>
    <a:srgbClr val="1B12C8"/>
    <a:srgbClr val="E367A5"/>
    <a:srgbClr val="EEA0C7"/>
    <a:srgbClr val="BF2371"/>
    <a:srgbClr val="CDB189"/>
    <a:srgbClr val="5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4E5C-8609-4749-86B4-8323BC541331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69F08-F2C9-491E-BBEB-2B13BFEAF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9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7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57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3E3A-067D-4A2A-A0EE-41D9522C14E5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5764-23F8-4790-ACBE-3CA1D5267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263" y="4957405"/>
            <a:ext cx="4692740" cy="179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smtClean="0"/>
              <a:t>1.</a:t>
            </a:r>
            <a:r>
              <a:rPr lang="ko-KR" altLang="en-US" sz="1400" b="1" smtClean="0"/>
              <a:t>자바 </a:t>
            </a:r>
            <a:r>
              <a:rPr lang="ko-KR" altLang="en-US" sz="1400" b="1"/>
              <a:t>프로젝트 진행 과정 </a:t>
            </a:r>
            <a:endParaRPr lang="en-US" altLang="ko-KR" sz="1400" b="1" smtClean="0"/>
          </a:p>
          <a:p>
            <a:pPr marL="0" indent="0">
              <a:buNone/>
            </a:pPr>
            <a:r>
              <a:rPr lang="en-US" altLang="ko-KR" sz="1400" b="1" smtClean="0"/>
              <a:t>2.</a:t>
            </a:r>
            <a:r>
              <a:rPr lang="ko-KR" altLang="en-US" sz="1400" b="1" smtClean="0"/>
              <a:t>회원 </a:t>
            </a:r>
            <a:r>
              <a:rPr lang="ko-KR" altLang="en-US" sz="1400" b="1"/>
              <a:t>관리 프로그램 실습 </a:t>
            </a:r>
            <a:endParaRPr lang="en-US" altLang="ko-KR" sz="1400" b="1" smtClean="0"/>
          </a:p>
          <a:p>
            <a:pPr marL="0" indent="0">
              <a:buNone/>
            </a:pPr>
            <a:r>
              <a:rPr lang="en-US" altLang="ko-KR" sz="1400" b="1" smtClean="0"/>
              <a:t>3.</a:t>
            </a:r>
            <a:r>
              <a:rPr lang="ko-KR" altLang="en-US" sz="1400" b="1" smtClean="0"/>
              <a:t>렌터카 </a:t>
            </a:r>
            <a:r>
              <a:rPr lang="ko-KR" altLang="en-US" sz="1400" b="1"/>
              <a:t>예약 시스템 실습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-362465" y="107090"/>
            <a:ext cx="2850292" cy="675503"/>
          </a:xfrm>
          <a:prstGeom prst="chevron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263350" y="107090"/>
            <a:ext cx="10291119" cy="675503"/>
          </a:xfrm>
          <a:prstGeom prst="chevron">
            <a:avLst/>
          </a:prstGeom>
          <a:solidFill>
            <a:srgbClr val="E3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31" y="152457"/>
            <a:ext cx="213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Chapter</a:t>
            </a:r>
            <a:r>
              <a:rPr lang="en-US" altLang="ko-KR" sz="2800" b="1" smtClean="0">
                <a:solidFill>
                  <a:schemeClr val="bg1"/>
                </a:solidFill>
              </a:rPr>
              <a:t>. 18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639" y="886410"/>
            <a:ext cx="11989836" cy="5868955"/>
          </a:xfrm>
          <a:prstGeom prst="roundRect">
            <a:avLst>
              <a:gd name="adj" fmla="val 4266"/>
            </a:avLst>
          </a:prstGeom>
          <a:noFill/>
          <a:ln w="22225">
            <a:solidFill>
              <a:srgbClr val="E367A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9056" y="210548"/>
            <a:ext cx="688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자바 프로젝트</a:t>
            </a:r>
            <a:endParaRPr lang="ko-KR" altLang="en-US" sz="2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0096" y="1089726"/>
            <a:ext cx="10628416" cy="3015290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35380" y="1105669"/>
            <a:ext cx="10543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지금까지 자바의 기본적인 개념과 기능에 대해 학습했다</a:t>
            </a:r>
            <a:r>
              <a:rPr lang="en-US" altLang="ko-KR" sz="1600" b="1"/>
              <a:t>. </a:t>
            </a:r>
            <a:r>
              <a:rPr lang="ko-KR" altLang="en-US" sz="1600" b="1"/>
              <a:t>프로그래밍 언어를 배우는 목적은 </a:t>
            </a:r>
            <a:r>
              <a:rPr lang="ko-KR" altLang="en-US" sz="1600" b="1" smtClean="0"/>
              <a:t>사용자가 </a:t>
            </a:r>
            <a:r>
              <a:rPr lang="ko-KR" altLang="en-US" sz="1600" b="1"/>
              <a:t>원하는 기능을 언어로 구현하기 위해서이다</a:t>
            </a:r>
            <a:r>
              <a:rPr lang="en-US" altLang="ko-KR" sz="1600" b="1"/>
              <a:t>. </a:t>
            </a:r>
            <a:r>
              <a:rPr lang="ko-KR" altLang="en-US" sz="1600" b="1"/>
              <a:t>앞 장에서 각 기능에 관계되는 실습 예제를 만들어 보았는데</a:t>
            </a:r>
            <a:r>
              <a:rPr lang="en-US" altLang="ko-KR" sz="1600" b="1"/>
              <a:t>, </a:t>
            </a:r>
            <a:r>
              <a:rPr lang="ko-KR" altLang="en-US" sz="1600" b="1"/>
              <a:t>실제 상용 프로그램을 개발하는 과정에서는 하나의 클래스 안에 모든 기능을 구현하는 </a:t>
            </a:r>
            <a:r>
              <a:rPr lang="ko-KR" altLang="en-US" sz="1600" b="1" smtClean="0"/>
              <a:t>경우는 </a:t>
            </a:r>
            <a:r>
              <a:rPr lang="ko-KR" altLang="en-US" sz="1600" b="1"/>
              <a:t>없다</a:t>
            </a:r>
            <a:r>
              <a:rPr lang="en-US" altLang="ko-KR" sz="1600" b="1"/>
              <a:t>. </a:t>
            </a:r>
            <a:r>
              <a:rPr lang="ko-KR" altLang="en-US" sz="1600" b="1"/>
              <a:t>따라서 이 장에서는 실제 현장에서 자바 프로그램을 개발한다는 가정하에 프로그램 개발 과정을 따라 실습해본다</a:t>
            </a:r>
            <a:r>
              <a:rPr lang="en-US" altLang="ko-KR" sz="1600" b="1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/>
              <a:t>이 장에서 실습하는 프로그램 개발 과정은 실제 소프트웨어 공학에서 다루는 내용이다</a:t>
            </a:r>
            <a:r>
              <a:rPr lang="en-US" altLang="ko-KR" sz="1600" b="1"/>
              <a:t>. </a:t>
            </a:r>
            <a:r>
              <a:rPr lang="ko-KR" altLang="en-US" sz="1600" b="1"/>
              <a:t>따라서 </a:t>
            </a:r>
            <a:r>
              <a:rPr lang="ko-KR" altLang="en-US" sz="1600" b="1" smtClean="0"/>
              <a:t>세부적인 </a:t>
            </a:r>
            <a:r>
              <a:rPr lang="ko-KR" altLang="en-US" sz="1600" b="1"/>
              <a:t>부분은 관련 도서를 참고하도록 하고</a:t>
            </a:r>
            <a:r>
              <a:rPr lang="en-US" altLang="ko-KR" sz="1600" b="1"/>
              <a:t>, </a:t>
            </a:r>
            <a:r>
              <a:rPr lang="ko-KR" altLang="en-US" sz="1600" b="1"/>
              <a:t>이 장에서는 프로그램을 개발할 때 필수적인 부분만 </a:t>
            </a:r>
            <a:r>
              <a:rPr lang="ko-KR" altLang="en-US" sz="1600" b="1" smtClean="0"/>
              <a:t>살펴본다</a:t>
            </a:r>
            <a:r>
              <a:rPr lang="en-US" altLang="ko-KR" sz="1600" b="1"/>
              <a:t>. </a:t>
            </a:r>
            <a:r>
              <a:rPr lang="ko-KR" altLang="en-US" sz="1600" b="1"/>
              <a:t>지금은 자바 애플리케이션 개발 과정에 대해 살펴보지만</a:t>
            </a:r>
            <a:r>
              <a:rPr lang="en-US" altLang="ko-KR" sz="1600" b="1"/>
              <a:t>, </a:t>
            </a:r>
            <a:r>
              <a:rPr lang="ko-KR" altLang="en-US" sz="1600" b="1"/>
              <a:t>프로그램 개발 과정은 프로그램 언어에 상관없이 대부분 동일한 과정을 거친다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0895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회원 관리 화면 설계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58" y="1501572"/>
            <a:ext cx="39909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데이터 베이스 설계</a:t>
            </a:r>
            <a:endParaRPr lang="ko-KR" altLang="en-US" sz="1600" b="1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85289"/>
              </p:ext>
            </p:extLst>
          </p:nvPr>
        </p:nvGraphicFramePr>
        <p:xfrm>
          <a:off x="1209964" y="1744361"/>
          <a:ext cx="995390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속성명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유일키 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키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디폴트값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아이디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63700" y="1412672"/>
            <a:ext cx="374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테이블명</a:t>
            </a:r>
            <a:r>
              <a:rPr lang="en-US" altLang="ko-KR" sz="1400" b="1" smtClean="0"/>
              <a:t>:Member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2856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8797"/>
              </p:ext>
            </p:extLst>
          </p:nvPr>
        </p:nvGraphicFramePr>
        <p:xfrm>
          <a:off x="1219400" y="1019623"/>
          <a:ext cx="533908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BaseWindow.java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200" b="1" i="0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BaseWindow 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JFrame frame;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List guiList;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JPanel p1, p2;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JPanel part1,part2,part3,part4,part5;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JTextField tId,tName,tHeight,tWeight,tAge;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JButton btnSearch, btnInsert,btnUpdate,btnDelete;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JLabel lId,lName,lHeight,lWeight,lAge;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protected MemberController memberController;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BaseWindow( 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memberController =new MemberControllerImpl(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03811"/>
              </p:ext>
            </p:extLst>
          </p:nvPr>
        </p:nvGraphicFramePr>
        <p:xfrm>
          <a:off x="6714380" y="1019623"/>
          <a:ext cx="533908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최초 화면 생성 시 회원 조회 기능 메서드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init(){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ArrayList&lt;MemberVO&gt; lst = new ArrayList&lt;MemberVO&gt;();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lst = memberController.listMember();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guiList.removeAll();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조회된 회원 정보를 화면에 보여준다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nn-NO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n-NO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for(int i=0; i &lt; lst.size();i++){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MemberVO mem = new MemberVO();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mem= (MemberVO)lst.get(i);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id=(String)mem.getId();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 (String)mem.getName();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int height = mem.getHeight();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int weight = mem.getWeight();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int age = (int)mem.getAge();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guiList.add(id+" "+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name+" "+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height+" "+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weight+" "+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age);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04468"/>
              </p:ext>
            </p:extLst>
          </p:nvPr>
        </p:nvGraphicFramePr>
        <p:xfrm>
          <a:off x="433918" y="1074118"/>
          <a:ext cx="52937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MemberWindow.java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MemberWindow extends BaseWindow 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MemberWindow(){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 호출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frame =new JFrame("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회원관리창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lId=new JLabel("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",Label.RIGHT);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lName=new JLabel("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",Label.RIGHT);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lHeight=new JLabel("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",Label.RIGHT);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lWeight = new JLabel("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",Label.RIGHT);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lAge = new JLabel("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",Label.RIGHT);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lId.setHorizontalAlignment(JLabel.CENTER);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lName.setHorizontalAlignment(JLabel.CENTER);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lHeight.setHorizontalAlignment(JLabel.CENTER);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lWeight.setHorizontalAlignment(JLabel.CENTER);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lAge.setHorizontalAlignment(JLabel.CENTER);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...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관리 화면을 구성한다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startGUI( 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part1 = new JPanel();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part1.setLayout(new GridLayout(1,0));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part1.add(lId);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part1.add(tId);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part2 = new JPanel(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part2.setLayout(new GridLayout(1,0));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part2.add(lName);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part2.add(tName);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part3= new JPanel(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part3.setLayout(new GridLayout(1,0));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part3.add(lHeight);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part3.add(tHeight);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44939"/>
              </p:ext>
            </p:extLst>
          </p:nvPr>
        </p:nvGraphicFramePr>
        <p:xfrm>
          <a:off x="6086769" y="818165"/>
          <a:ext cx="526703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514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class MemberHandler implements ActionListener 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void actionPerformed(ActionEvent e) 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if(e.getSource( )==btnSearch){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조회 버튼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init();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}else if(e.getSource( )==btnInsert){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입력한 회원 정보를 가지고 온다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MemberVO mem=new MemberVO();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id=tId.getText();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name=tName.getText(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height=Integer.parseInt(tHeight.getText());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weight=Integer.parseInt(tWeight.getText());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age=Integer.parseInt(tAge.getText());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mem.setId(id);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mem.setName(name);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mem.setHeight(height);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mem.setWeight(weight);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mem.setAge(age);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회원정보를 추가한다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memberController.insertMember(mem);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회원 정보를 추가한 후 데이터를 조회한다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init();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}else if(e.getSource( )==btnUpdate){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수정 버튼 클릭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//memberController.updateMember(mem);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}else if(e.getSource( )==btnDelete){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System.out.println("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삭제 버튼 클릭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//memberController.deleteMember(mem);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2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27658"/>
              </p:ext>
            </p:extLst>
          </p:nvPr>
        </p:nvGraphicFramePr>
        <p:xfrm>
          <a:off x="1304470" y="1222902"/>
          <a:ext cx="571288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MemberControllerImpl.java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MemberControllerImpl implements MemberController{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MemberDAO dao;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ArrayList&lt;MemberVo&gt; listMember(){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ArrayList&lt;MemberVO&gt; lst = new ArrayList&lt;MemberVO&gt;(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dao = new MemberDAOImpl();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lst = dao.listMember();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return lst;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insertMember(MemberVO memberVO) 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dao = new MemberDAOImpl(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dao.insertMember(memberVO);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} 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updateMember(MemberVo memberVo) {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deleteMember(MemberVo memberVo) {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3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95851"/>
              </p:ext>
            </p:extLst>
          </p:nvPr>
        </p:nvGraphicFramePr>
        <p:xfrm>
          <a:off x="766618" y="1040022"/>
          <a:ext cx="571288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MemberDAOImpl.java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MemberDAOImpl implements MemberDAO{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driver="oracle.jdbc.driver.OracleDriver";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 ="jdbc:oracle:thin:@localhost:1521:XE";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 = "scott";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pwd="tiger";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Connection con;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Statement stmt;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ResultSet rs;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ArrayList&lt;MemberVO&gt; listMember(){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ArrayList&lt;MemberVO&gt; list = new ArrayList&lt;MemberVO&gt;();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try{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connDB();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query="select * from Member order by id";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System.out.println(query);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 = stmt.executeQuery(query);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while( rs.next()){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id=rs.getString("id");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 = rs.getString("name");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height = rs.getInt("height");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weight = rs.getInt("weight");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age = rs.getInt("age");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MemberVO data = new MemberVO();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52467"/>
              </p:ext>
            </p:extLst>
          </p:nvPr>
        </p:nvGraphicFramePr>
        <p:xfrm>
          <a:off x="6748318" y="1074118"/>
          <a:ext cx="571288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data.setId(id);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data.setName( name);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data.setHeight(height);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data.setWeight(weight);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data.setAge(age);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list.add( data);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 //end while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rs.close(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stmt.close(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con.close(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e.printStackTrace(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return list;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//end list( ) 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55395"/>
              </p:ext>
            </p:extLst>
          </p:nvPr>
        </p:nvGraphicFramePr>
        <p:xfrm>
          <a:off x="398318" y="1115841"/>
          <a:ext cx="596438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MemberDAOImpl.java</a:t>
                      </a:r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insertMember(MemberVo memberVO){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id=memberVO.getId();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name=memberVO.getName();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int height=memberVO.getHeight();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int weight =memberVO.getWeight();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int age = memberVO.getAge();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connDB();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"insert into member(id,name,height,weight,age) ";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query=query +"values("+"'"+id+"','"+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name+"',"+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height+","+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weight+","+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age +")" ;</a:t>
                      </a:r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System.out.println(query);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stmt.executeUpdate(query);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}catch(Exception e){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e.printStackTrace( );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0310"/>
              </p:ext>
            </p:extLst>
          </p:nvPr>
        </p:nvGraphicFramePr>
        <p:xfrm>
          <a:off x="6672118" y="1405782"/>
          <a:ext cx="52023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정보를 수정하는 메서드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updateMember(MemberVO mem){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삭제하는 메서드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deleteMember(MemberVO mem){ </a:t>
                      </a: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endParaRPr lang="en-US" altLang="ko-KR" sz="1200" b="1" i="0" u="none" strike="noStrike" kern="1200" baseline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altLang="ko-KR" sz="1200" b="1" i="0" u="none" strike="noStrike" kern="1200" baseline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렌터카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렌터카 예약 시스템 유스 케이스</a:t>
            </a:r>
            <a:endParaRPr lang="ko-KR" altLang="en-US" sz="1600" b="1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85" y="3061062"/>
            <a:ext cx="600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234438" y="1931884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 기능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34438" y="276137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렌터카 기능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4438" y="3558210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예약 기능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34438" y="4446484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게시판 기능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1202" idx="3"/>
            <a:endCxn id="4" idx="2"/>
          </p:cNvCxnSpPr>
          <p:nvPr/>
        </p:nvCxnSpPr>
        <p:spPr>
          <a:xfrm flipV="1">
            <a:off x="2145460" y="2219267"/>
            <a:ext cx="1088978" cy="1189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1202" idx="3"/>
            <a:endCxn id="14" idx="2"/>
          </p:cNvCxnSpPr>
          <p:nvPr/>
        </p:nvCxnSpPr>
        <p:spPr>
          <a:xfrm flipV="1">
            <a:off x="2145460" y="3048758"/>
            <a:ext cx="1088978" cy="3599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1202" idx="3"/>
            <a:endCxn id="15" idx="2"/>
          </p:cNvCxnSpPr>
          <p:nvPr/>
        </p:nvCxnSpPr>
        <p:spPr>
          <a:xfrm>
            <a:off x="2145460" y="3408725"/>
            <a:ext cx="1088978" cy="4368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1202" idx="3"/>
          </p:cNvCxnSpPr>
          <p:nvPr/>
        </p:nvCxnSpPr>
        <p:spPr>
          <a:xfrm>
            <a:off x="2145460" y="3408725"/>
            <a:ext cx="1088978" cy="12017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2091360"/>
            <a:ext cx="2105025" cy="293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렌터카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각 기능별  유스 케이스</a:t>
            </a:r>
            <a:endParaRPr lang="ko-KR" altLang="en-US" sz="1600" b="1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3" y="2775163"/>
            <a:ext cx="600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988086" y="164598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렌터카조회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88086" y="2475476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렌터카등록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88086" y="3272311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렌터카수정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88086" y="416058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렌터카삭제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1202" idx="3"/>
            <a:endCxn id="4" idx="2"/>
          </p:cNvCxnSpPr>
          <p:nvPr/>
        </p:nvCxnSpPr>
        <p:spPr>
          <a:xfrm flipV="1">
            <a:off x="899108" y="1933368"/>
            <a:ext cx="1088978" cy="1189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1202" idx="3"/>
            <a:endCxn id="14" idx="2"/>
          </p:cNvCxnSpPr>
          <p:nvPr/>
        </p:nvCxnSpPr>
        <p:spPr>
          <a:xfrm flipV="1">
            <a:off x="899108" y="2762859"/>
            <a:ext cx="1088978" cy="3599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1202" idx="3"/>
            <a:endCxn id="15" idx="2"/>
          </p:cNvCxnSpPr>
          <p:nvPr/>
        </p:nvCxnSpPr>
        <p:spPr>
          <a:xfrm>
            <a:off x="899108" y="3122826"/>
            <a:ext cx="1088978" cy="4368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1202" idx="3"/>
          </p:cNvCxnSpPr>
          <p:nvPr/>
        </p:nvCxnSpPr>
        <p:spPr>
          <a:xfrm>
            <a:off x="899108" y="3122826"/>
            <a:ext cx="1088978" cy="12017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94" y="2876763"/>
            <a:ext cx="600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/>
          <p:cNvSpPr/>
          <p:nvPr/>
        </p:nvSpPr>
        <p:spPr>
          <a:xfrm>
            <a:off x="6031347" y="174758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회원조회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1347" y="2577076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31347" y="3373911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회원수정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031347" y="426218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</a:t>
            </a:r>
            <a:r>
              <a:rPr lang="ko-KR" altLang="en-US" sz="1600" b="1">
                <a:solidFill>
                  <a:schemeClr val="tx1"/>
                </a:solidFill>
              </a:rPr>
              <a:t>원</a:t>
            </a:r>
            <a:r>
              <a:rPr lang="ko-KR" altLang="en-US" sz="1600" b="1" smtClean="0">
                <a:solidFill>
                  <a:schemeClr val="tx1"/>
                </a:solidFill>
              </a:rPr>
              <a:t>삭제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9" idx="3"/>
            <a:endCxn id="22" idx="2"/>
          </p:cNvCxnSpPr>
          <p:nvPr/>
        </p:nvCxnSpPr>
        <p:spPr>
          <a:xfrm flipV="1">
            <a:off x="4942369" y="2034968"/>
            <a:ext cx="1088978" cy="1189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3"/>
            <a:endCxn id="24" idx="2"/>
          </p:cNvCxnSpPr>
          <p:nvPr/>
        </p:nvCxnSpPr>
        <p:spPr>
          <a:xfrm flipV="1">
            <a:off x="4942369" y="2864459"/>
            <a:ext cx="1088978" cy="3599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25" idx="2"/>
          </p:cNvCxnSpPr>
          <p:nvPr/>
        </p:nvCxnSpPr>
        <p:spPr>
          <a:xfrm>
            <a:off x="4942369" y="3224426"/>
            <a:ext cx="1088978" cy="4368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3"/>
          </p:cNvCxnSpPr>
          <p:nvPr/>
        </p:nvCxnSpPr>
        <p:spPr>
          <a:xfrm>
            <a:off x="4942369" y="3224426"/>
            <a:ext cx="1088978" cy="12017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79" y="2775163"/>
            <a:ext cx="600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9784332" y="164598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예약조회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784332" y="2475476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예약등록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784332" y="3272311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예약수정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784332" y="416058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예약삭제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1" idx="3"/>
            <a:endCxn id="32" idx="2"/>
          </p:cNvCxnSpPr>
          <p:nvPr/>
        </p:nvCxnSpPr>
        <p:spPr>
          <a:xfrm flipV="1">
            <a:off x="8695354" y="1933368"/>
            <a:ext cx="1088978" cy="1189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1" idx="3"/>
            <a:endCxn id="33" idx="2"/>
          </p:cNvCxnSpPr>
          <p:nvPr/>
        </p:nvCxnSpPr>
        <p:spPr>
          <a:xfrm flipV="1">
            <a:off x="8695354" y="2762859"/>
            <a:ext cx="1088978" cy="3599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3"/>
            <a:endCxn id="34" idx="2"/>
          </p:cNvCxnSpPr>
          <p:nvPr/>
        </p:nvCxnSpPr>
        <p:spPr>
          <a:xfrm>
            <a:off x="8695354" y="3122826"/>
            <a:ext cx="1088978" cy="4368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3"/>
          </p:cNvCxnSpPr>
          <p:nvPr/>
        </p:nvCxnSpPr>
        <p:spPr>
          <a:xfrm>
            <a:off x="8695354" y="3122826"/>
            <a:ext cx="1088978" cy="12017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1163788" y="1649772"/>
            <a:ext cx="9463146" cy="1338828"/>
          </a:xfrm>
          <a:prstGeom prst="roundRect">
            <a:avLst>
              <a:gd name="adj" fmla="val 107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63788" y="4156586"/>
            <a:ext cx="9463146" cy="1338828"/>
          </a:xfrm>
          <a:prstGeom prst="roundRect">
            <a:avLst>
              <a:gd name="adj" fmla="val 10785"/>
            </a:avLst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6600"/>
                </a:solidFill>
              </a:rPr>
              <a:t>결   </a:t>
            </a:r>
            <a:r>
              <a:rPr lang="ko-KR" altLang="en-US" sz="2400" b="1" dirty="0" err="1" smtClean="0">
                <a:solidFill>
                  <a:srgbClr val="FF6600"/>
                </a:solidFill>
              </a:rPr>
              <a:t>론</a:t>
            </a:r>
            <a:endParaRPr lang="en-US" altLang="ko-KR" sz="2400" b="1" dirty="0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77919" y="4156586"/>
            <a:ext cx="90989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현실에서 </a:t>
            </a:r>
            <a:r>
              <a:rPr lang="ko-KR" altLang="en-US" b="1"/>
              <a:t>새로운 객체를 찾는 가장 좋은 방법은 현재 주변에 있는 대상들에 대한 </a:t>
            </a:r>
            <a:r>
              <a:rPr lang="ko-KR" altLang="en-US" b="1" smtClean="0"/>
              <a:t>규칙성이나 </a:t>
            </a:r>
            <a:r>
              <a:rPr lang="ko-KR" altLang="en-US" b="1"/>
              <a:t>패턴을 찾는 것이고</a:t>
            </a:r>
            <a:r>
              <a:rPr lang="en-US" altLang="ko-KR" b="1"/>
              <a:t>, </a:t>
            </a:r>
            <a:r>
              <a:rPr lang="ko-KR" altLang="en-US" b="1"/>
              <a:t>기존에 발생하는 문제나 오류</a:t>
            </a:r>
            <a:r>
              <a:rPr lang="en-US" altLang="ko-KR" b="1"/>
              <a:t>, </a:t>
            </a:r>
            <a:r>
              <a:rPr lang="ko-KR" altLang="en-US" b="1"/>
              <a:t>요구를 분석하고 이해한 후 </a:t>
            </a:r>
            <a:r>
              <a:rPr lang="ko-KR" altLang="en-US" b="1" smtClean="0"/>
              <a:t>아이디어화하는 </a:t>
            </a:r>
            <a:r>
              <a:rPr lang="ko-KR" altLang="en-US" b="1"/>
              <a:t>것이다</a:t>
            </a:r>
            <a:r>
              <a:rPr lang="en-US" altLang="ko-KR" b="1"/>
              <a:t>. 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1381086" y="1670342"/>
            <a:ext cx="90285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현실에 </a:t>
            </a:r>
            <a:r>
              <a:rPr lang="ko-KR" altLang="en-US" b="1" smtClean="0"/>
              <a:t>이미 </a:t>
            </a:r>
            <a:r>
              <a:rPr lang="ko-KR" altLang="en-US" b="1"/>
              <a:t>존재하는 객체를 프로그래밍 해봤지만</a:t>
            </a:r>
            <a:r>
              <a:rPr lang="en-US" altLang="ko-KR" b="1"/>
              <a:t>, </a:t>
            </a:r>
            <a:r>
              <a:rPr lang="ko-KR" altLang="en-US" b="1"/>
              <a:t>프로그래머에게 가장 중요한 것은 이미 존재하는 객체를 바탕으로 현실에 아직 없는 객체를 찾는 것이고</a:t>
            </a:r>
            <a:r>
              <a:rPr lang="en-US" altLang="ko-KR" b="1"/>
              <a:t>, </a:t>
            </a:r>
            <a:r>
              <a:rPr lang="ko-KR" altLang="en-US" b="1"/>
              <a:t>또 그것을 프로그래밍화하는 것이 진정한 객체 지향 프로그래밍이다</a:t>
            </a:r>
            <a:r>
              <a:rPr lang="en-US" altLang="ko-KR" b="1"/>
              <a:t>. </a:t>
            </a:r>
            <a:endParaRPr lang="ko-KR" altLang="en-US" b="1"/>
          </a:p>
        </p:txBody>
      </p:sp>
      <p:sp>
        <p:nvSpPr>
          <p:cNvPr id="18" name="아래쪽 화살표 17"/>
          <p:cNvSpPr/>
          <p:nvPr/>
        </p:nvSpPr>
        <p:spPr>
          <a:xfrm>
            <a:off x="5472390" y="3348193"/>
            <a:ext cx="630547" cy="49413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1.</a:t>
            </a:r>
            <a:r>
              <a:rPr lang="ko-KR" altLang="en-US" sz="2400" b="1" smtClean="0">
                <a:solidFill>
                  <a:srgbClr val="FF6600"/>
                </a:solidFill>
              </a:rPr>
              <a:t>자바 프로젝트 진행 과정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일반적인 자바 애플리케이션 개발 과정</a:t>
            </a:r>
            <a:endParaRPr lang="ko-KR" altLang="en-US" sz="1600" b="1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03" y="1580333"/>
            <a:ext cx="48482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1.</a:t>
            </a:r>
            <a:r>
              <a:rPr lang="ko-KR" altLang="en-US" sz="2400" b="1" smtClean="0">
                <a:solidFill>
                  <a:srgbClr val="FF6600"/>
                </a:solidFill>
              </a:rPr>
              <a:t>자바 프로젝트 진행 과정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각 개발 단계별 세부적인 작업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30" y="1490800"/>
            <a:ext cx="52387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4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회원 관리 요구 사항</a:t>
            </a:r>
            <a:endParaRPr lang="ko-KR" altLang="en-US" sz="1600" b="1"/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86531"/>
              </p:ext>
            </p:extLst>
          </p:nvPr>
        </p:nvGraphicFramePr>
        <p:xfrm>
          <a:off x="895531" y="1425060"/>
          <a:ext cx="1103085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smtClean="0">
                          <a:solidFill>
                            <a:schemeClr val="tx1"/>
                          </a:solidFill>
                        </a:rPr>
                        <a:t>요구사항 번호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smtClean="0">
                          <a:solidFill>
                            <a:schemeClr val="tx1"/>
                          </a:solidFill>
                        </a:rPr>
                        <a:t>요구사항이름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smtClean="0">
                          <a:solidFill>
                            <a:schemeClr val="tx1"/>
                          </a:solidFill>
                        </a:rPr>
                        <a:t>관련자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smtClean="0">
                          <a:solidFill>
                            <a:schemeClr val="tx1"/>
                          </a:solidFill>
                        </a:rPr>
                        <a:t>R0001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조회하기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등록한 회원 정보를 조회한다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smtClean="0">
                          <a:solidFill>
                            <a:schemeClr val="tx1"/>
                          </a:solidFill>
                        </a:rPr>
                        <a:t>R0002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등록하기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새로운 회원을 등록한다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smtClean="0">
                          <a:solidFill>
                            <a:schemeClr val="tx1"/>
                          </a:solidFill>
                        </a:rPr>
                        <a:t>R0003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삭제하기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기존 회원 정보를 삭제한다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smtClean="0">
                          <a:solidFill>
                            <a:schemeClr val="tx1"/>
                          </a:solidFill>
                        </a:rPr>
                        <a:t>R0004</a:t>
                      </a:r>
                      <a:endParaRPr lang="ko-KR" altLang="en-US" sz="1400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갱신하기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기존 회원 정보를 변경한다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회원관리 유스케이스 다이어그램</a:t>
            </a:r>
            <a:endParaRPr lang="ko-KR" altLang="en-US" sz="1600" b="1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85" y="3061062"/>
            <a:ext cx="600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234438" y="1931884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회원정보조회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34438" y="2761375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회원정보등록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34438" y="3558210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회원정보수정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34438" y="4446484"/>
            <a:ext cx="2063932" cy="574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회원정보삭제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1202" idx="3"/>
            <a:endCxn id="4" idx="2"/>
          </p:cNvCxnSpPr>
          <p:nvPr/>
        </p:nvCxnSpPr>
        <p:spPr>
          <a:xfrm flipV="1">
            <a:off x="2145460" y="2219267"/>
            <a:ext cx="1088978" cy="1189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1202" idx="3"/>
            <a:endCxn id="14" idx="2"/>
          </p:cNvCxnSpPr>
          <p:nvPr/>
        </p:nvCxnSpPr>
        <p:spPr>
          <a:xfrm flipV="1">
            <a:off x="2145460" y="3048758"/>
            <a:ext cx="1088978" cy="3599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1202" idx="3"/>
            <a:endCxn id="15" idx="2"/>
          </p:cNvCxnSpPr>
          <p:nvPr/>
        </p:nvCxnSpPr>
        <p:spPr>
          <a:xfrm>
            <a:off x="2145460" y="3408725"/>
            <a:ext cx="1088978" cy="4368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1202" idx="3"/>
          </p:cNvCxnSpPr>
          <p:nvPr/>
        </p:nvCxnSpPr>
        <p:spPr>
          <a:xfrm>
            <a:off x="2145460" y="3408725"/>
            <a:ext cx="1088978" cy="12017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 설명선 26"/>
          <p:cNvSpPr/>
          <p:nvPr/>
        </p:nvSpPr>
        <p:spPr>
          <a:xfrm>
            <a:off x="5748844" y="1560302"/>
            <a:ext cx="2559133" cy="743164"/>
          </a:xfrm>
          <a:prstGeom prst="wedgeRectCallout">
            <a:avLst>
              <a:gd name="adj1" fmla="val -65310"/>
              <a:gd name="adj2" fmla="val 2010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 b="1">
                <a:solidFill>
                  <a:srgbClr val="FF0000"/>
                </a:solidFill>
              </a:rPr>
              <a:t>개의 타원이 하나의 유스 케이스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기능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r>
              <a:rPr lang="ko-KR" altLang="en-US" sz="1400" b="1">
                <a:solidFill>
                  <a:srgbClr val="FF0000"/>
                </a:solidFill>
              </a:rPr>
              <a:t>를 나타낸다</a:t>
            </a:r>
            <a:r>
              <a:rPr lang="en-US" altLang="ko-KR" sz="1400" b="1">
                <a:solidFill>
                  <a:srgbClr val="FF0000"/>
                </a:solidFill>
              </a:rPr>
              <a:t>. 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각 유스케이스에 대한 유스케이스 기술서</a:t>
            </a:r>
            <a:endParaRPr lang="ko-KR" altLang="en-US" sz="1600" b="1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29519"/>
              </p:ext>
            </p:extLst>
          </p:nvPr>
        </p:nvGraphicFramePr>
        <p:xfrm>
          <a:off x="1714016" y="1748427"/>
          <a:ext cx="1906639" cy="160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7" name="문서" showAsIcon="1" r:id="rId3" imgW="914400" imgH="771480" progId="Word.Document.12">
                  <p:embed/>
                </p:oleObj>
              </mc:Choice>
              <mc:Fallback>
                <p:oleObj name="문서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016" y="1748427"/>
                        <a:ext cx="1906639" cy="1608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92154" y="3354809"/>
            <a:ext cx="33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유스 케이스 기술서</a:t>
            </a:r>
            <a:r>
              <a:rPr lang="en-US" altLang="ko-KR" b="1" smtClean="0"/>
              <a:t>_ver1</a:t>
            </a:r>
            <a:endParaRPr lang="ko-KR" alt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6031347" y="3375576"/>
            <a:ext cx="33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유스 케이스 기술서</a:t>
            </a:r>
            <a:r>
              <a:rPr lang="en-US" altLang="ko-KR" b="1" smtClean="0"/>
              <a:t>_ver2</a:t>
            </a:r>
            <a:endParaRPr lang="ko-KR" altLang="en-US" b="1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504810"/>
              </p:ext>
            </p:extLst>
          </p:nvPr>
        </p:nvGraphicFramePr>
        <p:xfrm>
          <a:off x="6799877" y="1748427"/>
          <a:ext cx="1928473" cy="162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8" name="문서" showAsIcon="1" r:id="rId5" imgW="914400" imgH="771480" progId="Word.Document.12">
                  <p:embed/>
                </p:oleObj>
              </mc:Choice>
              <mc:Fallback>
                <p:oleObj name="문서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99877" y="1748427"/>
                        <a:ext cx="1928473" cy="1627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8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smtClean="0"/>
              <a:t>회원 관리  </a:t>
            </a:r>
            <a:r>
              <a:rPr lang="ko-KR" altLang="en-US" sz="1600" b="1"/>
              <a:t>클래스 계층 구조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79809" y="2198178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MemberController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8519" y="1618149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controller</a:t>
            </a:r>
            <a:endParaRPr lang="ko-KR" altLang="en-US" b="1"/>
          </a:p>
        </p:txBody>
      </p:sp>
      <p:sp>
        <p:nvSpPr>
          <p:cNvPr id="15" name="직사각형 14"/>
          <p:cNvSpPr/>
          <p:nvPr/>
        </p:nvSpPr>
        <p:spPr>
          <a:xfrm>
            <a:off x="4979809" y="3391055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MemberControllerImpl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0"/>
            <a:endCxn id="13" idx="2"/>
          </p:cNvCxnSpPr>
          <p:nvPr/>
        </p:nvCxnSpPr>
        <p:spPr>
          <a:xfrm flipV="1">
            <a:off x="6139869" y="2593963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436859" y="2211357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MemberDAO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36859" y="3404234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MemberDAOImpl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1" idx="0"/>
            <a:endCxn id="17" idx="2"/>
          </p:cNvCxnSpPr>
          <p:nvPr/>
        </p:nvCxnSpPr>
        <p:spPr>
          <a:xfrm flipV="1">
            <a:off x="9596919" y="2607142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6859" y="1673115"/>
            <a:ext cx="214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Model</a:t>
            </a:r>
            <a:endParaRPr lang="ko-KR" altLang="en-US" sz="1400" b="1"/>
          </a:p>
        </p:txBody>
      </p:sp>
      <p:sp>
        <p:nvSpPr>
          <p:cNvPr id="26" name="왼쪽/오른쪽 화살표 25"/>
          <p:cNvSpPr/>
          <p:nvPr/>
        </p:nvSpPr>
        <p:spPr>
          <a:xfrm>
            <a:off x="1220367" y="4672172"/>
            <a:ext cx="9169231" cy="438031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446080" y="4470408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MemberVO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>
          <a:xfrm>
            <a:off x="1220367" y="3391054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MemberWindow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왼쪽/오른쪽 화살표 31"/>
          <p:cNvSpPr/>
          <p:nvPr/>
        </p:nvSpPr>
        <p:spPr>
          <a:xfrm>
            <a:off x="3708505" y="2857507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555254" y="1618149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View</a:t>
            </a:r>
            <a:endParaRPr lang="ko-KR" altLang="en-US" b="1"/>
          </a:p>
        </p:txBody>
      </p:sp>
      <p:sp>
        <p:nvSpPr>
          <p:cNvPr id="34" name="왼쪽/오른쪽 화살표 33"/>
          <p:cNvSpPr/>
          <p:nvPr/>
        </p:nvSpPr>
        <p:spPr>
          <a:xfrm>
            <a:off x="7460650" y="2857507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1192154" y="2236911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BaseWindow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352214" y="2620370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회원 조회 시퀀스 다이어그램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68653" y="1393517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화</a:t>
            </a:r>
            <a:r>
              <a:rPr lang="ko-KR" altLang="en-US" sz="14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70211" y="1393517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MemberController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19" idx="2"/>
          </p:cNvCxnSpPr>
          <p:nvPr/>
        </p:nvCxnSpPr>
        <p:spPr>
          <a:xfrm>
            <a:off x="2458116" y="1707416"/>
            <a:ext cx="0" cy="48121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08008" y="1707415"/>
            <a:ext cx="23815" cy="4812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96668" y="3145943"/>
            <a:ext cx="27022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385801" y="4134381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3435" y="3857382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list()</a:t>
            </a:r>
            <a:endParaRPr lang="ko-KR" altLang="en-US" sz="12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212040" y="3350511"/>
            <a:ext cx="36087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9674" y="3073512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&lt;&lt;create&gt;&gt;</a:t>
            </a:r>
            <a:endParaRPr lang="ko-KR" altLang="en-US" sz="1200" b="1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481932" y="4415186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05751" y="2873746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listMember() </a:t>
            </a:r>
            <a:r>
              <a:rPr lang="ko-KR" altLang="en-US" sz="1200" b="1" smtClean="0"/>
              <a:t>호출</a:t>
            </a:r>
            <a:endParaRPr lang="ko-KR" altLang="en-US" sz="1200" b="1"/>
          </a:p>
        </p:txBody>
      </p:sp>
      <p:cxnSp>
        <p:nvCxnSpPr>
          <p:cNvPr id="47" name="직선 연결선 46"/>
          <p:cNvCxnSpPr/>
          <p:nvPr/>
        </p:nvCxnSpPr>
        <p:spPr>
          <a:xfrm>
            <a:off x="11042073" y="1650958"/>
            <a:ext cx="1" cy="47938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통 15"/>
          <p:cNvSpPr/>
          <p:nvPr/>
        </p:nvSpPr>
        <p:spPr>
          <a:xfrm>
            <a:off x="10217758" y="1193762"/>
            <a:ext cx="1648631" cy="653170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DB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26973" y="4323890"/>
            <a:ext cx="1500792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MemberVO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44648" y="3539843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DB </a:t>
            </a:r>
            <a:r>
              <a:rPr lang="ko-KR" altLang="en-US" sz="1200" b="1" smtClean="0"/>
              <a:t>쿼리 수행</a:t>
            </a:r>
            <a:endParaRPr lang="ko-KR" altLang="en-US" sz="1200" b="1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6780884" y="4637789"/>
            <a:ext cx="3517" cy="16992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784400" y="5036663"/>
            <a:ext cx="206024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58289" y="5262129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ArrayList </a:t>
            </a:r>
            <a:r>
              <a:rPr lang="ko-KR" altLang="en-US" sz="1200" b="1" smtClean="0"/>
              <a:t>저장  후 리턴</a:t>
            </a:r>
            <a:endParaRPr lang="ko-KR" altLang="en-US" sz="1200" b="1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437466" y="5752667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467290" y="6168366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0723" y="6168366"/>
            <a:ext cx="0" cy="337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467290" y="6505805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37566" y="589702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조회 화면 출력</a:t>
            </a:r>
            <a:endParaRPr lang="ko-KR" altLang="en-US" sz="1200" b="1"/>
          </a:p>
        </p:txBody>
      </p:sp>
      <p:cxnSp>
        <p:nvCxnSpPr>
          <p:cNvPr id="40" name="직선 연결선 39"/>
          <p:cNvCxnSpPr/>
          <p:nvPr/>
        </p:nvCxnSpPr>
        <p:spPr>
          <a:xfrm>
            <a:off x="814103" y="1693646"/>
            <a:ext cx="0" cy="48121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8" y="1359752"/>
            <a:ext cx="6000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연결선 44"/>
          <p:cNvCxnSpPr/>
          <p:nvPr/>
        </p:nvCxnSpPr>
        <p:spPr>
          <a:xfrm>
            <a:off x="8820833" y="1632642"/>
            <a:ext cx="23815" cy="4812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819871" y="1337059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MemberDAO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67289" y="2415459"/>
            <a:ext cx="803434" cy="337439"/>
            <a:chOff x="2505748" y="3007443"/>
            <a:chExt cx="803434" cy="337439"/>
          </a:xfrm>
        </p:grpSpPr>
        <p:cxnSp>
          <p:nvCxnSpPr>
            <p:cNvPr id="50" name="직선 화살표 연결선 49"/>
            <p:cNvCxnSpPr/>
            <p:nvPr/>
          </p:nvCxnSpPr>
          <p:spPr>
            <a:xfrm>
              <a:off x="2505748" y="3007443"/>
              <a:ext cx="8034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309181" y="3007443"/>
              <a:ext cx="0" cy="337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505748" y="3344882"/>
              <a:ext cx="8034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화살표 연결선 57"/>
          <p:cNvCxnSpPr/>
          <p:nvPr/>
        </p:nvCxnSpPr>
        <p:spPr>
          <a:xfrm>
            <a:off x="829783" y="2120978"/>
            <a:ext cx="16243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7227" y="1832647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조회요</a:t>
            </a:r>
            <a:r>
              <a:rPr lang="ko-KR" altLang="en-US" sz="1200" b="1"/>
              <a:t>청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80911" y="212242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()</a:t>
            </a:r>
            <a:r>
              <a:rPr lang="ko-KR" altLang="en-US" sz="1200" b="1" dirty="0" smtClean="0"/>
              <a:t>호출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259674" y="3417462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listMember() </a:t>
            </a:r>
            <a:r>
              <a:rPr lang="ko-KR" altLang="en-US" sz="1200" b="1" smtClean="0"/>
              <a:t>호출</a:t>
            </a:r>
            <a:endParaRPr lang="ko-KR" altLang="en-US" sz="12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259674" y="3694461"/>
            <a:ext cx="35496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844648" y="3857382"/>
            <a:ext cx="21974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3"/>
          </p:cNvCxnSpPr>
          <p:nvPr/>
        </p:nvCxnSpPr>
        <p:spPr>
          <a:xfrm>
            <a:off x="7527765" y="4480840"/>
            <a:ext cx="129306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67890" y="4203841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&lt;&lt;create&gt;&gt;</a:t>
            </a:r>
            <a:endParaRPr lang="ko-KR" altLang="en-US" sz="1200" b="1"/>
          </a:p>
        </p:txBody>
      </p:sp>
      <p:sp>
        <p:nvSpPr>
          <p:cNvPr id="70" name="TextBox 69"/>
          <p:cNvSpPr txBox="1"/>
          <p:nvPr/>
        </p:nvSpPr>
        <p:spPr>
          <a:xfrm>
            <a:off x="6358290" y="4741516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레코드 </a:t>
            </a:r>
            <a:r>
              <a:rPr lang="en-US" altLang="ko-KR" sz="1200" b="1" smtClean="0"/>
              <a:t>VO</a:t>
            </a:r>
            <a:r>
              <a:rPr lang="ko-KR" altLang="en-US" sz="1200" b="1" smtClean="0"/>
              <a:t>에 저장</a:t>
            </a:r>
            <a:endParaRPr lang="ko-KR" altLang="en-US" sz="1200" b="1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5259674" y="5523542"/>
            <a:ext cx="35496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18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</a:t>
            </a:r>
            <a:r>
              <a:rPr lang="en-US" altLang="ko-KR" sz="2400" b="1" smtClean="0">
                <a:solidFill>
                  <a:srgbClr val="FF6600"/>
                </a:solidFill>
              </a:rPr>
              <a:t>.</a:t>
            </a:r>
            <a:r>
              <a:rPr lang="ko-KR" altLang="en-US" sz="2400" b="1" smtClean="0">
                <a:solidFill>
                  <a:srgbClr val="FF6600"/>
                </a:solidFill>
              </a:rPr>
              <a:t>회원 관리 프로그램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209964" y="1074118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MemberController </a:t>
            </a:r>
            <a:r>
              <a:rPr lang="ko-KR" altLang="en-US" sz="1600" b="1"/>
              <a:t>클래스의 메서드 정의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34299"/>
              </p:ext>
            </p:extLst>
          </p:nvPr>
        </p:nvGraphicFramePr>
        <p:xfrm>
          <a:off x="1192154" y="1412672"/>
          <a:ext cx="923454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메서드명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ArrayList&lt;MemberVo&gt; listMember(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등록된 회원 정보를 조회한다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insertMember(MemberVo memberVO)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신규 회원을 등록한다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updateMember(MemberVo memberVO)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기존 회원의 정보를 갱신한다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deleteMember(MemberVo memberVO)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정보를 삭제한다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1089233" y="34174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smtClean="0"/>
              <a:t>MemberDAO </a:t>
            </a:r>
            <a:r>
              <a:rPr lang="ko-KR" altLang="en-US" sz="1600" b="1"/>
              <a:t>클래스의 메서드 정의 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60073"/>
              </p:ext>
            </p:extLst>
          </p:nvPr>
        </p:nvGraphicFramePr>
        <p:xfrm>
          <a:off x="1192154" y="3790932"/>
          <a:ext cx="923454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05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메서드명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ArrayList&lt;MemberVo&gt; listMember(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테이블에 등록된 회원 정보를 조회한다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insertMember(MemberVo memberVO)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테이블에 신규 회원을 등록한다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updateMember(MemberVo memberVO)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테이블에서 기존 회원의 정보를 갱신한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deleteMember(MemberVo memberVO)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테이블에서 기존 회원 정보를 삭제한다</a:t>
                      </a:r>
                      <a:r>
                        <a:rPr lang="en-US" altLang="ko-KR" sz="14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109580</TotalTime>
  <Words>1754</Words>
  <Application>Microsoft Office PowerPoint</Application>
  <PresentationFormat>와이드스크린</PresentationFormat>
  <Paragraphs>573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Arial</vt:lpstr>
      <vt:lpstr>Wingdings</vt:lpstr>
      <vt:lpstr>Office 테마</vt:lpstr>
      <vt:lpstr>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YONSAI</cp:lastModifiedBy>
  <cp:revision>8344</cp:revision>
  <dcterms:created xsi:type="dcterms:W3CDTF">2015-07-03T07:03:28Z</dcterms:created>
  <dcterms:modified xsi:type="dcterms:W3CDTF">2023-04-21T08:49:05Z</dcterms:modified>
</cp:coreProperties>
</file>