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85" r:id="rId2"/>
    <p:sldId id="368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86" r:id="rId12"/>
    <p:sldId id="387" r:id="rId13"/>
    <p:sldId id="388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66CC"/>
    <a:srgbClr val="FFCC66"/>
    <a:srgbClr val="FFCC99"/>
    <a:srgbClr val="0066FF"/>
    <a:srgbClr val="2B7589"/>
    <a:srgbClr val="339933"/>
    <a:srgbClr val="0099CC"/>
    <a:srgbClr val="CBCBC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3" autoAdjust="0"/>
    <p:restoredTop sz="94616" autoAdjust="0"/>
  </p:normalViewPr>
  <p:slideViewPr>
    <p:cSldViewPr>
      <p:cViewPr varScale="1">
        <p:scale>
          <a:sx n="70" d="100"/>
          <a:sy n="70" d="100"/>
        </p:scale>
        <p:origin x="-72" y="-1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3474F-EBA8-488E-A3E9-85E147566023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74BF7-17E3-4B67-8687-19A17F97A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72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Lang=</a:t>
            </a:r>
            <a:r>
              <a:rPr lang="en-US" altLang="ko-KR" dirty="0" err="1" smtClean="0"/>
              <a:t>ko</a:t>
            </a:r>
            <a:r>
              <a:rPr lang="en-US" altLang="ko-KR" dirty="0" smtClean="0"/>
              <a:t>  </a:t>
            </a:r>
            <a:r>
              <a:rPr lang="ko-KR" altLang="en-US" dirty="0" smtClean="0"/>
              <a:t>브라우저에 한국어로 작성된 문서라는 것을 알려줌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한국어로 검색 또는 </a:t>
            </a:r>
            <a:r>
              <a:rPr lang="ko-KR" altLang="en-US" dirty="0" err="1" smtClean="0"/>
              <a:t>화면낭독기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466A0-445D-44C7-9216-185FB7BE0A9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37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542896150"/>
              </p:ext>
            </p:extLst>
          </p:nvPr>
        </p:nvGraphicFramePr>
        <p:xfrm>
          <a:off x="0" y="756320"/>
          <a:ext cx="9144000" cy="1524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4572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l"/>
              <a:defRPr sz="2000" b="1">
                <a:latin typeface="+mn-ea"/>
                <a:ea typeface="+mn-ea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-"/>
              <a:defRPr sz="1800"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600">
                <a:latin typeface="+mn-ea"/>
                <a:ea typeface="+mn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03054877"/>
              </p:ext>
            </p:extLst>
          </p:nvPr>
        </p:nvGraphicFramePr>
        <p:xfrm>
          <a:off x="0" y="756320"/>
          <a:ext cx="9144000" cy="1524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4572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712260"/>
            <a:ext cx="6858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78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09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2021-07-25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0" y="620688"/>
            <a:ext cx="9144000" cy="1392560"/>
          </a:xfrm>
          <a:prstGeom prst="rect">
            <a:avLst/>
          </a:prstGeom>
          <a:solidFill>
            <a:srgbClr val="0066CC">
              <a:alpha val="55000"/>
            </a:srgbClr>
          </a:solidFill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kumimoji="0" lang="en-US" altLang="ko-KR" sz="2800" b="1" dirty="0" smtClean="0">
                <a:solidFill>
                  <a:schemeClr val="bg1"/>
                </a:solidFill>
              </a:rPr>
              <a:t>Chapter 3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chemeClr val="bg1"/>
                </a:solidFill>
              </a:rPr>
              <a:t>HTML</a:t>
            </a:r>
            <a:r>
              <a:rPr lang="ko-KR" altLang="en-US" b="1" dirty="0" smtClean="0">
                <a:solidFill>
                  <a:schemeClr val="bg1"/>
                </a:solidFill>
              </a:rPr>
              <a:t>기본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10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문서 구조를 만드는 시맨틱 태그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C780798-B030-4B5A-8291-0338ADF2D0A8}"/>
              </a:ext>
            </a:extLst>
          </p:cNvPr>
          <p:cNvSpPr txBox="1"/>
          <p:nvPr/>
        </p:nvSpPr>
        <p:spPr>
          <a:xfrm>
            <a:off x="297704" y="1304697"/>
            <a:ext cx="4202288" cy="155427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사이드 바 영역을 나타내는 </a:t>
            </a:r>
            <a:r>
              <a:rPr lang="en-US" altLang="ko-KR" sz="1600" b="1"/>
              <a:t>&lt;aside&gt;</a:t>
            </a:r>
          </a:p>
          <a:p>
            <a:endParaRPr lang="en-US" altLang="ko-KR" sz="1600" b="1"/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본문 내용 외에 왼쪽이나 오른쪽</a:t>
            </a:r>
            <a:r>
              <a:rPr lang="en-US" altLang="ko-KR" sz="1400">
                <a:latin typeface="Courier"/>
              </a:rPr>
              <a:t>, </a:t>
            </a:r>
            <a:br>
              <a:rPr lang="en-US" altLang="ko-KR" sz="1400">
                <a:latin typeface="Courier"/>
              </a:rPr>
            </a:br>
            <a:r>
              <a:rPr lang="en-US" altLang="ko-KR" sz="1400">
                <a:latin typeface="Courier"/>
              </a:rPr>
              <a:t>    </a:t>
            </a:r>
            <a:r>
              <a:rPr lang="ko-KR" altLang="en-US" sz="1400">
                <a:latin typeface="Courier"/>
              </a:rPr>
              <a:t>혹은 아래쪽에 사이드 바 표시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필수 요소가 아니므로 필요할 경우에만</a:t>
            </a:r>
            <a:r>
              <a:rPr lang="en-US" altLang="ko-KR" sz="1400">
                <a:latin typeface="Courier"/>
              </a:rPr>
              <a:t> </a:t>
            </a:r>
            <a:r>
              <a:rPr lang="ko-KR" altLang="en-US" sz="1400">
                <a:latin typeface="Courier"/>
              </a:rPr>
              <a:t>사용</a:t>
            </a:r>
            <a:endParaRPr lang="ko-KR" altLang="en-US" sz="1600" b="1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D502FA0-31D8-4AC2-B5AB-A32CC3FE9116}"/>
              </a:ext>
            </a:extLst>
          </p:cNvPr>
          <p:cNvSpPr txBox="1"/>
          <p:nvPr/>
        </p:nvSpPr>
        <p:spPr>
          <a:xfrm>
            <a:off x="297704" y="3164085"/>
            <a:ext cx="4202288" cy="123110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/>
              <a:t>푸터 영역을 나타내는 </a:t>
            </a:r>
            <a:r>
              <a:rPr lang="en-US" altLang="ko-KR" sz="1600" b="1"/>
              <a:t>&lt;footer&gt;</a:t>
            </a:r>
          </a:p>
          <a:p>
            <a:endParaRPr lang="en-US" altLang="ko-KR" sz="1600" b="1"/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사이트 제작 정보나 저작권 정보</a:t>
            </a:r>
            <a:r>
              <a:rPr lang="en-US" altLang="ko-KR" sz="1400">
                <a:latin typeface="Courier"/>
              </a:rPr>
              <a:t>, </a:t>
            </a:r>
            <a:r>
              <a:rPr lang="ko-KR" altLang="en-US" sz="1400">
                <a:latin typeface="Courier"/>
              </a:rPr>
              <a:t>연락처 등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다른 시맨틱 태그 사용해 다양한 정보 포함</a:t>
            </a:r>
            <a:r>
              <a:rPr lang="en-US" altLang="ko-KR" sz="1400">
                <a:latin typeface="Courier"/>
              </a:rPr>
              <a:t>  </a:t>
            </a:r>
            <a:endParaRPr lang="ko-KR" altLang="en-US" sz="1600" b="1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6F7594C-77F5-454C-8744-7A727B385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00" y="1304697"/>
            <a:ext cx="3077168" cy="24578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8989C52-A6EE-4354-BECD-230BB3592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069" y="3774432"/>
            <a:ext cx="4413326" cy="5659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41BE5AB-C058-4F21-AA7E-C8E00120123B}"/>
              </a:ext>
            </a:extLst>
          </p:cNvPr>
          <p:cNvSpPr txBox="1"/>
          <p:nvPr/>
        </p:nvSpPr>
        <p:spPr>
          <a:xfrm>
            <a:off x="297704" y="5074944"/>
            <a:ext cx="4202288" cy="123110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여러 소스를 묶는 </a:t>
            </a:r>
            <a:r>
              <a:rPr lang="en-US" altLang="ko-KR" sz="1600" b="1"/>
              <a:t>&lt;div&gt;</a:t>
            </a:r>
          </a:p>
          <a:p>
            <a:endParaRPr lang="en-US" altLang="ko-KR" sz="1600" b="1"/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소스를 묶는 용도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영역을 구별하거나 스타일 적용하기 위해</a:t>
            </a:r>
            <a:r>
              <a:rPr lang="en-US" altLang="ko-KR" sz="1400">
                <a:latin typeface="Courier"/>
              </a:rPr>
              <a:t>    </a:t>
            </a:r>
            <a:endParaRPr lang="ko-KR" altLang="en-US" sz="1600" b="1"/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11B68937-889E-4B83-8C85-3585CDCE0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200" y="4336757"/>
            <a:ext cx="2717128" cy="25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3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pPr algn="l"/>
            <a:r>
              <a:rPr lang="ko-KR" altLang="en-US" dirty="0" smtClean="0"/>
              <a:t>공간 </a:t>
            </a:r>
            <a:r>
              <a:rPr lang="ko-KR" altLang="en-US" dirty="0"/>
              <a:t>분할 태그</a:t>
            </a:r>
            <a:endParaRPr lang="ko-KR" altLang="en-US" dirty="0" smtClean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5760640" cy="3352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437110"/>
            <a:ext cx="4032448" cy="2252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36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div </a:t>
            </a:r>
            <a:r>
              <a:rPr lang="ko-KR" altLang="en-US" dirty="0" smtClean="0"/>
              <a:t>태그를 사용한 일반 웹 페이지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467544" y="188640"/>
            <a:ext cx="4330824" cy="868958"/>
          </a:xfrm>
        </p:spPr>
        <p:txBody>
          <a:bodyPr/>
          <a:lstStyle/>
          <a:p>
            <a:pPr algn="l"/>
            <a:r>
              <a:rPr lang="ko-KR" altLang="en-US" dirty="0" smtClean="0"/>
              <a:t>공간 </a:t>
            </a:r>
            <a:r>
              <a:rPr lang="ko-KR" altLang="en-US" dirty="0"/>
              <a:t>분할 태그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57" y="1340768"/>
            <a:ext cx="6214638" cy="430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94" y="5674984"/>
            <a:ext cx="6200301" cy="967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576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err="1"/>
              <a:t>시맨틱</a:t>
            </a:r>
            <a:r>
              <a:rPr lang="ko-KR" altLang="en-US" dirty="0"/>
              <a:t> 웹 페이지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pPr algn="l"/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/>
              <a:t> 공간 분할 태그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99" y="1314641"/>
            <a:ext cx="6263681" cy="4327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90" y="5695837"/>
            <a:ext cx="6249232" cy="9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24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792088"/>
          </a:xfrm>
        </p:spPr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/>
              <a:t>body</a:t>
            </a:r>
            <a:r>
              <a:rPr lang="en-US" altLang="ko-KR" dirty="0" smtClean="0"/>
              <a:t>&gt; ~ &lt;/body&gt;</a:t>
            </a:r>
            <a:endParaRPr lang="en-US" altLang="ko-KR" dirty="0"/>
          </a:p>
          <a:p>
            <a:pPr lvl="1"/>
            <a:r>
              <a:rPr lang="en-US" altLang="ko-KR" dirty="0" smtClean="0"/>
              <a:t>HTML5 </a:t>
            </a:r>
            <a:r>
              <a:rPr lang="ko-KR" altLang="en-US" dirty="0" smtClean="0"/>
              <a:t>문서의 본문을 작성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HTML5 </a:t>
            </a:r>
            <a:r>
              <a:rPr lang="ko-KR" altLang="en-US" dirty="0" smtClean="0"/>
              <a:t>문서의 구조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HTML5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문서의 구조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6413" y="1988840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3-1 </a:t>
            </a:r>
            <a:r>
              <a:rPr lang="ko-KR" altLang="en-US" sz="1100" dirty="0" smtClean="0">
                <a:solidFill>
                  <a:schemeClr val="tx1"/>
                </a:solidFill>
              </a:rPr>
              <a:t>기본 태그로 웹 문서 작성하기</a:t>
            </a:r>
            <a:r>
              <a:rPr lang="en-US" altLang="ko-KR" sz="1100" dirty="0">
                <a:solidFill>
                  <a:schemeClr val="tx1"/>
                </a:solidFill>
              </a:rPr>
              <a:t>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                                                 ch03/01_intro.html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2348880"/>
            <a:ext cx="8352928" cy="172819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 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시작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 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 태그를 사용하여 작성한 문서입니다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90" y="4276162"/>
            <a:ext cx="4998720" cy="181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04056"/>
          </a:xfrm>
        </p:spPr>
        <p:txBody>
          <a:bodyPr/>
          <a:lstStyle/>
          <a:p>
            <a:r>
              <a:rPr lang="ko-KR" altLang="en-US" dirty="0" smtClean="0"/>
              <a:t>태그 이름은 대소문자를 구분하지 않음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1. HTML5 </a:t>
            </a:r>
            <a:r>
              <a:rPr lang="ko-KR" altLang="en-US" smtClean="0"/>
              <a:t>문서의 작성 </a:t>
            </a:r>
            <a:r>
              <a:rPr lang="ko-KR" altLang="en-US" dirty="0" smtClean="0"/>
              <a:t>규칙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HTML5 </a:t>
            </a:r>
            <a:r>
              <a:rPr kumimoji="0" lang="ko-KR" altLang="en-US" b="1" smtClean="0">
                <a:solidFill>
                  <a:schemeClr val="bg1"/>
                </a:solidFill>
              </a:rPr>
              <a:t>문서의 작성 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6413" y="155679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3-3 </a:t>
            </a:r>
            <a:r>
              <a:rPr lang="ko-KR" altLang="en-US" sz="1100" dirty="0">
                <a:solidFill>
                  <a:schemeClr val="tx1"/>
                </a:solidFill>
              </a:rPr>
              <a:t>대소문자 구분 여부 확인하기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ch03/03_01_lowcase.html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916832"/>
            <a:ext cx="8352928" cy="151216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문서는 소문자로 작성할 것을 권장합니다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18897" y="3501008"/>
            <a:ext cx="1728192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tx1"/>
                </a:solidFill>
              </a:rPr>
              <a:t>ch03/03_02_upcase.html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6413" y="3501008"/>
            <a:ext cx="8352928" cy="151216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문서는 소문자로 작성할 것을 권장합니다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13" y="5157192"/>
            <a:ext cx="5044604" cy="133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6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04056"/>
          </a:xfrm>
        </p:spPr>
        <p:txBody>
          <a:bodyPr/>
          <a:lstStyle/>
          <a:p>
            <a:r>
              <a:rPr lang="ko-KR" altLang="en-US" dirty="0" smtClean="0"/>
              <a:t>본문 내 연속된 공백이나 줄 바꿈은 하나의 공백으로 처리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1. HTML5 </a:t>
            </a:r>
            <a:r>
              <a:rPr lang="ko-KR" altLang="en-US" smtClean="0"/>
              <a:t>문서의 작성 </a:t>
            </a:r>
            <a:r>
              <a:rPr lang="ko-KR" altLang="en-US" dirty="0" smtClean="0"/>
              <a:t>규칙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HTML5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문서의 </a:t>
            </a:r>
            <a:r>
              <a:rPr kumimoji="0" lang="ko-KR" altLang="en-US" b="1" smtClean="0">
                <a:solidFill>
                  <a:schemeClr val="bg1"/>
                </a:solidFill>
              </a:rPr>
              <a:t>작성 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6413" y="155679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3-4 </a:t>
            </a:r>
            <a:r>
              <a:rPr lang="ko-KR" altLang="en-US" sz="1100" dirty="0">
                <a:solidFill>
                  <a:schemeClr val="tx1"/>
                </a:solidFill>
              </a:rPr>
              <a:t>공백 </a:t>
            </a:r>
            <a:r>
              <a:rPr lang="ko-KR" altLang="en-US" sz="1100" dirty="0" smtClean="0">
                <a:solidFill>
                  <a:schemeClr val="tx1"/>
                </a:solidFill>
              </a:rPr>
              <a:t>테스트하기         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ch03/04_space.html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916832"/>
            <a:ext cx="8352928" cy="223224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공백처리 문제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HTML5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에서는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엔터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탭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      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스페이스바와 같은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키보드 값을 인식하지 않습니다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에서는 스페이스바 대신 특수문자를 사용해주세요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13" y="4437112"/>
            <a:ext cx="5183699" cy="172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04056"/>
          </a:xfrm>
        </p:spPr>
        <p:txBody>
          <a:bodyPr/>
          <a:lstStyle/>
          <a:p>
            <a:r>
              <a:rPr lang="ko-KR" altLang="en-US" dirty="0" smtClean="0"/>
              <a:t>태그의 포함 관계를 표현하기 위해 들여쓰기 적용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HTML5 </a:t>
            </a:r>
            <a:r>
              <a:rPr lang="ko-KR" altLang="en-US" dirty="0" smtClean="0"/>
              <a:t>문서의 작성 규칙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HTML5 </a:t>
            </a:r>
            <a:r>
              <a:rPr kumimoji="0" lang="ko-KR" altLang="en-US" b="1" smtClean="0">
                <a:solidFill>
                  <a:schemeClr val="bg1"/>
                </a:solidFill>
              </a:rPr>
              <a:t>문서의 작성 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6413" y="155679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3-5 </a:t>
            </a:r>
            <a:r>
              <a:rPr lang="ko-KR" altLang="en-US" sz="1100" dirty="0">
                <a:solidFill>
                  <a:schemeClr val="tx1"/>
                </a:solidFill>
              </a:rPr>
              <a:t>들여쓰기를 적용한 문서와 그렇지 않은 문서 </a:t>
            </a:r>
            <a:r>
              <a:rPr lang="ko-KR" altLang="en-US" sz="1100" dirty="0" smtClean="0">
                <a:solidFill>
                  <a:schemeClr val="tx1"/>
                </a:solidFill>
              </a:rPr>
              <a:t>작성하기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ch03/05_01_visible.html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916832"/>
            <a:ext cx="8352928" cy="201622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잘 정리된 문서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문서의 구조를 명확하게 작성해주세요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들여쓰기를 해야 소스코드의 가독성이 높아집니다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줄 바꿈도 해주세요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061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HTML5 </a:t>
            </a:r>
            <a:r>
              <a:rPr lang="ko-KR" altLang="en-US" dirty="0" smtClean="0"/>
              <a:t>문서의 작성 규칙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HTML5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문서의 </a:t>
            </a:r>
            <a:r>
              <a:rPr kumimoji="0" lang="ko-KR" altLang="en-US" b="1" smtClean="0">
                <a:solidFill>
                  <a:schemeClr val="bg1"/>
                </a:solidFill>
              </a:rPr>
              <a:t>작성 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124744"/>
            <a:ext cx="8352928" cy="18722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정리가 안 된 문서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문서의 구조를 명확하게 작성해주세요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들여쓰기를 해야 소스코드의 </a:t>
            </a:r>
            <a:r>
              <a:rPr lang="ko-KR" altLang="en-US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가독성이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높아집니다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줄 바꿈도 해주세요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76256" y="1124744"/>
            <a:ext cx="1870833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ch03/05_02_invisible.htmll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01" y="3212976"/>
            <a:ext cx="5123231" cy="204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2397" y="836712"/>
            <a:ext cx="8640960" cy="504056"/>
          </a:xfrm>
        </p:spPr>
        <p:txBody>
          <a:bodyPr/>
          <a:lstStyle/>
          <a:p>
            <a:r>
              <a:rPr lang="ko-KR" altLang="en-US" dirty="0" smtClean="0"/>
              <a:t>태그의 쌍을 겹치지 않고 완벽히 내포시킴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HTML5 </a:t>
            </a:r>
            <a:r>
              <a:rPr lang="ko-KR" altLang="en-US" dirty="0" smtClean="0"/>
              <a:t>문서의 작성 규칙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HTML5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문서의 </a:t>
            </a:r>
            <a:r>
              <a:rPr kumimoji="0" lang="ko-KR" altLang="en-US" b="1" smtClean="0">
                <a:solidFill>
                  <a:schemeClr val="bg1"/>
                </a:solidFill>
              </a:rPr>
              <a:t>작성 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6413" y="134076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3-6 </a:t>
            </a:r>
            <a:r>
              <a:rPr lang="ko-KR" altLang="en-US" sz="1100" dirty="0">
                <a:solidFill>
                  <a:schemeClr val="tx1"/>
                </a:solidFill>
              </a:rPr>
              <a:t>태그 </a:t>
            </a:r>
            <a:r>
              <a:rPr lang="ko-KR" altLang="en-US" sz="1100" dirty="0" smtClean="0">
                <a:solidFill>
                  <a:schemeClr val="tx1"/>
                </a:solidFill>
              </a:rPr>
              <a:t>중첩하기      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ch03/06_overlap.html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700808"/>
            <a:ext cx="8352928" cy="2098229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잘못된 태그 중첩 문서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태그가 중첩되지 않도록 작성해야 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34" y="4005064"/>
            <a:ext cx="4998720" cy="142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1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이란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71F4392-3007-4BB9-883E-3F2844C3D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39" y="2277924"/>
            <a:ext cx="3207544" cy="17240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6970CE0-6650-4395-A779-5268BE646E16}"/>
              </a:ext>
            </a:extLst>
          </p:cNvPr>
          <p:cNvSpPr/>
          <p:nvPr/>
        </p:nvSpPr>
        <p:spPr>
          <a:xfrm>
            <a:off x="918739" y="2277924"/>
            <a:ext cx="1490999" cy="172402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5A28FB9-D9C9-4C27-B90F-C234E4EA0C24}"/>
              </a:ext>
            </a:extLst>
          </p:cNvPr>
          <p:cNvSpPr txBox="1"/>
          <p:nvPr/>
        </p:nvSpPr>
        <p:spPr>
          <a:xfrm>
            <a:off x="264440" y="1206571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웹에서 자유롭게 오갈 수 있는 링크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24A4AA0D-EF87-4498-BEE9-F6E7CA231822}"/>
              </a:ext>
            </a:extLst>
          </p:cNvPr>
          <p:cNvSpPr/>
          <p:nvPr/>
        </p:nvSpPr>
        <p:spPr>
          <a:xfrm>
            <a:off x="2460072" y="2277924"/>
            <a:ext cx="893428" cy="1724025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95EB84E-616A-494C-A581-C818E7B421DF}"/>
              </a:ext>
            </a:extLst>
          </p:cNvPr>
          <p:cNvSpPr txBox="1"/>
          <p:nvPr/>
        </p:nvSpPr>
        <p:spPr>
          <a:xfrm>
            <a:off x="3854698" y="1047345"/>
            <a:ext cx="33603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텍스트뿐만 아니라 이미지</a:t>
            </a:r>
            <a:r>
              <a:rPr lang="en-US" altLang="ko-KR" sz="1400"/>
              <a:t>, </a:t>
            </a:r>
            <a:r>
              <a:rPr lang="ko-KR" altLang="en-US" sz="1400"/>
              <a:t>영상 등을 표시함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마크업에 사용하는 꼬리표를 </a:t>
            </a:r>
            <a:r>
              <a:rPr lang="en-US" altLang="ko-KR" sz="1400"/>
              <a:t>‘</a:t>
            </a:r>
            <a:r>
              <a:rPr lang="ko-KR" altLang="en-US" sz="1400"/>
              <a:t>태그</a:t>
            </a:r>
            <a:r>
              <a:rPr lang="en-US" altLang="ko-KR" sz="1400"/>
              <a:t>(tag)’</a:t>
            </a:r>
            <a:r>
              <a:rPr lang="ko-KR" altLang="en-US" sz="1400"/>
              <a:t>라고</a:t>
            </a:r>
            <a:r>
              <a:rPr lang="en-US" altLang="ko-KR" sz="1400"/>
              <a:t> </a:t>
            </a:r>
            <a:r>
              <a:rPr lang="ko-KR" altLang="en-US" sz="1400"/>
              <a:t>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710CC8D-FB32-4961-AC3B-7BC9129F06B6}"/>
              </a:ext>
            </a:extLst>
          </p:cNvPr>
          <p:cNvSpPr txBox="1"/>
          <p:nvPr/>
        </p:nvSpPr>
        <p:spPr>
          <a:xfrm>
            <a:off x="1544694" y="4884001"/>
            <a:ext cx="63396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HTML</a:t>
            </a:r>
            <a:r>
              <a:rPr lang="ko-KR" altLang="en-US" sz="1600" b="1" dirty="0"/>
              <a:t>은 웹에서 자유롭게 오갈 수 있는 웹 문서를 만드는 언어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="" xmlns:a16="http://schemas.microsoft.com/office/drawing/2014/main" id="{14757DBE-2E40-474F-95FC-4750A68038AB}"/>
              </a:ext>
            </a:extLst>
          </p:cNvPr>
          <p:cNvSpPr/>
          <p:nvPr/>
        </p:nvSpPr>
        <p:spPr>
          <a:xfrm>
            <a:off x="848859" y="4796621"/>
            <a:ext cx="620784" cy="588784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="" xmlns:a16="http://schemas.microsoft.com/office/drawing/2014/main" id="{759F8437-F905-471E-A801-3DE4CFFAF685}"/>
              </a:ext>
            </a:extLst>
          </p:cNvPr>
          <p:cNvCxnSpPr>
            <a:cxnSpLocks/>
            <a:stCxn id="8" idx="0"/>
            <a:endCxn id="9" idx="1"/>
          </p:cNvCxnSpPr>
          <p:nvPr/>
        </p:nvCxnSpPr>
        <p:spPr>
          <a:xfrm rot="5400000" flipH="1" flipV="1">
            <a:off x="3111702" y="1534928"/>
            <a:ext cx="538081" cy="9479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E56CB789-9AA8-47F0-8CB8-7DFDCA6DB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814" y="2001744"/>
            <a:ext cx="2278091" cy="1918393"/>
          </a:xfrm>
          <a:prstGeom prst="rect">
            <a:avLst/>
          </a:prstGeom>
        </p:spPr>
      </p:pic>
      <p:cxnSp>
        <p:nvCxnSpPr>
          <p:cNvPr id="20" name="연결선: 구부러짐 19">
            <a:extLst>
              <a:ext uri="{FF2B5EF4-FFF2-40B4-BE49-F238E27FC236}">
                <a16:creationId xmlns="" xmlns:a16="http://schemas.microsoft.com/office/drawing/2014/main" id="{B31CC800-70F7-42C1-B41A-8E90069B0C3C}"/>
              </a:ext>
            </a:extLst>
          </p:cNvPr>
          <p:cNvCxnSpPr>
            <a:stCxn id="6" idx="0"/>
          </p:cNvCxnSpPr>
          <p:nvPr/>
        </p:nvCxnSpPr>
        <p:spPr>
          <a:xfrm rot="16200000" flipV="1">
            <a:off x="909702" y="1523387"/>
            <a:ext cx="763575" cy="7454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873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2397" y="836712"/>
            <a:ext cx="8640960" cy="1296144"/>
          </a:xfrm>
        </p:spPr>
        <p:txBody>
          <a:bodyPr/>
          <a:lstStyle/>
          <a:p>
            <a:r>
              <a:rPr lang="ko-KR" altLang="en-US" dirty="0" smtClean="0"/>
              <a:t>종료 태그를 반드시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일반적인 표기 형식 </a:t>
            </a:r>
            <a:r>
              <a:rPr lang="en-US" altLang="ko-KR" dirty="0" smtClean="0"/>
              <a:t>: &lt;p&gt;~&lt;/p&gt;</a:t>
            </a:r>
          </a:p>
          <a:p>
            <a:pPr lvl="1"/>
            <a:r>
              <a:rPr lang="ko-KR" altLang="en-US" dirty="0" smtClean="0"/>
              <a:t>단축 표기 형식 </a:t>
            </a:r>
            <a:r>
              <a:rPr lang="en-US" altLang="ko-KR" dirty="0" smtClean="0"/>
              <a:t>: &lt;p/&gt;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HTML5 </a:t>
            </a:r>
            <a:r>
              <a:rPr lang="ko-KR" altLang="en-US" dirty="0" smtClean="0"/>
              <a:t>문서의 작성 규칙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HTML5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문서의 </a:t>
            </a:r>
            <a:r>
              <a:rPr kumimoji="0" lang="ko-KR" altLang="en-US" b="1" smtClean="0">
                <a:solidFill>
                  <a:schemeClr val="bg1"/>
                </a:solidFill>
              </a:rPr>
              <a:t>작성 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6413" y="191683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3-7 </a:t>
            </a:r>
            <a:r>
              <a:rPr lang="ko-KR" altLang="en-US" sz="1100" dirty="0">
                <a:solidFill>
                  <a:schemeClr val="tx1"/>
                </a:solidFill>
              </a:rPr>
              <a:t>종료 태그 사용하기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ch03/07_endtag.html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2276872"/>
            <a:ext cx="8352928" cy="256159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종료 태그 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에서는 종료 태그를 사용하도록 권장합니다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태그 사이가 공백이라면 단축형 태그를 사용할 수 있습니다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태그는 한 줄을 띌 때 사용합니다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63" y="4910474"/>
            <a:ext cx="4360545" cy="168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0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2397" y="836712"/>
            <a:ext cx="8640960" cy="432048"/>
          </a:xfrm>
        </p:spPr>
        <p:txBody>
          <a:bodyPr/>
          <a:lstStyle/>
          <a:p>
            <a:r>
              <a:rPr lang="ko-KR" altLang="en-US" dirty="0"/>
              <a:t>주석은 ‘</a:t>
            </a:r>
            <a:r>
              <a:rPr lang="en-US" altLang="ko-KR" dirty="0" smtClean="0"/>
              <a:t>&lt;!--’</a:t>
            </a:r>
            <a:r>
              <a:rPr lang="ko-KR" altLang="en-US" dirty="0"/>
              <a:t>로 시작해서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--&gt;’</a:t>
            </a:r>
            <a:r>
              <a:rPr lang="ko-KR" altLang="en-US" dirty="0"/>
              <a:t>로 </a:t>
            </a:r>
            <a:r>
              <a:rPr lang="ko-KR" altLang="en-US" dirty="0" smtClean="0"/>
              <a:t>끝냄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HTML5 </a:t>
            </a:r>
            <a:r>
              <a:rPr lang="ko-KR" altLang="en-US" dirty="0" smtClean="0"/>
              <a:t>문서의 작성 규칙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HTML5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문서의 </a:t>
            </a:r>
            <a:r>
              <a:rPr kumimoji="0" lang="ko-KR" altLang="en-US" b="1" smtClean="0">
                <a:solidFill>
                  <a:schemeClr val="bg1"/>
                </a:solidFill>
              </a:rPr>
              <a:t>작성 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6413" y="134076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3-8 </a:t>
            </a:r>
            <a:r>
              <a:rPr lang="ko-KR" altLang="en-US" sz="1100" dirty="0">
                <a:solidFill>
                  <a:schemeClr val="tx1"/>
                </a:solidFill>
              </a:rPr>
              <a:t>주석 작성하기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ch03/08_comment.html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700808"/>
            <a:ext cx="8352928" cy="256159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작성자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홍성용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문서의 메타정보를 작성하는 부분입니다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--&gt;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문서 주석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문서는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표준 문서입니다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--&gt;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주석은 소스코드를 설명하거나 불필요한 부분을 일시적으로 사용하지 않기 위해 씁니다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13" y="4365104"/>
            <a:ext cx="4353878" cy="208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 문서의 기본 구조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C1D8C59-2984-4373-9D35-A85222CE0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56" y="1117396"/>
            <a:ext cx="3293269" cy="44386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6EB5C6C7-3CCF-49BF-889A-68EF49D33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836" y="990600"/>
            <a:ext cx="2786063" cy="39052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55680AC5-B79A-4D11-9650-DE8172985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221" y="1054131"/>
            <a:ext cx="1635919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0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 문서의 기본 구조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34CF8A4-C734-476D-8D50-CFB58B350588}"/>
              </a:ext>
            </a:extLst>
          </p:cNvPr>
          <p:cNvSpPr txBox="1"/>
          <p:nvPr/>
        </p:nvSpPr>
        <p:spPr>
          <a:xfrm>
            <a:off x="475308" y="1502919"/>
            <a:ext cx="67729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Courier"/>
              </a:rPr>
              <a:t>웹 브라우저에게 ‘이제부터 처리할 문서는 </a:t>
            </a:r>
            <a:r>
              <a:rPr lang="en-US" altLang="ko-KR" sz="1400" dirty="0">
                <a:latin typeface="Courier"/>
              </a:rPr>
              <a:t>HTML </a:t>
            </a:r>
            <a:r>
              <a:rPr lang="ko-KR" altLang="en-US" sz="1400" dirty="0">
                <a:latin typeface="Courier"/>
              </a:rPr>
              <a:t>문서라고 알려주는 것</a:t>
            </a:r>
            <a:endParaRPr lang="en-US" altLang="ko-KR" sz="1400" dirty="0">
              <a:latin typeface="Courie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7682F07-B119-406F-A785-88CDC88C96DB}"/>
              </a:ext>
            </a:extLst>
          </p:cNvPr>
          <p:cNvSpPr txBox="1"/>
          <p:nvPr/>
        </p:nvSpPr>
        <p:spPr>
          <a:xfrm>
            <a:off x="354330" y="2826768"/>
            <a:ext cx="64910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Courier"/>
              </a:rPr>
              <a:t>실제 문서 정보와 내용이 시작되고 끝나는 것을 표시하는 태그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Courier"/>
              </a:rPr>
              <a:t>lang </a:t>
            </a:r>
            <a:r>
              <a:rPr lang="ko-KR" altLang="en-US" sz="1400">
                <a:latin typeface="Courier"/>
              </a:rPr>
              <a:t>속성을 사용해 문서에서 사용할 언어 지정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Courier"/>
              </a:rPr>
              <a:t>문서 정보를 지정하는 </a:t>
            </a:r>
            <a:r>
              <a:rPr lang="en-US" altLang="ko-KR" sz="1400">
                <a:latin typeface="Courier"/>
              </a:rPr>
              <a:t>&lt;head&gt; </a:t>
            </a:r>
            <a:r>
              <a:rPr lang="ko-KR" altLang="en-US" sz="1400">
                <a:latin typeface="Courier"/>
              </a:rPr>
              <a:t>부분과 문서 내용을 입력하는 </a:t>
            </a:r>
            <a:r>
              <a:rPr lang="en-US" altLang="ko-KR" sz="1400">
                <a:latin typeface="Courier"/>
              </a:rPr>
              <a:t>&lt;body&gt; </a:t>
            </a:r>
            <a:r>
              <a:rPr lang="ko-KR" altLang="en-US" sz="1400">
                <a:latin typeface="Courier"/>
              </a:rPr>
              <a:t>부분 포함</a:t>
            </a:r>
            <a:endParaRPr lang="en-US" altLang="ko-KR" sz="1400">
              <a:latin typeface="Courie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34CF8A4-C734-476D-8D50-CFB58B350588}"/>
              </a:ext>
            </a:extLst>
          </p:cNvPr>
          <p:cNvSpPr txBox="1"/>
          <p:nvPr/>
        </p:nvSpPr>
        <p:spPr>
          <a:xfrm>
            <a:off x="475308" y="1041254"/>
            <a:ext cx="5212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 b="1">
                <a:latin typeface="+mn-lt"/>
              </a:defRPr>
            </a:lvl1pPr>
          </a:lstStyle>
          <a:p>
            <a:r>
              <a:rPr lang="en-US" altLang="ko-KR" dirty="0"/>
              <a:t>&lt;!DOCTYPE html&gt; </a:t>
            </a:r>
            <a:r>
              <a:rPr lang="ko-KR" altLang="en-US" dirty="0"/>
              <a:t>또는 </a:t>
            </a: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34CF8A4-C734-476D-8D50-CFB58B350588}"/>
              </a:ext>
            </a:extLst>
          </p:cNvPr>
          <p:cNvSpPr txBox="1"/>
          <p:nvPr/>
        </p:nvSpPr>
        <p:spPr>
          <a:xfrm>
            <a:off x="475308" y="2276872"/>
            <a:ext cx="4511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 b="1">
                <a:latin typeface="+mn-lt"/>
              </a:defRPr>
            </a:lvl1pPr>
          </a:lstStyle>
          <a:p>
            <a:r>
              <a:rPr lang="en-US" altLang="ko-KR" dirty="0"/>
              <a:t> </a:t>
            </a:r>
            <a:r>
              <a:rPr lang="ko-KR" altLang="en-US" dirty="0"/>
              <a:t>웹 문서 시작을 알리는 </a:t>
            </a:r>
            <a:r>
              <a:rPr lang="en-US" altLang="ko-KR" dirty="0"/>
              <a:t>&lt;html&gt;  </a:t>
            </a:r>
            <a:r>
              <a:rPr lang="ko-KR" altLang="en-US" dirty="0"/>
              <a:t>태그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945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 문서의 기본 구조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C422FF8-265A-48F7-B770-FCBAD65556B7}"/>
              </a:ext>
            </a:extLst>
          </p:cNvPr>
          <p:cNvSpPr txBox="1"/>
          <p:nvPr/>
        </p:nvSpPr>
        <p:spPr>
          <a:xfrm>
            <a:off x="251520" y="1556792"/>
            <a:ext cx="5500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문서 관련 정보 입력</a:t>
            </a:r>
            <a:r>
              <a:rPr lang="en-US" altLang="ko-KR" sz="1400" dirty="0"/>
              <a:t>, </a:t>
            </a:r>
            <a:r>
              <a:rPr lang="ko-KR" altLang="en-US" sz="1400" dirty="0"/>
              <a:t>웹 브라우저 화면에는 보이지 않음</a:t>
            </a:r>
            <a:r>
              <a:rPr lang="en-US" altLang="ko-KR" sz="1400" dirty="0"/>
              <a:t>.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문서에서 사용할 외부 파일 링크</a:t>
            </a:r>
            <a:endParaRPr lang="en-US" altLang="ko-KR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668DD3E-224E-4A7B-899B-3A2DBEF7EE7A}"/>
              </a:ext>
            </a:extLst>
          </p:cNvPr>
          <p:cNvSpPr txBox="1"/>
          <p:nvPr/>
        </p:nvSpPr>
        <p:spPr>
          <a:xfrm>
            <a:off x="162270" y="2475293"/>
            <a:ext cx="48194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문자 세트 등 문서 정보가 들어 있는 </a:t>
            </a:r>
            <a:r>
              <a:rPr lang="en-US" altLang="ko-KR" sz="1200" b="1" dirty="0"/>
              <a:t>&lt;meta&gt; </a:t>
            </a:r>
            <a:r>
              <a:rPr lang="ko-KR" altLang="en-US" sz="1200" b="1" dirty="0"/>
              <a:t>태그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한글로 된 내용을 표시하기 위해서 </a:t>
            </a:r>
            <a:r>
              <a:rPr lang="en-US" altLang="ko-KR" sz="1200" dirty="0"/>
              <a:t>UTF-8 </a:t>
            </a:r>
            <a:r>
              <a:rPr lang="ko-KR" altLang="en-US" sz="1200" dirty="0"/>
              <a:t>문자 세트를 사용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이외에도 다양한 문서 정보를 지정</a:t>
            </a:r>
            <a:endParaRPr lang="en-US" altLang="ko-KR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1137B65C-C2A5-4A0A-ABEC-E7D662509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137493"/>
            <a:ext cx="2220404" cy="4913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75778E91-E95F-4956-8309-53EDD285C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234211"/>
            <a:ext cx="4475059" cy="82750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CE4D9FC9-CBE3-4770-A4A5-1BD5A4D5D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699" y="3383168"/>
            <a:ext cx="2890404" cy="46998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5A568500-E5BD-4425-82D1-60375C060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0019" y="3935457"/>
            <a:ext cx="2531084" cy="1838673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308BACE8-AFDE-41E7-BA51-584ACBEC6DED}"/>
              </a:ext>
            </a:extLst>
          </p:cNvPr>
          <p:cNvCxnSpPr/>
          <p:nvPr/>
        </p:nvCxnSpPr>
        <p:spPr>
          <a:xfrm>
            <a:off x="4819475" y="2768368"/>
            <a:ext cx="0" cy="33472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34CF8A4-C734-476D-8D50-CFB58B350588}"/>
              </a:ext>
            </a:extLst>
          </p:cNvPr>
          <p:cNvSpPr txBox="1"/>
          <p:nvPr/>
        </p:nvSpPr>
        <p:spPr>
          <a:xfrm>
            <a:off x="299841" y="1124744"/>
            <a:ext cx="4960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 b="1">
                <a:latin typeface="+mn-lt"/>
              </a:defRPr>
            </a:lvl1pPr>
          </a:lstStyle>
          <a:p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브라우저에게 정보를 주는 </a:t>
            </a:r>
            <a:r>
              <a:rPr lang="en-US" altLang="ko-KR" dirty="0">
                <a:latin typeface="+mj-lt"/>
              </a:rPr>
              <a:t>&lt;head&gt;  </a:t>
            </a:r>
            <a:r>
              <a:rPr lang="ko-KR" altLang="en-US" dirty="0">
                <a:latin typeface="+mj-lt"/>
              </a:rPr>
              <a:t>태그</a:t>
            </a:r>
            <a:endParaRPr lang="en-US" altLang="ko-KR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34CF8A4-C734-476D-8D50-CFB58B350588}"/>
              </a:ext>
            </a:extLst>
          </p:cNvPr>
          <p:cNvSpPr txBox="1"/>
          <p:nvPr/>
        </p:nvSpPr>
        <p:spPr>
          <a:xfrm>
            <a:off x="4963321" y="2751311"/>
            <a:ext cx="4338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 b="1">
                <a:latin typeface="+mj-lt"/>
              </a:defRPr>
            </a:lvl1pPr>
          </a:lstStyle>
          <a:p>
            <a:r>
              <a:rPr lang="en-US" altLang="ko-KR" dirty="0"/>
              <a:t> </a:t>
            </a:r>
            <a:r>
              <a:rPr lang="ko-KR" altLang="en-US" dirty="0"/>
              <a:t>문서 제목을 나타내는 </a:t>
            </a:r>
            <a:r>
              <a:rPr lang="en-US" altLang="ko-KR" dirty="0"/>
              <a:t>&lt;title&gt; </a:t>
            </a:r>
            <a:r>
              <a:rPr lang="ko-KR" altLang="en-US" dirty="0"/>
              <a:t>태그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418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 문서의 기본 구조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C422FF8-265A-48F7-B770-FCBAD65556B7}"/>
              </a:ext>
            </a:extLst>
          </p:cNvPr>
          <p:cNvSpPr txBox="1"/>
          <p:nvPr/>
        </p:nvSpPr>
        <p:spPr>
          <a:xfrm>
            <a:off x="467686" y="1466200"/>
            <a:ext cx="69126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실제 브라우저에 표시될 내용 입력 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대부분의 태그가 </a:t>
            </a:r>
            <a:r>
              <a:rPr lang="en-US" altLang="ko-KR" sz="1400" dirty="0"/>
              <a:t>&lt;body&gt; </a:t>
            </a:r>
            <a:r>
              <a:rPr lang="ko-KR" altLang="en-US" sz="1400" dirty="0"/>
              <a:t>태그와 </a:t>
            </a:r>
            <a:r>
              <a:rPr lang="en-US" altLang="ko-KR" sz="1400" dirty="0"/>
              <a:t>&lt;/body&gt; </a:t>
            </a:r>
            <a:r>
              <a:rPr lang="ko-KR" altLang="en-US" sz="1400" dirty="0"/>
              <a:t>태그 사이에서 사용하는 태그들</a:t>
            </a:r>
            <a:r>
              <a:rPr lang="en-US" altLang="ko-KR" sz="1400" b="1" dirty="0"/>
              <a:t> </a:t>
            </a:r>
            <a:endParaRPr lang="ko-KR" altLang="en-US" sz="1400" i="1" dirty="0">
              <a:solidFill>
                <a:srgbClr val="0070C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060A136-91A8-49C1-9042-9BA355A9E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733368"/>
            <a:ext cx="2592287" cy="21573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73F511EC-5DB2-42BF-B7BF-FAADF464F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2564904"/>
            <a:ext cx="4113508" cy="26705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34CF8A4-C734-476D-8D50-CFB58B350588}"/>
              </a:ext>
            </a:extLst>
          </p:cNvPr>
          <p:cNvSpPr txBox="1"/>
          <p:nvPr/>
        </p:nvSpPr>
        <p:spPr>
          <a:xfrm>
            <a:off x="539552" y="941600"/>
            <a:ext cx="5573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 b="1">
                <a:latin typeface="+mj-lt"/>
              </a:defRPr>
            </a:lvl1pPr>
          </a:lstStyle>
          <a:p>
            <a:r>
              <a:rPr lang="en-US" altLang="ko-KR" dirty="0"/>
              <a:t> </a:t>
            </a:r>
            <a:r>
              <a:rPr lang="ko-KR" altLang="en-US" dirty="0"/>
              <a:t>웹 브라우저에 내용을 표시하는 </a:t>
            </a:r>
            <a:r>
              <a:rPr lang="en-US" altLang="ko-KR" dirty="0"/>
              <a:t>&lt;body&gt; </a:t>
            </a:r>
            <a:r>
              <a:rPr lang="ko-KR" altLang="en-US" dirty="0"/>
              <a:t>태그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716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문서 구조를 만드는 시맨틱 태그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76193C9-6CE0-47D8-BBCA-2800E041E56B}"/>
              </a:ext>
            </a:extLst>
          </p:cNvPr>
          <p:cNvSpPr txBox="1"/>
          <p:nvPr/>
        </p:nvSpPr>
        <p:spPr>
          <a:xfrm>
            <a:off x="323528" y="1601836"/>
            <a:ext cx="4608512" cy="362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srgbClr val="0070C0"/>
                </a:solidFill>
                <a:latin typeface="Courier"/>
              </a:rPr>
              <a:t>시맨틱</a:t>
            </a:r>
            <a:r>
              <a:rPr lang="en-US" altLang="ko-KR" sz="1100" dirty="0">
                <a:solidFill>
                  <a:srgbClr val="0070C0"/>
                </a:solidFill>
                <a:latin typeface="Courier"/>
              </a:rPr>
              <a:t>(semantic) : </a:t>
            </a:r>
            <a:r>
              <a:rPr lang="ko-KR" altLang="en-US" sz="1100" dirty="0">
                <a:solidFill>
                  <a:srgbClr val="0070C0"/>
                </a:solidFill>
                <a:latin typeface="Courier"/>
              </a:rPr>
              <a:t>의미론적인</a:t>
            </a:r>
            <a:r>
              <a:rPr lang="en-US" altLang="ko-KR" sz="1100" dirty="0">
                <a:solidFill>
                  <a:srgbClr val="0070C0"/>
                </a:solidFill>
                <a:latin typeface="Courier"/>
              </a:rPr>
              <a:t>, </a:t>
            </a:r>
            <a:r>
              <a:rPr lang="ko-KR" altLang="en-US" sz="1100" dirty="0">
                <a:solidFill>
                  <a:srgbClr val="0070C0"/>
                </a:solidFill>
                <a:latin typeface="Courier"/>
              </a:rPr>
              <a:t>의미가 통하는 </a:t>
            </a:r>
            <a:endParaRPr lang="en-US" altLang="ko-KR" sz="1100" dirty="0">
              <a:solidFill>
                <a:srgbClr val="0070C0"/>
              </a:solidFill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Courier"/>
              </a:rPr>
              <a:t>이름만 봐도 의미를 알 수 있는 </a:t>
            </a:r>
            <a:r>
              <a:rPr lang="en-US" altLang="ko-KR" sz="1400" dirty="0">
                <a:latin typeface="Courier"/>
              </a:rPr>
              <a:t>HTML </a:t>
            </a:r>
            <a:r>
              <a:rPr lang="ko-KR" altLang="en-US" sz="1400" dirty="0">
                <a:latin typeface="Courier"/>
              </a:rPr>
              <a:t>태그</a:t>
            </a:r>
            <a:endParaRPr lang="en-US" altLang="ko-KR" sz="1400" dirty="0">
              <a:latin typeface="Courier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urier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Courier"/>
              </a:rPr>
              <a:t>왜 사용할까</a:t>
            </a:r>
            <a:r>
              <a:rPr lang="en-US" altLang="ko-KR" sz="1600" b="1" dirty="0">
                <a:latin typeface="Courier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Courier"/>
                <a:sym typeface="Wingdings" panose="05000000000000000000" pitchFamily="2" charset="2"/>
              </a:rPr>
              <a:t>화면 </a:t>
            </a:r>
            <a:r>
              <a:rPr lang="ko-KR" altLang="en-US" sz="1400" dirty="0" err="1">
                <a:latin typeface="Courier"/>
                <a:sym typeface="Wingdings" panose="05000000000000000000" pitchFamily="2" charset="2"/>
              </a:rPr>
              <a:t>낭독기</a:t>
            </a:r>
            <a:r>
              <a:rPr lang="ko-KR" altLang="en-US" sz="1400" dirty="0">
                <a:latin typeface="Courier"/>
                <a:sym typeface="Wingdings" panose="05000000000000000000" pitchFamily="2" charset="2"/>
              </a:rPr>
              <a:t> 같은 보조 기기에서 사이트의 구조를 </a:t>
            </a:r>
            <a:r>
              <a:rPr lang="ko-KR" altLang="en-US" sz="1400" dirty="0" smtClean="0">
                <a:latin typeface="Courier"/>
                <a:sym typeface="Wingdings" panose="05000000000000000000" pitchFamily="2" charset="2"/>
              </a:rPr>
              <a:t>이해할 </a:t>
            </a:r>
            <a:r>
              <a:rPr lang="ko-KR" altLang="en-US" sz="1400" dirty="0">
                <a:latin typeface="Courier"/>
                <a:sym typeface="Wingdings" panose="05000000000000000000" pitchFamily="2" charset="2"/>
              </a:rPr>
              <a:t>수 있다</a:t>
            </a:r>
            <a:endParaRPr lang="en-US" altLang="ko-KR" sz="1400" dirty="0">
              <a:latin typeface="Courier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Courier"/>
              </a:rPr>
              <a:t>문서 구조가 정확히 나눠지므로 </a:t>
            </a:r>
            <a:r>
              <a:rPr lang="en-US" altLang="ko-KR" sz="1400" dirty="0">
                <a:latin typeface="Courier"/>
              </a:rPr>
              <a:t>PC</a:t>
            </a:r>
            <a:r>
              <a:rPr lang="ko-KR" altLang="en-US" sz="1400" dirty="0">
                <a:latin typeface="Courier"/>
              </a:rPr>
              <a:t>나 </a:t>
            </a:r>
            <a:r>
              <a:rPr lang="ko-KR" altLang="en-US" sz="1400" dirty="0" err="1">
                <a:latin typeface="Courier"/>
              </a:rPr>
              <a:t>모바일</a:t>
            </a:r>
            <a:r>
              <a:rPr lang="ko-KR" altLang="en-US" sz="1400" dirty="0">
                <a:latin typeface="Courier"/>
              </a:rPr>
              <a:t> 등 </a:t>
            </a:r>
            <a:r>
              <a:rPr lang="en-US" altLang="ko-KR" sz="1400" dirty="0">
                <a:latin typeface="Courier"/>
              </a:rPr>
              <a:t/>
            </a:r>
            <a:br>
              <a:rPr lang="en-US" altLang="ko-KR" sz="1400" dirty="0">
                <a:latin typeface="Courier"/>
              </a:rPr>
            </a:br>
            <a:r>
              <a:rPr lang="ko-KR" altLang="en-US" sz="1400" dirty="0">
                <a:latin typeface="Courier"/>
              </a:rPr>
              <a:t>다양한 화면에서 웹 문서를 표현하기가 쉽다</a:t>
            </a:r>
            <a:endParaRPr lang="en-US" altLang="ko-KR" sz="1400" dirty="0">
              <a:latin typeface="Courier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Courier"/>
              </a:rPr>
              <a:t>웹 사이트를 검색할 때 필요한 내용을 정확히 찾을 수 있다</a:t>
            </a:r>
            <a:endParaRPr lang="en-US" altLang="ko-KR" sz="1400" dirty="0">
              <a:latin typeface="Courier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C4E7E3B-0EBB-471C-BFED-C363125EF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934830"/>
            <a:ext cx="3901719" cy="537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9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문서 구조를 만드는 시맨틱 태그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C780798-B030-4B5A-8291-0338ADF2D0A8}"/>
              </a:ext>
            </a:extLst>
          </p:cNvPr>
          <p:cNvSpPr txBox="1"/>
          <p:nvPr/>
        </p:nvSpPr>
        <p:spPr>
          <a:xfrm>
            <a:off x="297704" y="1304697"/>
            <a:ext cx="3914256" cy="155427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/>
              <a:t>헤더 영역을 나타내는 </a:t>
            </a:r>
            <a:r>
              <a:rPr lang="en-US" altLang="ko-KR" sz="1600" b="1"/>
              <a:t>&lt;header&gt; </a:t>
            </a:r>
            <a:r>
              <a:rPr lang="ko-KR" altLang="en-US" sz="1600" b="1"/>
              <a:t>태그</a:t>
            </a:r>
            <a:endParaRPr lang="en-US" altLang="ko-KR" sz="1600" b="1"/>
          </a:p>
          <a:p>
            <a:endParaRPr lang="en-US" altLang="ko-KR" sz="1600" b="1"/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헤더 영역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사이트 전체의 헤더</a:t>
            </a:r>
            <a:r>
              <a:rPr lang="en-US" altLang="ko-KR" sz="1400">
                <a:latin typeface="Courier"/>
              </a:rPr>
              <a:t> or </a:t>
            </a:r>
            <a:r>
              <a:rPr lang="ko-KR" altLang="en-US" sz="1400">
                <a:latin typeface="Courier"/>
              </a:rPr>
              <a:t>특정 영역의 헤더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검색 창이나 사이트 메뉴 삽입</a:t>
            </a:r>
            <a:endParaRPr lang="ko-KR" altLang="en-US" sz="1600" b="1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D502FA0-31D8-4AC2-B5AB-A32CC3FE9116}"/>
              </a:ext>
            </a:extLst>
          </p:cNvPr>
          <p:cNvSpPr txBox="1"/>
          <p:nvPr/>
        </p:nvSpPr>
        <p:spPr>
          <a:xfrm>
            <a:off x="297704" y="3429001"/>
            <a:ext cx="3914256" cy="155427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내비게이션 영역을 나타내는 </a:t>
            </a:r>
            <a:r>
              <a:rPr lang="en-US" altLang="ko-KR" sz="1600" b="1"/>
              <a:t>&lt;nav&gt; </a:t>
            </a:r>
            <a:r>
              <a:rPr lang="ko-KR" altLang="en-US" sz="1600" b="1"/>
              <a:t>태그</a:t>
            </a:r>
            <a:endParaRPr lang="en-US" altLang="ko-KR" sz="1600" b="1"/>
          </a:p>
          <a:p>
            <a:endParaRPr lang="en-US" altLang="ko-KR" sz="1600" b="1"/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내비게이션 영역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웹 문서 위치에 영향을 받지 않음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문서 안에 여러 개 만들 수 있음</a:t>
            </a:r>
            <a:r>
              <a:rPr lang="en-US" altLang="ko-KR" sz="1400">
                <a:latin typeface="Courier"/>
              </a:rPr>
              <a:t>(id</a:t>
            </a:r>
            <a:r>
              <a:rPr lang="ko-KR" altLang="en-US" sz="1400">
                <a:latin typeface="Courier"/>
              </a:rPr>
              <a:t>로 구분</a:t>
            </a:r>
            <a:r>
              <a:rPr lang="en-US" altLang="ko-KR" sz="1400">
                <a:latin typeface="Courier"/>
              </a:rPr>
              <a:t>)</a:t>
            </a:r>
            <a:endParaRPr lang="ko-KR" altLang="en-US" sz="1600" b="1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F9C77EE-0324-4AD9-851B-A32D0DEB9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239" y="1204432"/>
            <a:ext cx="3186113" cy="28384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C69E4B68-E3D4-4B48-9D89-0A9DF594AD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95"/>
          <a:stretch/>
        </p:blipFill>
        <p:spPr>
          <a:xfrm>
            <a:off x="4277617" y="4404221"/>
            <a:ext cx="4614863" cy="183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15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문서 구조를 만드는 시맨틱 태그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C780798-B030-4B5A-8291-0338ADF2D0A8}"/>
              </a:ext>
            </a:extLst>
          </p:cNvPr>
          <p:cNvSpPr txBox="1"/>
          <p:nvPr/>
        </p:nvSpPr>
        <p:spPr>
          <a:xfrm>
            <a:off x="107505" y="1029213"/>
            <a:ext cx="4078630" cy="155427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/>
              <a:t>핵심 콘텐츠를 담는 </a:t>
            </a:r>
            <a:r>
              <a:rPr lang="en-US" altLang="ko-KR" sz="1600" b="1"/>
              <a:t>&lt;main&gt; </a:t>
            </a:r>
            <a:r>
              <a:rPr lang="ko-KR" altLang="en-US" sz="1600" b="1"/>
              <a:t>태그</a:t>
            </a:r>
            <a:endParaRPr lang="en-US" altLang="ko-KR" sz="1600" b="1"/>
          </a:p>
          <a:p>
            <a:endParaRPr lang="en-US" altLang="ko-KR" sz="1600" b="1"/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웹 문서에서 핵심이 되는 내용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웹 문서마다 다르게 보여주는 내용으로 구성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웹 문서에서 한 번만 사용</a:t>
            </a:r>
            <a:endParaRPr lang="ko-KR" altLang="en-US" sz="1600" b="1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D502FA0-31D8-4AC2-B5AB-A32CC3FE9116}"/>
              </a:ext>
            </a:extLst>
          </p:cNvPr>
          <p:cNvSpPr txBox="1"/>
          <p:nvPr/>
        </p:nvSpPr>
        <p:spPr>
          <a:xfrm>
            <a:off x="107505" y="2878034"/>
            <a:ext cx="4078630" cy="155427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독립적인 콘텐츠를 담는 </a:t>
            </a:r>
            <a:r>
              <a:rPr lang="en-US" altLang="ko-KR" sz="1600" b="1"/>
              <a:t>&lt;article&gt; </a:t>
            </a:r>
            <a:r>
              <a:rPr lang="ko-KR" altLang="en-US" sz="1600" b="1"/>
              <a:t>태그</a:t>
            </a:r>
            <a:endParaRPr lang="en-US" altLang="ko-KR" sz="1600" b="1"/>
          </a:p>
          <a:p>
            <a:endParaRPr lang="en-US" altLang="ko-KR" sz="1600" b="1"/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독립된 웹 콘텐츠 항목</a:t>
            </a:r>
            <a:r>
              <a:rPr lang="en-US" altLang="ko-KR" sz="1400">
                <a:latin typeface="Courier"/>
              </a:rPr>
              <a:t/>
            </a:r>
            <a:br>
              <a:rPr lang="en-US" altLang="ko-KR" sz="1400">
                <a:latin typeface="Courier"/>
              </a:rPr>
            </a:br>
            <a:r>
              <a:rPr lang="en-US" altLang="ko-KR" sz="1400">
                <a:latin typeface="Courier"/>
              </a:rPr>
              <a:t>    (</a:t>
            </a:r>
            <a:r>
              <a:rPr lang="ko-KR" altLang="en-US" sz="1400">
                <a:latin typeface="Courier"/>
              </a:rPr>
              <a:t>따로 떼어도 콘텐츠가 되는 내용</a:t>
            </a:r>
            <a:r>
              <a:rPr lang="en-US" altLang="ko-KR" sz="1400">
                <a:latin typeface="Courier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&lt;section&gt;</a:t>
            </a:r>
            <a:r>
              <a:rPr lang="ko-KR" altLang="en-US" sz="1400">
                <a:latin typeface="Courier"/>
              </a:rPr>
              <a:t> 태그를 포함할 수 있음</a:t>
            </a:r>
            <a:endParaRPr lang="ko-KR" altLang="en-US" sz="1600" b="1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FE6EA7E-92C5-4C9A-933D-08773E7D0D1D}"/>
              </a:ext>
            </a:extLst>
          </p:cNvPr>
          <p:cNvSpPr txBox="1"/>
          <p:nvPr/>
        </p:nvSpPr>
        <p:spPr>
          <a:xfrm>
            <a:off x="107505" y="4731143"/>
            <a:ext cx="4078630" cy="155427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콘텐츠 영역을 나타내는 </a:t>
            </a:r>
            <a:r>
              <a:rPr lang="en-US" altLang="ko-KR" sz="1600" b="1"/>
              <a:t>&lt;section&gt; </a:t>
            </a:r>
            <a:r>
              <a:rPr lang="ko-KR" altLang="en-US" sz="1600" b="1"/>
              <a:t>태그</a:t>
            </a:r>
            <a:endParaRPr lang="en-US" altLang="ko-KR" sz="1600" b="1"/>
          </a:p>
          <a:p>
            <a:endParaRPr lang="en-US" altLang="ko-KR" sz="1600" b="1"/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콘텐츠 영역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몇 개의 콘텐츠를 묶는 용도로 사용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Courier"/>
              </a:rPr>
              <a:t>  - css </a:t>
            </a:r>
            <a:r>
              <a:rPr lang="ko-KR" altLang="en-US" sz="1400" b="1">
                <a:latin typeface="Courier"/>
              </a:rPr>
              <a:t>적용을 위해 묶는 용도로 쓰지 말 것</a:t>
            </a:r>
            <a:endParaRPr lang="ko-KR" altLang="en-US" sz="1600" b="1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A4DC1E8-1B5E-4239-AFEA-DCB058282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909" y="973191"/>
            <a:ext cx="3083150" cy="19568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16593CD4-6720-4C7B-B484-A457EE5E1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500" y="3331427"/>
            <a:ext cx="4534004" cy="3215431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CEEBA050-BCDC-4103-BAC7-04952F7077F5}"/>
              </a:ext>
            </a:extLst>
          </p:cNvPr>
          <p:cNvSpPr/>
          <p:nvPr/>
        </p:nvSpPr>
        <p:spPr>
          <a:xfrm>
            <a:off x="467544" y="5929996"/>
            <a:ext cx="2325096" cy="27699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40B4723-DCC0-4CF9-A806-FA9BC35547BC}"/>
              </a:ext>
            </a:extLst>
          </p:cNvPr>
          <p:cNvSpPr txBox="1"/>
          <p:nvPr/>
        </p:nvSpPr>
        <p:spPr>
          <a:xfrm>
            <a:off x="2070809" y="6329413"/>
            <a:ext cx="721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C00000"/>
                </a:solidFill>
              </a:rPr>
              <a:t>&lt;div&gt; </a:t>
            </a:r>
            <a:r>
              <a:rPr lang="ko-KR" altLang="en-US" sz="1200">
                <a:solidFill>
                  <a:srgbClr val="C00000"/>
                </a:solidFill>
              </a:rPr>
              <a:t>태그</a:t>
            </a: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="" xmlns:a16="http://schemas.microsoft.com/office/drawing/2014/main" id="{CA23BD6B-E572-43C4-A1EC-03B06FDCFA4D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1770774" y="6066313"/>
            <a:ext cx="210580" cy="491944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769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66"/>
        </a:solidFill>
        <a:ln>
          <a:noFill/>
        </a:ln>
      </a:spPr>
      <a:bodyPr rtlCol="0" anchor="ctr"/>
      <a:lstStyle>
        <a:defPPr>
          <a:defRPr sz="11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4361</TotalTime>
  <Words>1138</Words>
  <Application>Microsoft Office PowerPoint</Application>
  <PresentationFormat>화면 슬라이드 쇼(4:3)</PresentationFormat>
  <Paragraphs>213</Paragraphs>
  <Slides>21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HTML이란</vt:lpstr>
      <vt:lpstr>HTML 문서의 기본 구조</vt:lpstr>
      <vt:lpstr>HTML 문서의 기본 구조</vt:lpstr>
      <vt:lpstr>HTML 문서의 기본 구조</vt:lpstr>
      <vt:lpstr>HTML 문서의 기본 구조</vt:lpstr>
      <vt:lpstr>웹 문서 구조를 만드는 시맨틱 태그</vt:lpstr>
      <vt:lpstr>웹 문서 구조를 만드는 시맨틱 태그</vt:lpstr>
      <vt:lpstr>웹 문서 구조를 만드는 시맨틱 태그</vt:lpstr>
      <vt:lpstr>웹 문서 구조를 만드는 시맨틱 태그</vt:lpstr>
      <vt:lpstr>공간 분할 태그</vt:lpstr>
      <vt:lpstr>공간 분할 태그</vt:lpstr>
      <vt:lpstr>5. 공간 분할 태그</vt:lpstr>
      <vt:lpstr>1. HTML5 문서의 구조</vt:lpstr>
      <vt:lpstr>1. HTML5 문서의 작성 규칙</vt:lpstr>
      <vt:lpstr>1. HTML5 문서의 작성 규칙</vt:lpstr>
      <vt:lpstr>1. HTML5 문서의 작성 규칙</vt:lpstr>
      <vt:lpstr>1. HTML5 문서의 작성 규칙</vt:lpstr>
      <vt:lpstr>1. HTML5 문서의 작성 규칙</vt:lpstr>
      <vt:lpstr>1. HTML5 문서의 작성 규칙</vt:lpstr>
      <vt:lpstr>1. HTML5 문서의 작성 규칙</vt:lpstr>
    </vt:vector>
  </TitlesOfParts>
  <Company>한빛가족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공학기초수학_1장</dc:title>
  <dc:creator>임은혜</dc:creator>
  <cp:lastModifiedBy>jslee912@gmail.com</cp:lastModifiedBy>
  <cp:revision>345</cp:revision>
  <dcterms:created xsi:type="dcterms:W3CDTF">2012-08-06T11:28:05Z</dcterms:created>
  <dcterms:modified xsi:type="dcterms:W3CDTF">2021-07-25T11:39:10Z</dcterms:modified>
</cp:coreProperties>
</file>