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6" r:id="rId2"/>
    <p:sldId id="348" r:id="rId3"/>
    <p:sldId id="349" r:id="rId4"/>
    <p:sldId id="365" r:id="rId5"/>
    <p:sldId id="366" r:id="rId6"/>
    <p:sldId id="367" r:id="rId7"/>
    <p:sldId id="368" r:id="rId8"/>
    <p:sldId id="369" r:id="rId9"/>
    <p:sldId id="370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72" r:id="rId23"/>
    <p:sldId id="362" r:id="rId24"/>
    <p:sldId id="375" r:id="rId25"/>
    <p:sldId id="363" r:id="rId26"/>
    <p:sldId id="364" r:id="rId27"/>
    <p:sldId id="373" r:id="rId28"/>
    <p:sldId id="377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0066CC"/>
    <a:srgbClr val="FFCC99"/>
    <a:srgbClr val="0066FF"/>
    <a:srgbClr val="2B7589"/>
    <a:srgbClr val="339933"/>
    <a:srgbClr val="0099CC"/>
    <a:srgbClr val="CBCBC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5" autoAdjust="0"/>
    <p:restoredTop sz="90773" autoAdjust="0"/>
  </p:normalViewPr>
  <p:slideViewPr>
    <p:cSldViewPr>
      <p:cViewPr>
        <p:scale>
          <a:sx n="70" d="100"/>
          <a:sy n="70" d="100"/>
        </p:scale>
        <p:origin x="-461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869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1717-2737-44C8-92A4-5D342C14B3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7A7D-E4D1-444F-A896-B476AC680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ch05/01_get.html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0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ch05/01_getdata.jsp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6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ch05/02_post.html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ch05/02_postdata.jsp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2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05/14_color.html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2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ch05/20_meter.html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0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join_form.html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9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0684747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8066554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712260"/>
            <a:ext cx="6858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0" y="620688"/>
            <a:ext cx="9144000" cy="1392560"/>
          </a:xfrm>
          <a:prstGeom prst="rect">
            <a:avLst/>
          </a:prstGeom>
          <a:solidFill>
            <a:srgbClr val="0066CC">
              <a:alpha val="55000"/>
            </a:srgbClr>
          </a:solidFill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sz="2800" b="1" dirty="0" smtClean="0">
                <a:solidFill>
                  <a:schemeClr val="bg1"/>
                </a:solidFill>
              </a:rPr>
              <a:t>Chapter 5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 smtClean="0">
                <a:solidFill>
                  <a:schemeClr val="bg1"/>
                </a:solidFill>
              </a:rPr>
              <a:t>입력 양식 태그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411760" y="2619671"/>
            <a:ext cx="4381602" cy="485775"/>
            <a:chOff x="1942374" y="2753427"/>
            <a:chExt cx="5842137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1942374" y="2753427"/>
              <a:ext cx="102642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폼 삽입하기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44754" y="3220152"/>
              <a:ext cx="4839757" cy="1905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9DFA0E4-FAF5-4032-B33B-9D07A6C2C054}"/>
              </a:ext>
            </a:extLst>
          </p:cNvPr>
          <p:cNvGrpSpPr/>
          <p:nvPr/>
        </p:nvGrpSpPr>
        <p:grpSpPr>
          <a:xfrm>
            <a:off x="2411760" y="3405438"/>
            <a:ext cx="4392488" cy="684275"/>
            <a:chOff x="1942374" y="2753427"/>
            <a:chExt cx="5146755" cy="6842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6E4424BE-90CC-47E3-9691-D33352290190}"/>
                </a:ext>
              </a:extLst>
            </p:cNvPr>
            <p:cNvSpPr/>
            <p:nvPr/>
          </p:nvSpPr>
          <p:spPr>
            <a:xfrm>
              <a:off x="1942374" y="2753427"/>
              <a:ext cx="923482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C83E7D7-A684-45E4-B9D4-A2D287E8DDC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사용자 입력을 위한 </a:t>
              </a:r>
              <a:r>
                <a:rPr lang="en-US" altLang="ko-KR" b="1" dirty="0"/>
                <a:t>input </a:t>
              </a:r>
              <a:r>
                <a:rPr lang="ko-KR" altLang="en-US" b="1" dirty="0"/>
                <a:t>태그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8148011B-EED6-487F-89AB-A970E8FEBC3B}"/>
                </a:ext>
              </a:extLst>
            </p:cNvPr>
            <p:cNvCxnSpPr/>
            <p:nvPr/>
          </p:nvCxnSpPr>
          <p:spPr>
            <a:xfrm>
              <a:off x="2701731" y="3214581"/>
              <a:ext cx="4387398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B54A482-2B17-46A0-8A6A-6AC19C503E4B}"/>
              </a:ext>
            </a:extLst>
          </p:cNvPr>
          <p:cNvGrpSpPr/>
          <p:nvPr/>
        </p:nvGrpSpPr>
        <p:grpSpPr>
          <a:xfrm>
            <a:off x="2411760" y="4191205"/>
            <a:ext cx="4381602" cy="485775"/>
            <a:chOff x="1942374" y="2753427"/>
            <a:chExt cx="5842136" cy="48577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8FD96AE6-0F67-45EA-AD1A-CB35BD98E087}"/>
                </a:ext>
              </a:extLst>
            </p:cNvPr>
            <p:cNvSpPr/>
            <p:nvPr/>
          </p:nvSpPr>
          <p:spPr>
            <a:xfrm>
              <a:off x="1942374" y="2753427"/>
              <a:ext cx="102642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C4A04FA-AA34-4555-B082-C01E9BF351D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input </a:t>
              </a:r>
              <a:r>
                <a:rPr lang="ko-KR" altLang="en-US" b="1" dirty="0"/>
                <a:t>태그의 주요 속성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1E3062F4-D515-4E04-A4A9-CC42B6E30148}"/>
                </a:ext>
              </a:extLst>
            </p:cNvPr>
            <p:cNvCxnSpPr/>
            <p:nvPr/>
          </p:nvCxnSpPr>
          <p:spPr>
            <a:xfrm>
              <a:off x="2944754" y="3209266"/>
              <a:ext cx="4839756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F63FD03-7053-4222-8F57-586135947149}"/>
              </a:ext>
            </a:extLst>
          </p:cNvPr>
          <p:cNvGrpSpPr/>
          <p:nvPr/>
        </p:nvGrpSpPr>
        <p:grpSpPr>
          <a:xfrm>
            <a:off x="2411760" y="4976973"/>
            <a:ext cx="4536504" cy="684275"/>
            <a:chOff x="1942374" y="2753427"/>
            <a:chExt cx="5026919" cy="68427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6ED1F60E-34A3-4A1D-B2EA-5340E99E898A}"/>
                </a:ext>
              </a:extLst>
            </p:cNvPr>
            <p:cNvSpPr/>
            <p:nvPr/>
          </p:nvSpPr>
          <p:spPr>
            <a:xfrm>
              <a:off x="1942374" y="2753427"/>
              <a:ext cx="845119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1ADA70D-914C-4B4B-8670-5A480FE038A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폼에서 사용하는 여러 가지 태그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D404302B-68F1-4BC0-B8B3-546ED8FF16B8}"/>
                </a:ext>
              </a:extLst>
            </p:cNvPr>
            <p:cNvCxnSpPr/>
            <p:nvPr/>
          </p:nvCxnSpPr>
          <p:spPr>
            <a:xfrm>
              <a:off x="2763367" y="3220152"/>
              <a:ext cx="4022215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2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6FDBAB6-9498-4B88-9130-6AEC3034E90F}"/>
              </a:ext>
            </a:extLst>
          </p:cNvPr>
          <p:cNvGrpSpPr/>
          <p:nvPr/>
        </p:nvGrpSpPr>
        <p:grpSpPr>
          <a:xfrm>
            <a:off x="323528" y="1031549"/>
            <a:ext cx="4463654" cy="1731864"/>
            <a:chOff x="671120" y="1216106"/>
            <a:chExt cx="5048410" cy="17318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433CFAD-4B17-4115-AC93-6B3EB529E53F}"/>
                </a:ext>
              </a:extLst>
            </p:cNvPr>
            <p:cNvSpPr/>
            <p:nvPr/>
          </p:nvSpPr>
          <p:spPr>
            <a:xfrm>
              <a:off x="671120" y="1409460"/>
              <a:ext cx="5048410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35C798A-FC96-43CD-B3DC-295AE9728149}"/>
                </a:ext>
              </a:extLst>
            </p:cNvPr>
            <p:cNvSpPr txBox="1"/>
            <p:nvPr/>
          </p:nvSpPr>
          <p:spPr>
            <a:xfrm>
              <a:off x="819255" y="1562975"/>
              <a:ext cx="49002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 요소를 그룹으로 묶는 태그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/>
                <a:t>  </a:t>
              </a:r>
              <a:r>
                <a:rPr lang="en-US" altLang="ko-KR" sz="1400">
                  <a:highlight>
                    <a:srgbClr val="FFFF00"/>
                  </a:highlight>
                </a:rPr>
                <a:t>&lt;fieldset [</a:t>
              </a:r>
              <a:r>
                <a:rPr lang="ko-KR" altLang="en-US" sz="1400">
                  <a:highlight>
                    <a:srgbClr val="FFFF00"/>
                  </a:highlight>
                </a:rPr>
                <a:t>속성</a:t>
              </a:r>
              <a:r>
                <a:rPr lang="en-US" altLang="ko-KR" sz="1400">
                  <a:highlight>
                    <a:srgbClr val="FFFF00"/>
                  </a:highlight>
                </a:rPr>
                <a:t>="</a:t>
              </a:r>
              <a:r>
                <a:rPr lang="ko-KR" altLang="en-US" sz="1400">
                  <a:highlight>
                    <a:srgbClr val="FFFF00"/>
                  </a:highlight>
                </a:rPr>
                <a:t>속성값</a:t>
              </a:r>
              <a:r>
                <a:rPr lang="en-US" altLang="ko-KR" sz="1400">
                  <a:highlight>
                    <a:srgbClr val="FFFF00"/>
                  </a:highlight>
                </a:rPr>
                <a:t>"]&gt; ~ &lt;/fieldset&gt;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8196B67-0C03-4EFC-B5C0-4E0FF62DB3A0}"/>
                </a:ext>
              </a:extLst>
            </p:cNvPr>
            <p:cNvSpPr txBox="1"/>
            <p:nvPr/>
          </p:nvSpPr>
          <p:spPr>
            <a:xfrm>
              <a:off x="819250" y="1216106"/>
              <a:ext cx="29532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&lt;</a:t>
              </a:r>
              <a:r>
                <a:rPr lang="en-US" altLang="ko-KR" b="1" dirty="0" err="1"/>
                <a:t>fieldset</a:t>
              </a:r>
              <a:r>
                <a:rPr lang="en-US" altLang="ko-KR" b="1" dirty="0"/>
                <a:t>&gt; </a:t>
              </a:r>
              <a:r>
                <a:rPr lang="ko-KR" altLang="en-US" b="1" dirty="0"/>
                <a:t>태그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3185C19-45C1-40C7-8E51-4DFE2FEF412E}"/>
              </a:ext>
            </a:extLst>
          </p:cNvPr>
          <p:cNvGrpSpPr/>
          <p:nvPr/>
        </p:nvGrpSpPr>
        <p:grpSpPr>
          <a:xfrm>
            <a:off x="323528" y="3429001"/>
            <a:ext cx="4068661" cy="2378194"/>
            <a:chOff x="671119" y="1216106"/>
            <a:chExt cx="5048411" cy="23781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8F33012C-F66A-490B-8830-9EE1B74465E5}"/>
                </a:ext>
              </a:extLst>
            </p:cNvPr>
            <p:cNvSpPr/>
            <p:nvPr/>
          </p:nvSpPr>
          <p:spPr>
            <a:xfrm>
              <a:off x="671119" y="1409460"/>
              <a:ext cx="5048411" cy="203889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6C75695-1DF8-4812-BE20-F70810666B1E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그룹으로 묶는 구역에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제목을 붙이는 태그</a:t>
              </a:r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기본형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  </a:t>
              </a:r>
              <a:r>
                <a:rPr lang="en-US" altLang="ko-KR" sz="1400" dirty="0">
                  <a:highlight>
                    <a:srgbClr val="FFFF00"/>
                  </a:highlight>
                </a:rPr>
                <a:t>&lt;</a:t>
              </a:r>
              <a:r>
                <a:rPr lang="en-US" altLang="ko-KR" sz="1400" dirty="0" err="1">
                  <a:highlight>
                    <a:srgbClr val="FFFF00"/>
                  </a:highlight>
                </a:rPr>
                <a:t>fieldset</a:t>
              </a:r>
              <a:r>
                <a:rPr lang="en-US" altLang="ko-KR" sz="1400" dirty="0">
                  <a:highlight>
                    <a:srgbClr val="FFFF00"/>
                  </a:highlight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   </a:t>
              </a:r>
              <a:r>
                <a:rPr lang="en-US" altLang="ko-KR" sz="1400" dirty="0">
                  <a:highlight>
                    <a:srgbClr val="FFFF00"/>
                  </a:highlight>
                </a:rPr>
                <a:t>&lt;legend&gt;</a:t>
              </a:r>
              <a:r>
                <a:rPr lang="ko-KR" altLang="en-US" sz="1400" dirty="0">
                  <a:highlight>
                    <a:srgbClr val="FFFF00"/>
                  </a:highlight>
                </a:rPr>
                <a:t>그룹 이름</a:t>
              </a:r>
              <a:r>
                <a:rPr lang="en-US" altLang="ko-KR" sz="1400" dirty="0">
                  <a:highlight>
                    <a:srgbClr val="FFFF00"/>
                  </a:highlight>
                </a:rPr>
                <a:t>&lt;/legend&gt;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 </a:t>
              </a:r>
              <a:r>
                <a:rPr lang="en-US" altLang="ko-KR" sz="1400" dirty="0">
                  <a:highlight>
                    <a:srgbClr val="FFFF00"/>
                  </a:highlight>
                </a:rPr>
                <a:t>&lt;/</a:t>
              </a:r>
              <a:r>
                <a:rPr lang="en-US" altLang="ko-KR" sz="1400" dirty="0" err="1">
                  <a:highlight>
                    <a:srgbClr val="FFFF00"/>
                  </a:highlight>
                </a:rPr>
                <a:t>fieldset</a:t>
              </a:r>
              <a:r>
                <a:rPr lang="en-US" altLang="ko-KR" sz="1400" dirty="0">
                  <a:highlight>
                    <a:srgbClr val="FFFF00"/>
                  </a:highlight>
                </a:rPr>
                <a:t>&gt;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A0854D1-FB86-48F9-BF6C-4ECCFCEA554D}"/>
                </a:ext>
              </a:extLst>
            </p:cNvPr>
            <p:cNvSpPr txBox="1"/>
            <p:nvPr/>
          </p:nvSpPr>
          <p:spPr>
            <a:xfrm>
              <a:off x="819252" y="1216106"/>
              <a:ext cx="28444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&lt;legend&gt; </a:t>
              </a:r>
              <a:r>
                <a:rPr lang="ko-KR" altLang="en-US" b="1" dirty="0"/>
                <a:t>태그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CD155E-FD62-45F4-B485-F34903A94A62}"/>
              </a:ext>
            </a:extLst>
          </p:cNvPr>
          <p:cNvSpPr txBox="1"/>
          <p:nvPr/>
        </p:nvSpPr>
        <p:spPr>
          <a:xfrm>
            <a:off x="4770981" y="1098214"/>
            <a:ext cx="390547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상품 선택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&lt;/legend&gt;</a:t>
            </a:r>
            <a:endParaRPr lang="en-US" altLang="ko-KR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&lt;legend&gt;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배송 정보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&lt;/legend&gt;</a:t>
            </a:r>
            <a:endParaRPr lang="en-US" altLang="ko-KR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&lt;/form&gt;</a:t>
            </a:r>
            <a:endParaRPr lang="en-US" altLang="ko-KR" sz="14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902990A-15B1-4229-9E4B-E750A357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520" y="4293096"/>
            <a:ext cx="4456095" cy="18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9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3009408"/>
            <a:ext cx="4104456" cy="11396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6FDBAB6-9498-4B88-9130-6AEC3034E90F}"/>
              </a:ext>
            </a:extLst>
          </p:cNvPr>
          <p:cNvGrpSpPr/>
          <p:nvPr/>
        </p:nvGrpSpPr>
        <p:grpSpPr>
          <a:xfrm>
            <a:off x="503338" y="1031549"/>
            <a:ext cx="5652837" cy="878167"/>
            <a:chOff x="671120" y="1216106"/>
            <a:chExt cx="5048410" cy="15187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433CFAD-4B17-4115-AC93-6B3EB529E53F}"/>
                </a:ext>
              </a:extLst>
            </p:cNvPr>
            <p:cNvSpPr/>
            <p:nvPr/>
          </p:nvSpPr>
          <p:spPr>
            <a:xfrm>
              <a:off x="671120" y="1409460"/>
              <a:ext cx="5048410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990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&lt;input&gt; </a:t>
              </a:r>
              <a:r>
                <a:rPr lang="ko-KR" altLang="en-US" sz="1400" dirty="0"/>
                <a:t>태그와 같은 폼 요소에 레이블을 붙일 때 사용</a:t>
              </a:r>
              <a:endParaRPr lang="ko-KR" altLang="en-US" sz="1400" dirty="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8196B67-0C03-4EFC-B5C0-4E0FF62DB3A0}"/>
                </a:ext>
              </a:extLst>
            </p:cNvPr>
            <p:cNvSpPr txBox="1"/>
            <p:nvPr/>
          </p:nvSpPr>
          <p:spPr>
            <a:xfrm>
              <a:off x="819252" y="1216106"/>
              <a:ext cx="2171666" cy="4951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&lt;label&gt; </a:t>
              </a:r>
              <a:r>
                <a:rPr lang="ko-KR" altLang="en-US" b="1"/>
                <a:t>태그 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6E464CE-68A5-4AF0-B91C-8AC9D9B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6" y="2276872"/>
            <a:ext cx="3592446" cy="496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E4893C8-7572-4FE3-AD8F-3EEF7535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98" y="2204864"/>
            <a:ext cx="4812198" cy="5290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8BD80D6-53B8-42CB-AB61-C3050BC13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47" y="5013176"/>
            <a:ext cx="3329176" cy="96760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0" y="3284984"/>
            <a:ext cx="3989078" cy="60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213030" y="2855520"/>
            <a:ext cx="31996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&lt;label&gt; </a:t>
            </a:r>
            <a:r>
              <a:rPr lang="ko-KR" altLang="en-US" sz="1400" b="1" dirty="0" smtClean="0"/>
              <a:t>태그 안에 </a:t>
            </a:r>
            <a:r>
              <a:rPr lang="en-US" altLang="ko-KR" sz="1400" b="1" dirty="0" smtClean="0"/>
              <a:t>&lt;input&gt;</a:t>
            </a:r>
            <a:r>
              <a:rPr lang="ko-KR" altLang="en-US" sz="1400" b="1" dirty="0" smtClean="0"/>
              <a:t>태그 넣기 </a:t>
            </a:r>
            <a:endParaRPr lang="ko-KR" altLang="en-US" sz="14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735" y="2831480"/>
            <a:ext cx="4229100" cy="1352454"/>
            <a:chOff x="4543735" y="2950515"/>
            <a:chExt cx="4229100" cy="1352454"/>
          </a:xfrm>
        </p:grpSpPr>
        <p:sp>
          <p:nvSpPr>
            <p:cNvPr id="22" name="직사각형 21"/>
            <p:cNvSpPr/>
            <p:nvPr/>
          </p:nvSpPr>
          <p:spPr>
            <a:xfrm>
              <a:off x="4543735" y="3163297"/>
              <a:ext cx="4229100" cy="1139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023" y="3284984"/>
              <a:ext cx="4087441" cy="902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A0854D1-FB86-48F9-BF6C-4ECCFCEA554D}"/>
                </a:ext>
              </a:extLst>
            </p:cNvPr>
            <p:cNvSpPr txBox="1"/>
            <p:nvPr/>
          </p:nvSpPr>
          <p:spPr>
            <a:xfrm>
              <a:off x="4577859" y="2950515"/>
              <a:ext cx="39042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&lt;label&gt; </a:t>
              </a:r>
              <a:r>
                <a:rPr lang="ko-KR" altLang="en-US" sz="1400" b="1" dirty="0" smtClean="0"/>
                <a:t>태그와 폼 요소를 따로 쓰고 연결하기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97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05-2 </a:t>
            </a:r>
            <a:r>
              <a:rPr lang="ko-KR" altLang="en-US" dirty="0" smtClean="0"/>
              <a:t>사용자 입력을 위한</a:t>
            </a:r>
            <a:r>
              <a:rPr lang="en-US" altLang="ko-KR" dirty="0" smtClean="0"/>
              <a:t>&lt;input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4FCB85-88FD-41DF-BAB6-291E398E8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69"/>
          <a:stretch/>
        </p:blipFill>
        <p:spPr>
          <a:xfrm>
            <a:off x="107504" y="1445251"/>
            <a:ext cx="4057631" cy="479206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1840F4E-18F2-4E70-9587-DD0AD736446B}"/>
              </a:ext>
            </a:extLst>
          </p:cNvPr>
          <p:cNvGrpSpPr/>
          <p:nvPr/>
        </p:nvGrpSpPr>
        <p:grpSpPr>
          <a:xfrm>
            <a:off x="4355976" y="1828109"/>
            <a:ext cx="4685793" cy="2664296"/>
            <a:chOff x="5937308" y="1570271"/>
            <a:chExt cx="5626959" cy="22758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40FBC1DC-CDD7-4166-802F-2BE28575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7308" y="1570271"/>
              <a:ext cx="5530442" cy="14193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973F1305-610F-4C11-8719-540A6A0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4623" y="2971186"/>
              <a:ext cx="5609644" cy="874899"/>
            </a:xfrm>
            <a:prstGeom prst="rect">
              <a:avLst/>
            </a:prstGeom>
          </p:spPr>
        </p:pic>
      </p:grpSp>
      <p:sp>
        <p:nvSpPr>
          <p:cNvPr id="8" name="제목 1"/>
          <p:cNvSpPr txBox="1">
            <a:spLocks/>
          </p:cNvSpPr>
          <p:nvPr/>
        </p:nvSpPr>
        <p:spPr bwMode="auto">
          <a:xfrm>
            <a:off x="400810" y="898724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000" dirty="0" smtClean="0"/>
              <a:t>&lt;input&gt; </a:t>
            </a:r>
            <a:r>
              <a:rPr kumimoji="0" lang="ko-KR" altLang="en-US" sz="2000" dirty="0" smtClean="0"/>
              <a:t>태그의 </a:t>
            </a:r>
            <a:r>
              <a:rPr kumimoji="0" lang="en-US" altLang="ko-KR" sz="2000" dirty="0" smtClean="0"/>
              <a:t>type </a:t>
            </a:r>
            <a:r>
              <a:rPr kumimoji="0" lang="ko-KR" altLang="en-US" sz="2000" dirty="0" smtClean="0"/>
              <a:t>속성 한 눈에 살펴보기</a:t>
            </a:r>
            <a:endParaRPr kumimoji="0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070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&lt;input&gt; </a:t>
            </a:r>
            <a:r>
              <a:rPr lang="ko-KR" altLang="en-US" sz="2400" dirty="0" smtClean="0"/>
              <a:t>태그의 </a:t>
            </a:r>
            <a:r>
              <a:rPr lang="en-US" altLang="ko-KR" sz="2400" dirty="0" smtClean="0"/>
              <a:t>type </a:t>
            </a:r>
            <a:r>
              <a:rPr lang="ko-KR" altLang="en-US" sz="2400" dirty="0" smtClean="0"/>
              <a:t>속성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5302" y="1118056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“text”</a:t>
            </a:r>
            <a:endParaRPr lang="ko-KR" alt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448803" y="1513264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한</a:t>
            </a:r>
            <a:r>
              <a:rPr lang="en-US" altLang="ko-KR" sz="1200"/>
              <a:t> </a:t>
            </a:r>
            <a:r>
              <a:rPr lang="ko-KR" altLang="en-US" sz="1200"/>
              <a:t>줄짜리 텍스트 입력 필드</a:t>
            </a:r>
            <a:r>
              <a:rPr lang="en-US" altLang="ko-KR" sz="12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주로 아이디나 이름</a:t>
            </a:r>
            <a:r>
              <a:rPr lang="en-US" altLang="ko-KR" sz="1200"/>
              <a:t>, </a:t>
            </a:r>
            <a:r>
              <a:rPr lang="ko-KR" altLang="en-US" sz="1200"/>
              <a:t>주소 등 텍스트 입력</a:t>
            </a:r>
            <a:endParaRPr lang="en-US" altLang="ko-KR" sz="1200"/>
          </a:p>
        </p:txBody>
      </p:sp>
      <p:sp>
        <p:nvSpPr>
          <p:cNvPr id="15" name="TextBox 14"/>
          <p:cNvSpPr txBox="1"/>
          <p:nvPr/>
        </p:nvSpPr>
        <p:spPr>
          <a:xfrm>
            <a:off x="373138" y="2232400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“password”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448803" y="2673044"/>
            <a:ext cx="426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입력란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사용자가 입력하는 내용이 ‘ * ’나 ‘</a:t>
            </a:r>
            <a:r>
              <a:rPr lang="en-US" altLang="ko-KR" sz="1200" dirty="0"/>
              <a:t>•’</a:t>
            </a:r>
            <a:r>
              <a:rPr lang="ko-KR" altLang="en-US" sz="1200" dirty="0"/>
              <a:t>로 표시된다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54328" y="3736720"/>
            <a:ext cx="291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텍스트 필드와 비밀번호 필드의 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328" y="6191726"/>
            <a:ext cx="3598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C00000"/>
                </a:solidFill>
              </a:rPr>
              <a:t>(</a:t>
            </a:r>
            <a:r>
              <a:rPr lang="ko-KR" altLang="en-US" sz="1100">
                <a:solidFill>
                  <a:srgbClr val="C00000"/>
                </a:solidFill>
              </a:rPr>
              <a:t>단</a:t>
            </a:r>
            <a:r>
              <a:rPr lang="en-US" altLang="ko-KR" sz="1100">
                <a:solidFill>
                  <a:srgbClr val="C00000"/>
                </a:solidFill>
              </a:rPr>
              <a:t>, </a:t>
            </a:r>
            <a:r>
              <a:rPr lang="ko-KR" altLang="en-US" sz="1100">
                <a:solidFill>
                  <a:srgbClr val="C00000"/>
                </a:solidFill>
              </a:rPr>
              <a:t>비밀번호 필드에는 </a:t>
            </a:r>
            <a:r>
              <a:rPr lang="en-US" altLang="ko-KR" sz="1100">
                <a:solidFill>
                  <a:srgbClr val="C00000"/>
                </a:solidFill>
              </a:rPr>
              <a:t>value </a:t>
            </a:r>
            <a:r>
              <a:rPr lang="ko-KR" altLang="en-US" sz="1100">
                <a:solidFill>
                  <a:srgbClr val="C00000"/>
                </a:solidFill>
              </a:rPr>
              <a:t>속성이 없음</a:t>
            </a:r>
            <a:r>
              <a:rPr lang="en-US" altLang="ko-KR" sz="1100">
                <a:solidFill>
                  <a:srgbClr val="C00000"/>
                </a:solidFill>
              </a:rPr>
              <a:t>)</a:t>
            </a:r>
            <a:endParaRPr lang="ko-KR" altLang="en-US" sz="1100">
              <a:solidFill>
                <a:srgbClr val="C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AC77896-ED50-4006-90F6-B8AE07E9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980728"/>
            <a:ext cx="2889210" cy="775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59F1F24-D798-4B49-AB0E-91AE953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0" y="4052318"/>
            <a:ext cx="5583942" cy="213940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262902" y="1926704"/>
            <a:ext cx="4917610" cy="1718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4368428" y="1772816"/>
            <a:ext cx="21987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간단한 로그인 폼 만들기</a:t>
            </a:r>
            <a:endParaRPr lang="ko-KR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04864"/>
            <a:ext cx="4812084" cy="122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A452691-6C1F-40A5-8DAE-B11A53564E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365" r="33342"/>
          <a:stretch/>
        </p:blipFill>
        <p:spPr>
          <a:xfrm>
            <a:off x="5940152" y="3501008"/>
            <a:ext cx="3107572" cy="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&lt;input&gt; </a:t>
            </a:r>
            <a:r>
              <a:rPr lang="ko-KR" altLang="en-US" sz="2400" dirty="0"/>
              <a:t>태그의 </a:t>
            </a:r>
            <a:r>
              <a:rPr lang="en-US" altLang="ko-KR" sz="2400" dirty="0"/>
              <a:t>type </a:t>
            </a:r>
            <a:r>
              <a:rPr lang="ko-KR" altLang="en-US" sz="2400" dirty="0"/>
              <a:t>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672" y="1166070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“search”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453006" y="1503522"/>
            <a:ext cx="361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검색</a:t>
            </a:r>
            <a:r>
              <a:rPr lang="en-US" altLang="ko-KR" sz="1200"/>
              <a:t> </a:t>
            </a:r>
            <a:r>
              <a:rPr lang="ko-KR" altLang="en-US" sz="1200"/>
              <a:t>필드 </a:t>
            </a:r>
            <a:r>
              <a:rPr lang="en-US" altLang="ko-KR" sz="12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검색 창에 </a:t>
            </a:r>
            <a:r>
              <a:rPr lang="en-US" altLang="ko-KR" sz="1200"/>
              <a:t>x </a:t>
            </a:r>
            <a:r>
              <a:rPr lang="ko-KR" altLang="en-US" sz="1200"/>
              <a:t>표시가 되어 검색어 삭제 쉬움</a:t>
            </a:r>
            <a:endParaRPr lang="en-US" altLang="ko-KR" sz="1200"/>
          </a:p>
        </p:txBody>
      </p:sp>
      <p:sp>
        <p:nvSpPr>
          <p:cNvPr id="10" name="TextBox 9"/>
          <p:cNvSpPr txBox="1"/>
          <p:nvPr/>
        </p:nvSpPr>
        <p:spPr>
          <a:xfrm>
            <a:off x="402672" y="2208755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“url”</a:t>
            </a:r>
            <a:endParaRPr lang="ko-KR" altLang="en-US" sz="1600" b="1"/>
          </a:p>
        </p:txBody>
      </p:sp>
      <p:sp>
        <p:nvSpPr>
          <p:cNvPr id="13" name="TextBox 12"/>
          <p:cNvSpPr txBox="1"/>
          <p:nvPr/>
        </p:nvSpPr>
        <p:spPr>
          <a:xfrm>
            <a:off x="534796" y="2534413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주소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http://’</a:t>
            </a:r>
            <a:r>
              <a:rPr lang="ko-KR" altLang="en-US" sz="1200"/>
              <a:t>로 시작하는 사이트 주소 입력</a:t>
            </a:r>
            <a:endParaRPr lang="en-US" altLang="ko-KR" sz="1200"/>
          </a:p>
        </p:txBody>
      </p:sp>
      <p:sp>
        <p:nvSpPr>
          <p:cNvPr id="15" name="TextBox 14"/>
          <p:cNvSpPr txBox="1"/>
          <p:nvPr/>
        </p:nvSpPr>
        <p:spPr>
          <a:xfrm>
            <a:off x="402671" y="3259691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“email”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534796" y="3605698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메일 주소 입력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메일 주소 형식 자동 체크</a:t>
            </a: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402672" y="4302376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“tel”</a:t>
            </a:r>
            <a:endParaRPr lang="ko-KR" altLang="en-US" sz="1600" b="1"/>
          </a:p>
        </p:txBody>
      </p:sp>
      <p:sp>
        <p:nvSpPr>
          <p:cNvPr id="21" name="TextBox 20"/>
          <p:cNvSpPr txBox="1"/>
          <p:nvPr/>
        </p:nvSpPr>
        <p:spPr>
          <a:xfrm>
            <a:off x="534796" y="4615137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전화번호 입력 필드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사용자 입력을 체크하지는 않음</a:t>
            </a:r>
            <a:r>
              <a:rPr lang="en-US" altLang="ko-KR" sz="120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52320" y="5919838"/>
            <a:ext cx="1080120" cy="317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1092050"/>
            <a:ext cx="4032448" cy="50732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4317486" y="938162"/>
            <a:ext cx="25798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배송 정보 입력하는 폼 만들기</a:t>
            </a:r>
            <a:endParaRPr lang="ko-KR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86" y="1268760"/>
            <a:ext cx="3695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134DEC2-D306-4582-B831-161281775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" t="78080" r="35688"/>
          <a:stretch/>
        </p:blipFill>
        <p:spPr>
          <a:xfrm>
            <a:off x="6310875" y="5487065"/>
            <a:ext cx="2797629" cy="13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3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202466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type = “radio”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3174" y="1673257"/>
            <a:ext cx="264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여러 항목 중 하나만 선택할 때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8424" y="2602293"/>
            <a:ext cx="334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여러 항목 중 둘 이상을 선택할 때</a:t>
            </a:r>
            <a:endParaRPr lang="en-US" altLang="ko-KR" sz="1200"/>
          </a:p>
        </p:txBody>
      </p:sp>
      <p:sp>
        <p:nvSpPr>
          <p:cNvPr id="18" name="TextBox 17"/>
          <p:cNvSpPr txBox="1"/>
          <p:nvPr/>
        </p:nvSpPr>
        <p:spPr>
          <a:xfrm>
            <a:off x="179512" y="2160839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“checkbox”</a:t>
            </a:r>
            <a:endParaRPr lang="ko-KR" altLang="en-US" sz="16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603503"/>
            <a:ext cx="4332223" cy="1993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AAFD481-3446-48D8-AD0E-26E407745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91"/>
          <a:stretch/>
        </p:blipFill>
        <p:spPr>
          <a:xfrm>
            <a:off x="225660" y="3185595"/>
            <a:ext cx="2701418" cy="6754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624CD6-A866-4A69-89A3-DA69E9879C65}"/>
              </a:ext>
            </a:extLst>
          </p:cNvPr>
          <p:cNvSpPr txBox="1"/>
          <p:nvPr/>
        </p:nvSpPr>
        <p:spPr>
          <a:xfrm>
            <a:off x="179512" y="4167605"/>
            <a:ext cx="369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라디오 버튼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체크 박스에서 사용하는 속성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323528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dirty="0" smtClean="0"/>
              <a:t>&lt;input&gt; </a:t>
            </a:r>
            <a:r>
              <a:rPr kumimoji="0" lang="ko-KR" altLang="en-US" sz="2400" dirty="0" smtClean="0"/>
              <a:t>태그의 </a:t>
            </a:r>
            <a:r>
              <a:rPr kumimoji="0" lang="en-US" altLang="ko-KR" sz="2400" dirty="0" smtClean="0"/>
              <a:t>type </a:t>
            </a:r>
            <a:r>
              <a:rPr kumimoji="0" lang="ko-KR" altLang="en-US" sz="2400" dirty="0" smtClean="0"/>
              <a:t>속성</a:t>
            </a:r>
            <a:endParaRPr kumimoji="0"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4355976" y="839207"/>
            <a:ext cx="4824536" cy="41019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4511735" y="620688"/>
            <a:ext cx="39269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체크 박스와 라디오 버튼을 삽입하는 폼 만들기</a:t>
            </a:r>
            <a:endParaRPr lang="ko-KR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34" y="944403"/>
            <a:ext cx="4524761" cy="389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5A84382-85AE-4138-B33C-88EB3A22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280" y="4653136"/>
            <a:ext cx="3580208" cy="18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4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66070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“number”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228642" y="1528956"/>
            <a:ext cx="404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숫자</a:t>
            </a:r>
            <a:r>
              <a:rPr lang="en-US" altLang="ko-KR" sz="1200"/>
              <a:t> </a:t>
            </a:r>
            <a:r>
              <a:rPr lang="ko-KR" altLang="en-US" sz="1200"/>
              <a:t>입력 필드</a:t>
            </a:r>
            <a:r>
              <a:rPr lang="en-US" altLang="ko-KR" sz="1200"/>
              <a:t>. </a:t>
            </a:r>
            <a:r>
              <a:rPr lang="ko-KR" altLang="en-US" sz="1200"/>
              <a:t>브라우저에 따라 스핀 박스로 표시됨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143886" y="2319741"/>
            <a:ext cx="37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숫자 입력 필드</a:t>
            </a:r>
            <a:r>
              <a:rPr lang="en-US" altLang="ko-KR" sz="1200" dirty="0"/>
              <a:t>. </a:t>
            </a:r>
            <a:r>
              <a:rPr lang="ko-KR" altLang="en-US" sz="1200" dirty="0"/>
              <a:t>슬라이드 막대를 이용해 숫자 입력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504" y="2017835"/>
            <a:ext cx="2340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“range”</a:t>
            </a:r>
            <a:endParaRPr lang="ko-KR" altLang="en-US" sz="16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A063A04-94FD-4A3B-AF4D-EBB4A40B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2" y="2897286"/>
            <a:ext cx="2022795" cy="6513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4A0B383-77C1-4411-B9E3-9548BAEF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42"/>
          <a:stretch/>
        </p:blipFill>
        <p:spPr>
          <a:xfrm>
            <a:off x="143886" y="4350828"/>
            <a:ext cx="4019965" cy="18144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D57AAE0-0EB0-4D51-95F0-BEC198D98D64}"/>
              </a:ext>
            </a:extLst>
          </p:cNvPr>
          <p:cNvSpPr txBox="1"/>
          <p:nvPr/>
        </p:nvSpPr>
        <p:spPr>
          <a:xfrm>
            <a:off x="107504" y="3915360"/>
            <a:ext cx="301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숫자 입력 필드에서 사용하는 속성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179512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dirty="0" smtClean="0"/>
              <a:t>&lt;input&gt; </a:t>
            </a:r>
            <a:r>
              <a:rPr kumimoji="0" lang="ko-KR" altLang="en-US" sz="2400" dirty="0" smtClean="0"/>
              <a:t>태그의 </a:t>
            </a:r>
            <a:r>
              <a:rPr kumimoji="0" lang="en-US" altLang="ko-KR" sz="2400" dirty="0" smtClean="0"/>
              <a:t>type </a:t>
            </a:r>
            <a:r>
              <a:rPr kumimoji="0" lang="ko-KR" altLang="en-US" sz="2400" dirty="0" smtClean="0"/>
              <a:t>속성</a:t>
            </a:r>
            <a:endParaRPr kumimoji="0"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247331" y="983223"/>
            <a:ext cx="4377569" cy="19140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4403091" y="764704"/>
            <a:ext cx="25451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스핀박스를 사용해 숫자 입력하기</a:t>
            </a:r>
            <a:endParaRPr lang="ko-KR" altLang="en-US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89" y="1115588"/>
            <a:ext cx="4191351" cy="173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12B8904D-51DB-4398-A9A4-B856C8AD6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2685588"/>
            <a:ext cx="2152761" cy="70940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283967" y="3935551"/>
            <a:ext cx="4529025" cy="19704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4376078" y="3717032"/>
            <a:ext cx="29387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슬라이드 막대를 사용해 숫자 입력하기</a:t>
            </a:r>
            <a:endParaRPr lang="ko-KR" altLang="en-US" sz="12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615" y="4073516"/>
            <a:ext cx="4401259" cy="181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461F914D-F34F-4B2C-AB4D-CFDE15C64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564" y="5733256"/>
            <a:ext cx="2669924" cy="6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2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66070"/>
            <a:ext cx="532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type = “date”, type=“month”, type=“week”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278" y="1503203"/>
            <a:ext cx="207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달력</a:t>
            </a:r>
            <a:r>
              <a:rPr lang="en-US" altLang="ko-KR" sz="1200" dirty="0"/>
              <a:t> </a:t>
            </a:r>
            <a:r>
              <a:rPr lang="ko-KR" altLang="en-US" sz="1200" dirty="0"/>
              <a:t>이용해 날짜 입력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D65D2CF-4575-4E67-9CFC-7FAE46B2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64"/>
          <a:stretch/>
        </p:blipFill>
        <p:spPr>
          <a:xfrm>
            <a:off x="164682" y="2221086"/>
            <a:ext cx="3255190" cy="8478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4655E7A-733B-4C48-A2A8-DF240019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06" y="1687869"/>
            <a:ext cx="5442738" cy="2143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C203A31-0038-4E3B-AB2B-C29D7428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847960"/>
            <a:ext cx="4864309" cy="2552653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323528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dirty="0" smtClean="0"/>
              <a:t>&lt;input&gt; </a:t>
            </a:r>
            <a:r>
              <a:rPr kumimoji="0" lang="ko-KR" altLang="en-US" sz="2400" dirty="0" smtClean="0"/>
              <a:t>태그의 </a:t>
            </a:r>
            <a:r>
              <a:rPr kumimoji="0" lang="en-US" altLang="ko-KR" sz="2400" dirty="0" smtClean="0"/>
              <a:t>type </a:t>
            </a:r>
            <a:r>
              <a:rPr kumimoji="0" lang="ko-KR" altLang="en-US" sz="2400" dirty="0" smtClean="0"/>
              <a:t>속성</a:t>
            </a:r>
            <a:endParaRPr kumimoji="0"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179512" y="4007559"/>
            <a:ext cx="2736305" cy="17977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271623" y="3789040"/>
            <a:ext cx="21431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가지 형식의 날짜 입력하기</a:t>
            </a:r>
            <a:endParaRPr lang="ko-KR" altLang="en-US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6" y="4170040"/>
            <a:ext cx="2343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78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9512" y="1340768"/>
            <a:ext cx="3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“time”, type=“datetime-local”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246345" y="1677901"/>
            <a:ext cx="11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시간 입력</a:t>
            </a:r>
            <a:endParaRPr lang="en-US" altLang="ko-KR" sz="12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980ABF8-0DAB-4B02-BC3A-7CDA6914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4" y="2202374"/>
            <a:ext cx="3786549" cy="65056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A54CCC01-289B-4681-BF1C-332336D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510045"/>
            <a:ext cx="5259831" cy="180477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2B33B72E-3C43-42D6-93D2-61044FE32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4" b="5843"/>
          <a:stretch/>
        </p:blipFill>
        <p:spPr>
          <a:xfrm>
            <a:off x="3563888" y="3407229"/>
            <a:ext cx="5400600" cy="3374571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323528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dirty="0" smtClean="0"/>
              <a:t>&lt;input&gt; </a:t>
            </a:r>
            <a:r>
              <a:rPr kumimoji="0" lang="ko-KR" altLang="en-US" sz="2400" dirty="0" smtClean="0"/>
              <a:t>태그의 </a:t>
            </a:r>
            <a:r>
              <a:rPr kumimoji="0" lang="en-US" altLang="ko-KR" sz="2400" dirty="0" smtClean="0"/>
              <a:t>type </a:t>
            </a:r>
            <a:r>
              <a:rPr kumimoji="0" lang="ko-KR" altLang="en-US" sz="2400" dirty="0" smtClean="0"/>
              <a:t>속성</a:t>
            </a:r>
            <a:endParaRPr kumimoji="0"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323527" y="3719527"/>
            <a:ext cx="2736305" cy="15096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415637" y="3501008"/>
            <a:ext cx="21401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가지 형식의 시간 입력하기</a:t>
            </a:r>
            <a:endParaRPr lang="ko-KR" altLang="en-US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2"/>
          <a:stretch/>
        </p:blipFill>
        <p:spPr bwMode="auto">
          <a:xfrm>
            <a:off x="407454" y="3904357"/>
            <a:ext cx="258037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07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96" y="1166070"/>
            <a:ext cx="3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“submit”, type=“reset”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276853" y="1503202"/>
            <a:ext cx="407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폼</a:t>
            </a:r>
            <a:r>
              <a:rPr lang="en-US" altLang="ko-KR" sz="1200" dirty="0"/>
              <a:t> </a:t>
            </a:r>
            <a:r>
              <a:rPr lang="ko-KR" altLang="en-US" sz="1200" dirty="0"/>
              <a:t>전송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리셋</a:t>
            </a:r>
            <a:r>
              <a:rPr lang="ko-KR" altLang="en-US" sz="1200" dirty="0"/>
              <a:t> 버튼 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전송</a:t>
            </a:r>
            <a:r>
              <a:rPr lang="en-US" altLang="ko-KR" sz="1200" dirty="0"/>
              <a:t>(submit)</a:t>
            </a:r>
            <a:r>
              <a:rPr lang="ko-KR" altLang="en-US" sz="1200" dirty="0"/>
              <a:t> 버튼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입력 내용을 서버로 전송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리셋</a:t>
            </a:r>
            <a:r>
              <a:rPr lang="en-US" altLang="ko-KR" sz="1200" dirty="0"/>
              <a:t>(reset) </a:t>
            </a:r>
            <a:r>
              <a:rPr lang="ko-KR" altLang="en-US" sz="1200" dirty="0"/>
              <a:t>버튼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입력 내용 전부 삭제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value </a:t>
            </a:r>
            <a:r>
              <a:rPr lang="ko-KR" altLang="en-US" sz="1200" dirty="0"/>
              <a:t>속성을 이용해 버튼 표시 내용 지정</a:t>
            </a:r>
            <a:endParaRPr lang="en-US" altLang="ko-KR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426737" y="1043935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4812" y="1166070"/>
            <a:ext cx="3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“image”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4781645" y="1503203"/>
            <a:ext cx="28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submit </a:t>
            </a:r>
            <a:r>
              <a:rPr lang="ko-KR" altLang="en-US" sz="1200"/>
              <a:t>버튼 대신 이미지 삽입</a:t>
            </a:r>
            <a:endParaRPr lang="en-US" altLang="ko-KR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A70457E-2D56-4508-B111-4F116A06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913821"/>
            <a:ext cx="4317613" cy="3954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CAEBEC5-86F0-4794-86DE-73433E37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3366"/>
            <a:ext cx="4492644" cy="4615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B30EEA2-BE0F-432A-8304-2378F49F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70" y="4628046"/>
            <a:ext cx="2827762" cy="440275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 bwMode="auto">
          <a:xfrm>
            <a:off x="323528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dirty="0" smtClean="0"/>
              <a:t>&lt;input&gt; </a:t>
            </a:r>
            <a:r>
              <a:rPr kumimoji="0" lang="ko-KR" altLang="en-US" sz="2400" dirty="0" smtClean="0"/>
              <a:t>태그의 </a:t>
            </a:r>
            <a:r>
              <a:rPr kumimoji="0" lang="en-US" altLang="ko-KR" sz="2400" dirty="0" smtClean="0"/>
              <a:t>type </a:t>
            </a:r>
            <a:r>
              <a:rPr kumimoji="0" lang="ko-KR" altLang="en-US" sz="2400" dirty="0" smtClean="0"/>
              <a:t>속성</a:t>
            </a:r>
            <a:endParaRPr kumimoji="0"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107504" y="3680739"/>
            <a:ext cx="3744416" cy="11884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199615" y="3462220"/>
            <a:ext cx="199468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전송과 </a:t>
            </a:r>
            <a:r>
              <a:rPr lang="ko-KR" altLang="en-US" sz="1200" b="1" dirty="0" err="1" smtClean="0"/>
              <a:t>리셋</a:t>
            </a:r>
            <a:r>
              <a:rPr lang="ko-KR" altLang="en-US" sz="1200" b="1" dirty="0" smtClean="0"/>
              <a:t> 버튼 추가하기</a:t>
            </a:r>
            <a:endParaRPr lang="ko-KR" altLang="en-US" sz="1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" t="3443"/>
          <a:stretch/>
        </p:blipFill>
        <p:spPr bwMode="auto">
          <a:xfrm>
            <a:off x="179512" y="3822260"/>
            <a:ext cx="3570734" cy="97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572000" y="2927439"/>
            <a:ext cx="4368981" cy="11884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4664111" y="2745820"/>
            <a:ext cx="163608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이미지 버튼 추가하기</a:t>
            </a:r>
            <a:endParaRPr lang="ko-KR" altLang="en-US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EAB44FF-2958-4770-9222-A2B41405D3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429" r="32704"/>
          <a:stretch/>
        </p:blipFill>
        <p:spPr>
          <a:xfrm>
            <a:off x="1343916" y="4709629"/>
            <a:ext cx="3063686" cy="200775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56" y="3053597"/>
            <a:ext cx="42525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00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6FDBAB6-9498-4B88-9130-6AEC3034E90F}"/>
              </a:ext>
            </a:extLst>
          </p:cNvPr>
          <p:cNvGrpSpPr/>
          <p:nvPr/>
        </p:nvGrpSpPr>
        <p:grpSpPr>
          <a:xfrm>
            <a:off x="503338" y="1031548"/>
            <a:ext cx="7957093" cy="3024525"/>
            <a:chOff x="671119" y="1216106"/>
            <a:chExt cx="5178736" cy="30245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433CFAD-4B17-4115-AC93-6B3EB529E53F}"/>
                </a:ext>
              </a:extLst>
            </p:cNvPr>
            <p:cNvSpPr/>
            <p:nvPr/>
          </p:nvSpPr>
          <p:spPr>
            <a:xfrm>
              <a:off x="671119" y="1409460"/>
              <a:ext cx="5178736" cy="198808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사용자가 웹 사이트로 정보를 보낼 수 있는 요소들은 모두 폼</a:t>
              </a:r>
              <a:r>
                <a:rPr lang="en-US" altLang="ko-KR" sz="1400" dirty="0"/>
                <a:t>(form)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폼과 관련된 대부분의 작업들은 정보를 저장하거나 검색하거나 수정하는 일들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이런 작업은 모두 데이터베이스를 기반으로 한다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아이디를 입력하는 텍스트 필드나 버튼 같은 폼의 형태를 만드는 것은 </a:t>
              </a:r>
              <a:r>
                <a:rPr lang="en-US" altLang="ko-KR" sz="1400" dirty="0"/>
                <a:t>HTML </a:t>
              </a:r>
              <a:r>
                <a:rPr lang="ko-KR" altLang="en-US" sz="1400" dirty="0"/>
                <a:t>태그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폼에 입력한 사용자 정보를 처리하는 것은 </a:t>
              </a:r>
              <a:r>
                <a:rPr lang="en-US" altLang="ko-KR" sz="1400" dirty="0"/>
                <a:t>ASP</a:t>
              </a:r>
              <a:r>
                <a:rPr lang="ko-KR" altLang="en-US" sz="1400" dirty="0"/>
                <a:t>나 </a:t>
              </a:r>
              <a:r>
                <a:rPr lang="en-US" altLang="ko-KR" sz="1400" dirty="0"/>
                <a:t>PHP </a:t>
              </a:r>
              <a:r>
                <a:rPr lang="ko-KR" altLang="en-US" sz="1400" dirty="0"/>
                <a:t>같은 서버 프로그래밍 이용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8196B67-0C03-4EFC-B5C0-4E0FF62DB3A0}"/>
                </a:ext>
              </a:extLst>
            </p:cNvPr>
            <p:cNvSpPr txBox="1"/>
            <p:nvPr/>
          </p:nvSpPr>
          <p:spPr>
            <a:xfrm>
              <a:off x="819254" y="1216106"/>
              <a:ext cx="17244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웹에서 만나는 폼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5A30059-AB26-4653-85E1-07FAD22C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4009070"/>
            <a:ext cx="3731169" cy="2122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9843CE-F763-40D3-AF38-8BD1DF39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8" y="3443979"/>
            <a:ext cx="4788742" cy="32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855" y="1166070"/>
            <a:ext cx="3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“button”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312611" y="1503203"/>
            <a:ext cx="3939309" cy="88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기능 없이 버튼 형태만 삽입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주로 버튼 클릭해서 자바스크립트 실행할 때 사용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value </a:t>
            </a:r>
            <a:r>
              <a:rPr lang="ko-KR" altLang="en-US" sz="1200" dirty="0"/>
              <a:t>속성을 이용해 버튼 표시 내용 지정</a:t>
            </a:r>
            <a:endParaRPr lang="en-US" altLang="ko-KR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426737" y="1043935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9992" y="1166070"/>
            <a:ext cx="3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“file”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4566825" y="1503202"/>
            <a:ext cx="367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파일 첨부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/>
              <a:t>파일 선택</a:t>
            </a:r>
            <a:r>
              <a:rPr lang="en-US" altLang="ko-KR" sz="1200" dirty="0"/>
              <a:t>＇</a:t>
            </a:r>
            <a:r>
              <a:rPr lang="ko-KR" altLang="en-US" sz="1200" dirty="0"/>
              <a:t>이나 </a:t>
            </a:r>
            <a:r>
              <a:rPr lang="en-US" altLang="ko-KR" sz="1200" dirty="0"/>
              <a:t>‘</a:t>
            </a:r>
            <a:r>
              <a:rPr lang="ko-KR" altLang="en-US" sz="1200" dirty="0"/>
              <a:t>찾아보기</a:t>
            </a:r>
            <a:r>
              <a:rPr lang="en-US" altLang="ko-KR" sz="1200" dirty="0"/>
              <a:t>’ </a:t>
            </a:r>
            <a:r>
              <a:rPr lang="ko-KR" altLang="en-US" sz="1200" dirty="0"/>
              <a:t>버튼으로 표시됨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2B7DA8A-9D3E-452D-9B93-175A8B82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34315"/>
            <a:ext cx="4215861" cy="4380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D4EAE6A-FE94-4456-955A-A1FFEC13A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654"/>
          <a:stretch/>
        </p:blipFill>
        <p:spPr>
          <a:xfrm>
            <a:off x="179512" y="4388795"/>
            <a:ext cx="3793963" cy="2318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0CE1572-F447-45FF-B517-8D2095CB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781" y="2488466"/>
            <a:ext cx="2407377" cy="436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BE2E6A7-CDA8-41CB-8B0E-EFC99C7F77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 r="36262"/>
          <a:stretch/>
        </p:blipFill>
        <p:spPr>
          <a:xfrm>
            <a:off x="4906787" y="4869160"/>
            <a:ext cx="3401531" cy="176871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 bwMode="auto">
          <a:xfrm>
            <a:off x="323528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dirty="0" smtClean="0"/>
              <a:t>&lt;input&gt; </a:t>
            </a:r>
            <a:r>
              <a:rPr kumimoji="0" lang="ko-KR" altLang="en-US" sz="2400" dirty="0" smtClean="0"/>
              <a:t>태그의 </a:t>
            </a:r>
            <a:r>
              <a:rPr kumimoji="0" lang="en-US" altLang="ko-KR" sz="2400" dirty="0" smtClean="0"/>
              <a:t>type </a:t>
            </a:r>
            <a:r>
              <a:rPr kumimoji="0" lang="ko-KR" altLang="en-US" sz="2400" dirty="0" smtClean="0"/>
              <a:t>속성</a:t>
            </a:r>
            <a:endParaRPr kumimoji="0"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196956" y="3248691"/>
            <a:ext cx="3870988" cy="11884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295978" y="3094802"/>
            <a:ext cx="322025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버튼을 삽입해 자바스크립트 실행하기</a:t>
            </a:r>
            <a:endParaRPr lang="ko-KR" altLang="en-US" sz="1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59464"/>
            <a:ext cx="3776519" cy="9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685306" y="3200573"/>
            <a:ext cx="3870988" cy="16685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4784328" y="3046684"/>
            <a:ext cx="224983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파일 첨부 버튼 추가하기</a:t>
            </a:r>
            <a:endParaRPr lang="ko-KR" altLang="en-US" sz="12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02579"/>
            <a:ext cx="3527502" cy="13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54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671" y="1166070"/>
            <a:ext cx="3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type = “hidden”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487428" y="1503202"/>
            <a:ext cx="473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화면 상의 폼에는 보이지 않는다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폼을 서버로 전송할 때 서버로 함께 전송되는 요소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12FBC4-8759-4045-9152-C10CEE53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8" y="2309330"/>
            <a:ext cx="4935695" cy="4715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F63F6AD-2B2F-4A68-A59B-0313AB895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93" t="75320" r="29001" b="-28"/>
          <a:stretch/>
        </p:blipFill>
        <p:spPr>
          <a:xfrm>
            <a:off x="755576" y="5014290"/>
            <a:ext cx="3677961" cy="70694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323528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dirty="0" smtClean="0"/>
              <a:t>&lt;input&gt; </a:t>
            </a:r>
            <a:r>
              <a:rPr kumimoji="0" lang="ko-KR" altLang="en-US" sz="2400" dirty="0" smtClean="0"/>
              <a:t>태그의 </a:t>
            </a:r>
            <a:r>
              <a:rPr kumimoji="0" lang="en-US" altLang="ko-KR" sz="2400" dirty="0" smtClean="0"/>
              <a:t>type </a:t>
            </a:r>
            <a:r>
              <a:rPr kumimoji="0" lang="ko-KR" altLang="en-US" sz="2400" dirty="0" smtClean="0"/>
              <a:t>속성</a:t>
            </a:r>
            <a:endParaRPr kumimoji="0"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7428" y="3308294"/>
            <a:ext cx="6388828" cy="15608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0854D1-FB86-48F9-BF6C-4ECCFCEA554D}"/>
              </a:ext>
            </a:extLst>
          </p:cNvPr>
          <p:cNvSpPr txBox="1"/>
          <p:nvPr/>
        </p:nvSpPr>
        <p:spPr>
          <a:xfrm>
            <a:off x="611559" y="3046684"/>
            <a:ext cx="29523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히든</a:t>
            </a:r>
            <a:r>
              <a:rPr lang="ko-KR" altLang="en-US" sz="1200" b="1" dirty="0" smtClean="0"/>
              <a:t> 필드를 사용해 서버로 정보 보내기</a:t>
            </a:r>
            <a:endParaRPr lang="ko-KR" altLang="en-US" sz="1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397809"/>
            <a:ext cx="6183313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19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type</a:t>
            </a:r>
            <a:r>
              <a:rPr lang="en-US" altLang="ko-KR" sz="1600" dirty="0"/>
              <a:t>=“color</a:t>
            </a:r>
            <a:r>
              <a:rPr lang="en-US" altLang="ko-KR" sz="1600" dirty="0" smtClean="0"/>
              <a:t>”</a:t>
            </a:r>
          </a:p>
          <a:p>
            <a:pPr lvl="1"/>
            <a:r>
              <a:rPr lang="ko-KR" altLang="en-US" sz="1400" dirty="0" smtClean="0"/>
              <a:t>색상 칩에서 원하는 색상을 선택할 수 있음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원하는 색상을 선택하세요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color_value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="#0000ff"&gt;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선택완료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색상 </a:t>
            </a:r>
            <a:r>
              <a:rPr lang="ko-KR" altLang="en-US" sz="1400" b="1" dirty="0">
                <a:solidFill>
                  <a:schemeClr val="tx1"/>
                </a:solidFill>
              </a:rPr>
              <a:t>선택 양식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만들기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31" y="3933056"/>
            <a:ext cx="6137857" cy="2736304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 bwMode="auto">
          <a:xfrm>
            <a:off x="323528" y="260648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400" dirty="0" smtClean="0"/>
              <a:t>&lt;input&gt; </a:t>
            </a:r>
            <a:r>
              <a:rPr kumimoji="0" lang="ko-KR" altLang="en-US" sz="2400" dirty="0" smtClean="0"/>
              <a:t>태그의 </a:t>
            </a:r>
            <a:r>
              <a:rPr kumimoji="0" lang="en-US" altLang="ko-KR" sz="2400" dirty="0" smtClean="0"/>
              <a:t>type </a:t>
            </a:r>
            <a:r>
              <a:rPr kumimoji="0" lang="ko-KR" altLang="en-US" sz="2400" dirty="0" smtClean="0"/>
              <a:t>속성</a:t>
            </a:r>
            <a:endParaRPr kumimoji="0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34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94340" y="3132351"/>
            <a:ext cx="4377660" cy="16573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05-3 &lt;input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253" y="1163848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autofocus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087" y="1431043"/>
            <a:ext cx="43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페이지를 불러오자마자 원하는 폼 요소에 마우스 커서 표시</a:t>
            </a:r>
            <a:r>
              <a:rPr lang="en-US" altLang="ko-KR" sz="1200" dirty="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4644008" y="1043935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253" y="1933225"/>
            <a:ext cx="3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placeholder</a:t>
            </a:r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327754" y="2202234"/>
            <a:ext cx="410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입력란에 표시하는</a:t>
            </a:r>
            <a:r>
              <a:rPr lang="en-US" altLang="ko-KR" sz="1200"/>
              <a:t> </a:t>
            </a:r>
            <a:r>
              <a:rPr lang="ko-KR" altLang="en-US" sz="1200"/>
              <a:t>힌트로</a:t>
            </a:r>
            <a:r>
              <a:rPr lang="en-US" altLang="ko-KR" sz="1200"/>
              <a:t>, </a:t>
            </a:r>
            <a:r>
              <a:rPr lang="ko-KR" altLang="en-US" sz="1200"/>
              <a:t>필드를 클릭하면 사라짐</a:t>
            </a:r>
            <a:endParaRPr lang="en-US" altLang="ko-KR" sz="1200"/>
          </a:p>
        </p:txBody>
      </p:sp>
      <p:sp>
        <p:nvSpPr>
          <p:cNvPr id="19" name="TextBox 18"/>
          <p:cNvSpPr txBox="1"/>
          <p:nvPr/>
        </p:nvSpPr>
        <p:spPr>
          <a:xfrm>
            <a:off x="4744116" y="1163848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readonly</a:t>
            </a:r>
            <a:endParaRPr lang="ko-KR" altLang="en-US" sz="1600" b="1"/>
          </a:p>
        </p:txBody>
      </p:sp>
      <p:sp>
        <p:nvSpPr>
          <p:cNvPr id="20" name="TextBox 19"/>
          <p:cNvSpPr txBox="1"/>
          <p:nvPr/>
        </p:nvSpPr>
        <p:spPr>
          <a:xfrm>
            <a:off x="4818409" y="1551006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내용을</a:t>
            </a:r>
            <a:r>
              <a:rPr lang="en-US" altLang="ko-KR" sz="1200"/>
              <a:t> </a:t>
            </a:r>
            <a:r>
              <a:rPr lang="ko-KR" altLang="en-US" sz="1200"/>
              <a:t>보기만 하고 입력하지 못하게 함</a:t>
            </a:r>
            <a:r>
              <a:rPr lang="en-US" altLang="ko-KR" sz="12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55F0188-C65D-4C74-A05F-DD2F787A6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71" r="32453"/>
          <a:stretch/>
        </p:blipFill>
        <p:spPr>
          <a:xfrm>
            <a:off x="369008" y="4861134"/>
            <a:ext cx="3135653" cy="2016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4C3800D-3F1F-483D-B4C9-E79040660F10}"/>
              </a:ext>
            </a:extLst>
          </p:cNvPr>
          <p:cNvSpPr txBox="1"/>
          <p:nvPr/>
        </p:nvSpPr>
        <p:spPr>
          <a:xfrm>
            <a:off x="4735682" y="2076707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required</a:t>
            </a:r>
            <a:endParaRPr lang="ko-KR" altLang="en-US" sz="16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EA776CE-077C-4722-860A-A0880D1D86D6}"/>
              </a:ext>
            </a:extLst>
          </p:cNvPr>
          <p:cNvSpPr txBox="1"/>
          <p:nvPr/>
        </p:nvSpPr>
        <p:spPr>
          <a:xfrm>
            <a:off x="4809975" y="2463865"/>
            <a:ext cx="4010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필수</a:t>
            </a:r>
            <a:r>
              <a:rPr lang="en-US" altLang="ko-KR" sz="1200" dirty="0"/>
              <a:t> </a:t>
            </a:r>
            <a:r>
              <a:rPr lang="ko-KR" altLang="en-US" sz="1200" dirty="0"/>
              <a:t>필드 체크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필수 필드는 브라우저에서 직접 체크하는 것이므로 오류 메시지 내용은 브라우저들마다 다르게 나타남 </a:t>
            </a:r>
            <a:endParaRPr lang="en-US" altLang="ko-KR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7357BBD-B405-4254-B139-33B2AFD0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68" y="3429000"/>
            <a:ext cx="3572564" cy="3206636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" y="3354096"/>
            <a:ext cx="2800753" cy="42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4" y="4009976"/>
            <a:ext cx="4149509" cy="66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61142" y="2919786"/>
            <a:ext cx="26724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autofocus </a:t>
            </a:r>
            <a:r>
              <a:rPr lang="ko-KR" altLang="en-US" sz="1200" b="1" dirty="0" smtClean="0"/>
              <a:t>와 </a:t>
            </a:r>
            <a:r>
              <a:rPr lang="en-US" altLang="ko-KR" sz="1200" b="1" dirty="0" smtClean="0"/>
              <a:t>placeholder </a:t>
            </a:r>
            <a:r>
              <a:rPr lang="ko-KR" altLang="en-US" sz="1200" b="1" dirty="0" smtClean="0"/>
              <a:t>사용하기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7707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05-3 &lt;input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253" y="1163848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disabled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087" y="1431043"/>
            <a:ext cx="4319010" cy="33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텍스트 상자를 비활성화 </a:t>
            </a:r>
            <a:r>
              <a:rPr lang="ko-KR" altLang="en-US" sz="1200" dirty="0" smtClean="0"/>
              <a:t>시킴</a:t>
            </a:r>
            <a:endParaRPr lang="en-US" altLang="ko-KR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644008" y="1043935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253" y="1933225"/>
            <a:ext cx="3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autocomplete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754" y="2202234"/>
            <a:ext cx="410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사용했던 데이터를 기준으로 입력 중인 텍스트에 자동 완성 기능을 적용할 수 있음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3068960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spellcheck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0955" y="3447932"/>
            <a:ext cx="376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200" dirty="0"/>
              <a:t>입력되는 문장의 오타를 실시간으로 점검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879" y="4058140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pattern</a:t>
            </a:r>
            <a:endParaRPr lang="en-US" altLang="ko-KR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3322" y="4437112"/>
            <a:ext cx="376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200" dirty="0" smtClean="0"/>
              <a:t>허용하는 </a:t>
            </a:r>
            <a:r>
              <a:rPr lang="ko-KR" altLang="en-US" sz="1200" dirty="0"/>
              <a:t>입력의 형태를 </a:t>
            </a:r>
            <a:r>
              <a:rPr lang="ko-KR" altLang="en-US" sz="1200" dirty="0" err="1"/>
              <a:t>정규식으로</a:t>
            </a:r>
            <a:r>
              <a:rPr lang="ko-KR" altLang="en-US" sz="1200" dirty="0"/>
              <a:t> 지정한다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0" lvl="1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746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449002" y="1477901"/>
            <a:ext cx="4377660" cy="10309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05-4 </a:t>
            </a:r>
            <a:r>
              <a:rPr lang="ko-KR" altLang="en-US" dirty="0" smtClean="0"/>
              <a:t>폼에서</a:t>
            </a:r>
            <a:r>
              <a:rPr lang="en-US" altLang="ko-KR" dirty="0" smtClean="0"/>
              <a:t> </a:t>
            </a:r>
            <a:r>
              <a:rPr lang="ko-KR" altLang="en-US" dirty="0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253" y="1163848"/>
            <a:ext cx="39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텍스트 영역 </a:t>
            </a:r>
            <a:r>
              <a:rPr lang="en-US" altLang="ko-KR" b="1"/>
              <a:t>&lt;textarea&gt;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38546" y="1551005"/>
            <a:ext cx="3762463" cy="69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여러 줄의 텍스트 입력</a:t>
            </a:r>
            <a:endParaRPr lang="en-US" altLang="ko-KR" sz="14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게시판 글 입력 양식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약관 등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79D975-F0DD-4B85-8EA9-53967895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8" y="2376706"/>
            <a:ext cx="3137552" cy="4781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D7AB77B-7002-4D83-B592-D35F555F72B3}"/>
              </a:ext>
            </a:extLst>
          </p:cNvPr>
          <p:cNvSpPr txBox="1"/>
          <p:nvPr/>
        </p:nvSpPr>
        <p:spPr>
          <a:xfrm>
            <a:off x="264253" y="3135262"/>
            <a:ext cx="393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&lt;textarea&gt; </a:t>
            </a:r>
            <a:r>
              <a:rPr lang="ko-KR" altLang="en-US" sz="1400" b="1"/>
              <a:t>태그의 속성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284757A-0D2F-4114-99DE-20E3917A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3" y="3571824"/>
            <a:ext cx="4060738" cy="10093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FBFC885-817B-4A9C-B7CE-046D34F5D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357" r="35226" b="1"/>
          <a:stretch/>
        </p:blipFill>
        <p:spPr>
          <a:xfrm>
            <a:off x="4863514" y="2525936"/>
            <a:ext cx="3548635" cy="31353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69709"/>
            <a:ext cx="4254662" cy="62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7653" y="1268760"/>
            <a:ext cx="20601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r>
              <a:rPr lang="ko-KR" altLang="en-US" dirty="0"/>
              <a:t>텍스트를 여러 줄  입력하기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142" y="2919786"/>
            <a:ext cx="26724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autofocus </a:t>
            </a:r>
            <a:r>
              <a:rPr lang="ko-KR" altLang="en-US" sz="1200" b="1" dirty="0" smtClean="0"/>
              <a:t>와 </a:t>
            </a:r>
            <a:r>
              <a:rPr lang="en-US" altLang="ko-KR" sz="1200" b="1" dirty="0" smtClean="0"/>
              <a:t>placeholder </a:t>
            </a:r>
            <a:r>
              <a:rPr lang="ko-KR" altLang="en-US" sz="1200" b="1" dirty="0" smtClean="0"/>
              <a:t>사용하기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9791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05-4 </a:t>
            </a:r>
            <a:r>
              <a:rPr lang="ko-KR" altLang="en-US" dirty="0" smtClean="0"/>
              <a:t>폼에서</a:t>
            </a:r>
            <a:r>
              <a:rPr lang="en-US" altLang="ko-KR" dirty="0" smtClean="0"/>
              <a:t> </a:t>
            </a:r>
            <a:r>
              <a:rPr lang="ko-KR" altLang="en-US" dirty="0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908720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&lt;select&gt;, &lt;</a:t>
            </a:r>
            <a:r>
              <a:rPr lang="en-US" altLang="ko-KR" sz="1600" b="1" dirty="0" err="1"/>
              <a:t>optgroup</a:t>
            </a:r>
            <a:r>
              <a:rPr lang="en-US" altLang="ko-KR" sz="1600" b="1" dirty="0"/>
              <a:t>&gt;, &lt;option&gt;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95877"/>
            <a:ext cx="4059443" cy="60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여러 옵션 중에서 선택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드롭다운</a:t>
            </a:r>
            <a:r>
              <a:rPr lang="ko-KR" altLang="en-US" sz="1200" dirty="0"/>
              <a:t> 목록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공간을 최소한으로 사용하면서 여러 옵션 표시 가능</a:t>
            </a:r>
            <a:endParaRPr lang="en-US" altLang="ko-KR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644008" y="1043935"/>
            <a:ext cx="0" cy="5365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3667007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&lt;select&gt; </a:t>
            </a:r>
            <a:r>
              <a:rPr lang="ko-KR" altLang="en-US" sz="1200" b="1"/>
              <a:t>태그의 속성</a:t>
            </a:r>
            <a:endParaRPr lang="en-US" altLang="ko-KR" sz="1200" b="1"/>
          </a:p>
        </p:txBody>
      </p:sp>
      <p:sp>
        <p:nvSpPr>
          <p:cNvPr id="17" name="TextBox 16"/>
          <p:cNvSpPr txBox="1"/>
          <p:nvPr/>
        </p:nvSpPr>
        <p:spPr>
          <a:xfrm>
            <a:off x="251520" y="5112383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&lt;option&gt; </a:t>
            </a:r>
            <a:r>
              <a:rPr lang="ko-KR" altLang="en-US" sz="1200" b="1"/>
              <a:t>태그의 속성</a:t>
            </a:r>
            <a:endParaRPr lang="en-US" altLang="ko-KR" sz="12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852FFCA-F556-4A61-B918-71098EA9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4" y="1916833"/>
            <a:ext cx="3285964" cy="1481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A2EB3AA-FCA4-4BB7-A61C-427FC0DD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36340"/>
            <a:ext cx="3760775" cy="10760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3E91814-0087-48FF-A860-4DD806B2D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481715"/>
            <a:ext cx="4192599" cy="10436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2C45ED5-E9ED-4923-96CD-49F30477F4B9}"/>
              </a:ext>
            </a:extLst>
          </p:cNvPr>
          <p:cNvSpPr txBox="1"/>
          <p:nvPr/>
        </p:nvSpPr>
        <p:spPr>
          <a:xfrm>
            <a:off x="4932040" y="908720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datalist</a:t>
            </a:r>
            <a:r>
              <a:rPr lang="en-US" altLang="ko-KR" sz="1600" b="1" dirty="0"/>
              <a:t>&gt;, &lt;option&gt;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5A20C91-0BAF-4525-9CF9-72636BA13531}"/>
              </a:ext>
            </a:extLst>
          </p:cNvPr>
          <p:cNvSpPr txBox="1"/>
          <p:nvPr/>
        </p:nvSpPr>
        <p:spPr>
          <a:xfrm>
            <a:off x="4932040" y="1196752"/>
            <a:ext cx="4187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목록에 제시한 값 중에서 선택하면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그 값이 자동으로 텍스트</a:t>
            </a:r>
            <a:r>
              <a:rPr lang="en-US" altLang="ko-KR" sz="1200" dirty="0"/>
              <a:t> </a:t>
            </a:r>
            <a:r>
              <a:rPr lang="ko-KR" altLang="en-US" sz="1200" dirty="0"/>
              <a:t>필드에 입력됨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목록에 </a:t>
            </a:r>
            <a:r>
              <a:rPr lang="en-US" altLang="ko-KR" sz="1200" dirty="0"/>
              <a:t>id</a:t>
            </a:r>
            <a:r>
              <a:rPr lang="ko-KR" altLang="en-US" sz="1200" dirty="0"/>
              <a:t>를 이용해 이름을 붙이고</a:t>
            </a:r>
            <a:r>
              <a:rPr lang="en-US" altLang="ko-KR" sz="1200" dirty="0"/>
              <a:t>,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&lt;input&gt; </a:t>
            </a:r>
            <a:r>
              <a:rPr lang="ko-KR" altLang="en-US" sz="1200" dirty="0"/>
              <a:t>태그의 </a:t>
            </a:r>
            <a:r>
              <a:rPr lang="en-US" altLang="ko-KR" sz="1200" dirty="0"/>
              <a:t>list </a:t>
            </a:r>
            <a:r>
              <a:rPr lang="ko-KR" altLang="en-US" sz="1200" dirty="0"/>
              <a:t>속성에 데이터 목록 </a:t>
            </a:r>
            <a:r>
              <a:rPr lang="en-US" altLang="ko-KR" sz="1200" dirty="0"/>
              <a:t>id</a:t>
            </a:r>
            <a:r>
              <a:rPr lang="ko-KR" altLang="en-US" sz="1200" dirty="0"/>
              <a:t>를 지정함</a:t>
            </a:r>
            <a:r>
              <a:rPr lang="en-US" altLang="ko-KR" sz="1200" dirty="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7F5576-82C7-4A06-BD4C-AADF1767F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496206"/>
            <a:ext cx="3931905" cy="13906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9A61F7D-C577-4681-A535-46FEA7EEE603}"/>
              </a:ext>
            </a:extLst>
          </p:cNvPr>
          <p:cNvSpPr txBox="1"/>
          <p:nvPr/>
        </p:nvSpPr>
        <p:spPr>
          <a:xfrm>
            <a:off x="4932040" y="4426971"/>
            <a:ext cx="4006586" cy="88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다양한</a:t>
            </a:r>
            <a:r>
              <a:rPr lang="en-US" altLang="ko-KR" sz="1200" dirty="0"/>
              <a:t> </a:t>
            </a:r>
            <a:r>
              <a:rPr lang="ko-KR" altLang="en-US" sz="1200" dirty="0"/>
              <a:t>형태의 버튼 삽입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화면 </a:t>
            </a:r>
            <a:r>
              <a:rPr lang="ko-KR" altLang="en-US" sz="1200" dirty="0" err="1"/>
              <a:t>낭독기에서</a:t>
            </a:r>
            <a:r>
              <a:rPr lang="ko-KR" altLang="en-US" sz="1200" dirty="0"/>
              <a:t> 버튼임을 정확히 전달할 수 있음</a:t>
            </a:r>
            <a:endParaRPr lang="en-US" altLang="ko-KR" sz="12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CSS</a:t>
            </a:r>
            <a:r>
              <a:rPr lang="ko-KR" altLang="en-US" sz="1200" dirty="0"/>
              <a:t>를 이용해 원하는 형태로 꾸밀 수 있음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6F82032-8AAF-4312-A88B-56A325A2942E}"/>
              </a:ext>
            </a:extLst>
          </p:cNvPr>
          <p:cNvSpPr txBox="1"/>
          <p:nvPr/>
        </p:nvSpPr>
        <p:spPr>
          <a:xfrm>
            <a:off x="4932040" y="4131462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&lt;button&gt;</a:t>
            </a:r>
            <a:endParaRPr lang="ko-KR" altLang="en-US" sz="16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DE8F024-D6CA-4C55-8193-928417075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5366162"/>
            <a:ext cx="3290001" cy="9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9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05-4 </a:t>
            </a:r>
            <a:r>
              <a:rPr lang="ko-KR" altLang="en-US" dirty="0" smtClean="0"/>
              <a:t>폼에서</a:t>
            </a:r>
            <a:r>
              <a:rPr lang="en-US" altLang="ko-KR" dirty="0" smtClean="0"/>
              <a:t> </a:t>
            </a:r>
            <a:r>
              <a:rPr lang="ko-KR" altLang="en-US" dirty="0"/>
              <a:t>사용하는 여러 가지 태그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700808"/>
            <a:ext cx="8352928" cy="29523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학습량 그래프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="60"&gt;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 out of 100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송지효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="0.3"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="0.22"&gt;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이민정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="0.25"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="0.75"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="0.8"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20%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진행율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초기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="22"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진행율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중간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="0.77"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77%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4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다음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="0.98"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98%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b="1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34076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막대 </a:t>
            </a:r>
            <a:r>
              <a:rPr lang="ko-KR" altLang="en-US" sz="1400" b="1" dirty="0">
                <a:solidFill>
                  <a:schemeClr val="tx1"/>
                </a:solidFill>
              </a:rPr>
              <a:t>그래프 양식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만들기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97" y="4221103"/>
            <a:ext cx="3673650" cy="26090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8039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 </a:t>
            </a:r>
            <a:r>
              <a:rPr lang="ko-KR" altLang="en-US" dirty="0" smtClean="0"/>
              <a:t>보다 조금 작으면 노랑색</a:t>
            </a:r>
            <a:endParaRPr lang="en-US" altLang="ko-KR" dirty="0" smtClean="0"/>
          </a:p>
          <a:p>
            <a:r>
              <a:rPr lang="ko-KR" altLang="en-US" dirty="0" smtClean="0"/>
              <a:t>많이 작으면 빨강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908720"/>
            <a:ext cx="3932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&lt;progress&gt;, &lt;meter&gt;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986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64" y="1556792"/>
            <a:ext cx="6318464" cy="488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05-1 </a:t>
            </a:r>
            <a:r>
              <a:rPr lang="ko-KR" altLang="en-US"/>
              <a:t>폼 삽입하기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6FDBAB6-9498-4B88-9130-6AEC3034E90F}"/>
              </a:ext>
            </a:extLst>
          </p:cNvPr>
          <p:cNvGrpSpPr/>
          <p:nvPr/>
        </p:nvGrpSpPr>
        <p:grpSpPr>
          <a:xfrm>
            <a:off x="552431" y="1031549"/>
            <a:ext cx="7069427" cy="1731864"/>
            <a:chOff x="671119" y="1216106"/>
            <a:chExt cx="5178736" cy="17318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433CFAD-4B17-4115-AC93-6B3EB529E53F}"/>
                </a:ext>
              </a:extLst>
            </p:cNvPr>
            <p:cNvSpPr/>
            <p:nvPr/>
          </p:nvSpPr>
          <p:spPr>
            <a:xfrm>
              <a:off x="671119" y="1409460"/>
              <a:ext cx="5178736" cy="132535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35C798A-FC96-43CD-B3DC-295AE9728149}"/>
                </a:ext>
              </a:extLst>
            </p:cNvPr>
            <p:cNvSpPr txBox="1"/>
            <p:nvPr/>
          </p:nvSpPr>
          <p:spPr>
            <a:xfrm>
              <a:off x="819254" y="1562975"/>
              <a:ext cx="4900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폼을 만드는 기본 태그</a:t>
              </a:r>
              <a:r>
                <a:rPr lang="en-US" altLang="ko-KR" sz="1400"/>
                <a:t>.  &lt;form&gt;</a:t>
              </a:r>
              <a:r>
                <a:rPr lang="ko-KR" altLang="en-US" sz="1400"/>
                <a:t>과 </a:t>
              </a:r>
              <a:r>
                <a:rPr lang="en-US" altLang="ko-KR" sz="1400"/>
                <a:t>&lt;/form&gt; </a:t>
              </a:r>
              <a:r>
                <a:rPr lang="ko-KR" altLang="en-US" sz="1400"/>
                <a:t>사이에 여러 폼 요소 삽입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기본형</a:t>
              </a:r>
              <a:r>
                <a:rPr lang="en-US" altLang="ko-KR" sz="1400"/>
                <a:t/>
              </a:r>
              <a:br>
                <a:rPr lang="en-US" altLang="ko-KR" sz="1400"/>
              </a:br>
              <a:r>
                <a:rPr lang="en-US" altLang="ko-KR" sz="1400">
                  <a:highlight>
                    <a:srgbClr val="FFFF00"/>
                  </a:highlight>
                </a:rPr>
                <a:t>&lt;form [</a:t>
              </a:r>
              <a:r>
                <a:rPr lang="ko-KR" altLang="en-US" sz="1400">
                  <a:highlight>
                    <a:srgbClr val="FFFF00"/>
                  </a:highlight>
                </a:rPr>
                <a:t>속성</a:t>
              </a:r>
              <a:r>
                <a:rPr lang="en-US" altLang="ko-KR" sz="1400">
                  <a:highlight>
                    <a:srgbClr val="FFFF00"/>
                  </a:highlight>
                </a:rPr>
                <a:t>="</a:t>
              </a:r>
              <a:r>
                <a:rPr lang="ko-KR" altLang="en-US" sz="1400">
                  <a:highlight>
                    <a:srgbClr val="FFFF00"/>
                  </a:highlight>
                </a:rPr>
                <a:t>속성값</a:t>
              </a:r>
              <a:r>
                <a:rPr lang="en-US" altLang="ko-KR" sz="1400">
                  <a:highlight>
                    <a:srgbClr val="FFFF00"/>
                  </a:highlight>
                </a:rPr>
                <a:t>"]&gt; </a:t>
              </a:r>
              <a:r>
                <a:rPr lang="ko-KR" altLang="en-US" sz="1400">
                  <a:highlight>
                    <a:srgbClr val="FFFF00"/>
                  </a:highlight>
                </a:rPr>
                <a:t>여러 폼 요소 </a:t>
              </a:r>
              <a:r>
                <a:rPr lang="en-US" altLang="ko-KR" sz="1400">
                  <a:highlight>
                    <a:srgbClr val="FFFF00"/>
                  </a:highlight>
                </a:rPr>
                <a:t>&lt;/form&gt;</a:t>
              </a:r>
              <a:endParaRPr lang="ko-KR" altLang="en-US" sz="140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8196B67-0C03-4EFC-B5C0-4E0FF62DB3A0}"/>
                </a:ext>
              </a:extLst>
            </p:cNvPr>
            <p:cNvSpPr txBox="1"/>
            <p:nvPr/>
          </p:nvSpPr>
          <p:spPr>
            <a:xfrm>
              <a:off x="819254" y="1216106"/>
              <a:ext cx="12666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&lt;form&gt; </a:t>
              </a:r>
              <a:r>
                <a:rPr lang="ko-KR" altLang="en-US" b="1" dirty="0"/>
                <a:t>태그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658486-D51E-45F6-BC46-1DBC9E6CDA29}"/>
              </a:ext>
            </a:extLst>
          </p:cNvPr>
          <p:cNvSpPr txBox="1"/>
          <p:nvPr/>
        </p:nvSpPr>
        <p:spPr>
          <a:xfrm>
            <a:off x="416876" y="2776458"/>
            <a:ext cx="3125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&lt;form&gt; </a:t>
            </a:r>
            <a:r>
              <a:rPr lang="ko-KR" altLang="en-US" b="1" dirty="0"/>
              <a:t>태그의 속성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5712A1B-DDE9-46D9-8DEE-FBCFEF35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" y="3152134"/>
            <a:ext cx="5604548" cy="29411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16CEFB-4C18-4ECB-9B17-448112337F99}"/>
              </a:ext>
            </a:extLst>
          </p:cNvPr>
          <p:cNvSpPr txBox="1"/>
          <p:nvPr/>
        </p:nvSpPr>
        <p:spPr>
          <a:xfrm>
            <a:off x="5862821" y="4167371"/>
            <a:ext cx="274162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&lt;form action="register.php"&gt;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/* 여러 가지 폼 요소 */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&lt;/form&gt;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6FCD7B-FE87-43F5-B807-335F2D846BB9}"/>
              </a:ext>
            </a:extLst>
          </p:cNvPr>
          <p:cNvSpPr txBox="1"/>
          <p:nvPr/>
        </p:nvSpPr>
        <p:spPr>
          <a:xfrm>
            <a:off x="5669744" y="283517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폼에 내용을 입력하고 서버로 전송했을 때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서버에 있는 </a:t>
            </a:r>
            <a:r>
              <a:rPr lang="en-US" altLang="ko-KR" sz="1200" dirty="0" err="1"/>
              <a:t>register.php</a:t>
            </a:r>
            <a:r>
              <a:rPr lang="ko-KR" altLang="en-US" sz="1200" dirty="0"/>
              <a:t>를 실행한다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0E14F3B0-4DE1-4B0A-8089-F63B6702A8A0}"/>
              </a:ext>
            </a:extLst>
          </p:cNvPr>
          <p:cNvSpPr/>
          <p:nvPr/>
        </p:nvSpPr>
        <p:spPr>
          <a:xfrm>
            <a:off x="6499928" y="4289581"/>
            <a:ext cx="1739157" cy="20972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4B07E871-9C37-4865-A026-A55749E433A2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5201" y="3725274"/>
            <a:ext cx="992740" cy="135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/>
              <a:t>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보내는 </a:t>
            </a:r>
            <a:r>
              <a:rPr lang="ko-KR" altLang="en-US" dirty="0"/>
              <a:t>데이터는 이름과 값이 결합된 문자열 형태로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이름과 값의 쌍은 ‘</a:t>
            </a:r>
            <a:r>
              <a:rPr lang="en-US" altLang="ko-KR" dirty="0" smtClean="0"/>
              <a:t>&amp;’ </a:t>
            </a:r>
            <a:r>
              <a:rPr lang="ko-KR" altLang="en-US" dirty="0" smtClean="0"/>
              <a:t>기호로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 보낼 수 있는 최대 글자수는 </a:t>
            </a:r>
            <a:r>
              <a:rPr lang="en-US" altLang="ko-KR" dirty="0" smtClean="0"/>
              <a:t>2,048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/>
              <a:t>을 보면 어떤 데이터를 전송하고자 </a:t>
            </a:r>
            <a:r>
              <a:rPr lang="ko-KR" altLang="en-US" dirty="0" smtClean="0"/>
              <a:t>하는지 알 </a:t>
            </a:r>
            <a:r>
              <a:rPr lang="ko-KR" altLang="en-US" dirty="0"/>
              <a:t>수 있기 때문에 보안에 </a:t>
            </a:r>
            <a:r>
              <a:rPr lang="ko-KR" altLang="en-US" dirty="0" smtClean="0"/>
              <a:t>취약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7480935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dirty="0" smtClean="0"/>
              <a:t>HTTP Request </a:t>
            </a:r>
            <a:r>
              <a:rPr lang="ko-KR" altLang="en-US" dirty="0" smtClean="0"/>
              <a:t>헤더에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붙여서 데이터를 전송하는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 보낼 수 있는 글자수 제한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전송데이터가 보이지 않아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방식과 비교하여 보안상 우위에 있음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2" y="2636912"/>
            <a:ext cx="7596336" cy="30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GET </a:t>
            </a:r>
            <a:r>
              <a:rPr lang="ko-KR" altLang="en-US" sz="1400" b="1" dirty="0">
                <a:solidFill>
                  <a:schemeClr val="tx1"/>
                </a:solidFill>
              </a:rPr>
              <a:t>방식으로 데이터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전송하기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410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="01_getdata.jsp"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7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7444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contentType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="text/html; charset=EUC-KR" 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="EUC-KR"%&gt;</a:t>
            </a:r>
          </a:p>
          <a:p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&lt;title&gt;GET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4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4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0" y="4869160"/>
            <a:ext cx="79118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POST </a:t>
            </a:r>
            <a:r>
              <a:rPr lang="ko-KR" altLang="en-US" sz="1400" b="1" dirty="0">
                <a:solidFill>
                  <a:schemeClr val="tx1"/>
                </a:solidFill>
              </a:rPr>
              <a:t>방식으로 데이터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전송하기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410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="02_postdata.jsp"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="POST"&gt;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7444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contentType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="text/html; charset=EUC-KR" 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="EUC-KR"%&gt;</a:t>
            </a:r>
          </a:p>
          <a:p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&lt;title&gt;POST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4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4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869160"/>
            <a:ext cx="7972016" cy="18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1696</Words>
  <Application>Microsoft Office PowerPoint</Application>
  <PresentationFormat>화면 슬라이드 쇼(4:3)</PresentationFormat>
  <Paragraphs>301</Paragraphs>
  <Slides>28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05-1 폼 삽입하기</vt:lpstr>
      <vt:lpstr>05-1 폼 삽입하기</vt:lpstr>
      <vt:lpstr>method 속성에서 사용하는 방식</vt:lpstr>
      <vt:lpstr>method 속성에서 사용하는 방식</vt:lpstr>
      <vt:lpstr>method 속성에서 사용하는 방식</vt:lpstr>
      <vt:lpstr>method 속성에서 사용하는 방식</vt:lpstr>
      <vt:lpstr>method 속성에서 사용하는 방식</vt:lpstr>
      <vt:lpstr>method 속성에서 사용하는 방식</vt:lpstr>
      <vt:lpstr>05-1 폼 삽입하기</vt:lpstr>
      <vt:lpstr>05-1 폼 삽입하기</vt:lpstr>
      <vt:lpstr>05-2 사용자 입력을 위한&lt;input&gt; 태그</vt:lpstr>
      <vt:lpstr>&lt;input&gt; 태그의 type 속성</vt:lpstr>
      <vt:lpstr>&lt;input&gt; 태그의 type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05-3 &lt;input&gt; 태그의 다양한 속성</vt:lpstr>
      <vt:lpstr>05-3 &lt;input&gt; 태그의 다양한 속성</vt:lpstr>
      <vt:lpstr>05-4 폼에서 사용하는 여러 가지 태그</vt:lpstr>
      <vt:lpstr>05-4 폼에서 사용하는 여러 가지 태그</vt:lpstr>
      <vt:lpstr>05-4 폼에서 사용하는 여러 가지 태그</vt:lpstr>
      <vt:lpstr>연습문제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jslee912@gmail.com</cp:lastModifiedBy>
  <cp:revision>369</cp:revision>
  <dcterms:created xsi:type="dcterms:W3CDTF">2012-08-06T11:28:05Z</dcterms:created>
  <dcterms:modified xsi:type="dcterms:W3CDTF">2021-07-27T14:33:05Z</dcterms:modified>
</cp:coreProperties>
</file>