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47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2" r:id="rId15"/>
    <p:sldId id="363" r:id="rId16"/>
    <p:sldId id="360" r:id="rId17"/>
    <p:sldId id="361" r:id="rId18"/>
    <p:sldId id="364" r:id="rId1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66"/>
    <a:srgbClr val="0066CC"/>
    <a:srgbClr val="FFCC99"/>
    <a:srgbClr val="0066FF"/>
    <a:srgbClr val="2B7589"/>
    <a:srgbClr val="339933"/>
    <a:srgbClr val="0099CC"/>
    <a:srgbClr val="CBCBC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028" autoAdjust="0"/>
    <p:restoredTop sz="93822" autoAdjust="0"/>
  </p:normalViewPr>
  <p:slideViewPr>
    <p:cSldViewPr>
      <p:cViewPr varScale="1">
        <p:scale>
          <a:sx n="77" d="100"/>
          <a:sy n="77" d="100"/>
        </p:scale>
        <p:origin x="-1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869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51717-2737-44C8-92A4-5D342C14B329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F7A7D-E4D1-444F-A896-B476AC680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36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06847474"/>
              </p:ext>
            </p:extLst>
          </p:nvPr>
        </p:nvGraphicFramePr>
        <p:xfrm>
          <a:off x="0" y="756320"/>
          <a:ext cx="9144000" cy="1524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4572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180665544"/>
              </p:ext>
            </p:extLst>
          </p:nvPr>
        </p:nvGraphicFramePr>
        <p:xfrm>
          <a:off x="0" y="756320"/>
          <a:ext cx="9144000" cy="1524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4572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712260"/>
            <a:ext cx="6858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3020E55D-5D6E-47B7-BF49-67DF43FF0CB8}"/>
              </a:ext>
            </a:extLst>
          </p:cNvPr>
          <p:cNvGrpSpPr/>
          <p:nvPr/>
        </p:nvGrpSpPr>
        <p:grpSpPr>
          <a:xfrm>
            <a:off x="2117949" y="2621434"/>
            <a:ext cx="4686299" cy="485775"/>
            <a:chOff x="2282994" y="2753427"/>
            <a:chExt cx="4686299" cy="485775"/>
          </a:xfrm>
        </p:grpSpPr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07-1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40" name="TextBox 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/>
                <a:t>글꼴 관련 스타일</a:t>
              </a: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E190102-7915-4123-BF0A-CCE36BBC96B5}"/>
              </a:ext>
            </a:extLst>
          </p:cNvPr>
          <p:cNvGrpSpPr/>
          <p:nvPr/>
        </p:nvGrpSpPr>
        <p:grpSpPr>
          <a:xfrm>
            <a:off x="2117949" y="3313950"/>
            <a:ext cx="4686299" cy="485775"/>
            <a:chOff x="2282994" y="2753427"/>
            <a:chExt cx="4686299" cy="485775"/>
          </a:xfrm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427AFCE-6A3E-4080-9562-1AA10A2458B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07-2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7" name="TextBox 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28EBFBA-D9F6-4005-B4C7-D7F32D929739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/>
                <a:t>웹 폰트 사용하기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415C905-75E9-4CCE-91A8-8677B974AA97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11C891-D0FA-4213-A385-F6CC85809563}"/>
              </a:ext>
            </a:extLst>
          </p:cNvPr>
          <p:cNvGrpSpPr/>
          <p:nvPr/>
        </p:nvGrpSpPr>
        <p:grpSpPr>
          <a:xfrm>
            <a:off x="2117949" y="4006466"/>
            <a:ext cx="4686299" cy="485775"/>
            <a:chOff x="2282994" y="2753427"/>
            <a:chExt cx="4686299" cy="485775"/>
          </a:xfrm>
        </p:grpSpPr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9A238E7-E65F-4196-A118-28D9CC36DD9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07-3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4" name="TextBox 1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4036F03-FDA9-491C-A08C-F294796862FE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/>
                <a:t>텍스트 관련 스타일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42124B9-8603-464E-9FD2-F9E6A1C7D385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093C7D-5C10-43DE-845B-A91F6E45BFFE}"/>
              </a:ext>
            </a:extLst>
          </p:cNvPr>
          <p:cNvGrpSpPr/>
          <p:nvPr/>
        </p:nvGrpSpPr>
        <p:grpSpPr>
          <a:xfrm>
            <a:off x="2117949" y="4698982"/>
            <a:ext cx="4686299" cy="485775"/>
            <a:chOff x="2282994" y="2753427"/>
            <a:chExt cx="4686299" cy="485775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B778694-ABDD-4673-AFC2-5ED77E6EA987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07-4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1" name="TextBox 1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7E819D9-B02A-4FA0-A71F-CC220E583D72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/>
                <a:t>목록 스타일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A7314E2-DA0E-4614-8CFF-622D657C9BD6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704FF78F-0075-41F3-9F5D-1591336AE9B1}"/>
              </a:ext>
            </a:extLst>
          </p:cNvPr>
          <p:cNvGrpSpPr/>
          <p:nvPr/>
        </p:nvGrpSpPr>
        <p:grpSpPr>
          <a:xfrm>
            <a:off x="2117949" y="5391497"/>
            <a:ext cx="4686299" cy="485775"/>
            <a:chOff x="2282994" y="2753427"/>
            <a:chExt cx="4686299" cy="485775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1443280-ACF7-47BE-9DE8-E624AD53465D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07-5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8" name="TextBox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3D20EE6-141B-466A-BFFD-8F7844DC44BE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/>
                <a:t>표 스타일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D2C0CC9-3EDC-4009-A45A-5F59689893E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부제목 2"/>
          <p:cNvSpPr txBox="1">
            <a:spLocks/>
          </p:cNvSpPr>
          <p:nvPr/>
        </p:nvSpPr>
        <p:spPr>
          <a:xfrm>
            <a:off x="0" y="620688"/>
            <a:ext cx="9144000" cy="15121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0" lang="en-US" altLang="ko-KR" sz="2800" b="1" dirty="0" smtClean="0">
                <a:solidFill>
                  <a:schemeClr val="bg1"/>
                </a:solidFill>
              </a:rPr>
              <a:t>Chapter 07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kumimoji="0" lang="ko-KR" altLang="en-US" b="1" dirty="0" smtClean="0">
                <a:solidFill>
                  <a:schemeClr val="bg1"/>
                </a:solidFill>
              </a:rPr>
              <a:t>텍스트를 표현하는 다양한 스타일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0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077018" y="2920336"/>
            <a:ext cx="3743455" cy="29377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003" y="4149243"/>
            <a:ext cx="4642014" cy="22320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2E5463-EF52-4D48-A265-916CE9EE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관련 스타일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2E51AF7-8FDE-4FDA-A961-06ACBF88C30B}"/>
              </a:ext>
            </a:extLst>
          </p:cNvPr>
          <p:cNvSpPr txBox="1"/>
          <p:nvPr/>
        </p:nvSpPr>
        <p:spPr>
          <a:xfrm>
            <a:off x="383795" y="896126"/>
            <a:ext cx="279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text-transform </a:t>
            </a:r>
            <a:r>
              <a:rPr lang="ko-KR" altLang="en-US" sz="1600" b="1" dirty="0"/>
              <a:t>속성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CB471E2-C0DE-43A1-B840-172B19E88F57}"/>
              </a:ext>
            </a:extLst>
          </p:cNvPr>
          <p:cNvSpPr/>
          <p:nvPr/>
        </p:nvSpPr>
        <p:spPr>
          <a:xfrm>
            <a:off x="383796" y="1196752"/>
            <a:ext cx="4404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영문 텍스트의 대문자나 소문자를 바꾸는 속성</a:t>
            </a:r>
            <a:endParaRPr lang="ko-KR" altLang="en-US" sz="1050" dirty="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7B62B9DD-8B5E-42BC-B8A7-7F6EB687D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7" r="1807" b="1534"/>
          <a:stretch/>
        </p:blipFill>
        <p:spPr>
          <a:xfrm>
            <a:off x="63172" y="1534273"/>
            <a:ext cx="4780827" cy="24707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161406D-63DF-4DEB-8904-214BE6901412}"/>
              </a:ext>
            </a:extLst>
          </p:cNvPr>
          <p:cNvSpPr txBox="1"/>
          <p:nvPr/>
        </p:nvSpPr>
        <p:spPr>
          <a:xfrm>
            <a:off x="4817370" y="1065403"/>
            <a:ext cx="3859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letter-spacing, word-spacing</a:t>
            </a:r>
            <a:r>
              <a:rPr lang="ko-KR" altLang="en-US" sz="1600" b="1" dirty="0"/>
              <a:t> 속성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F036551-9C6A-4639-873F-98B4EAD86EBE}"/>
              </a:ext>
            </a:extLst>
          </p:cNvPr>
          <p:cNvSpPr/>
          <p:nvPr/>
        </p:nvSpPr>
        <p:spPr>
          <a:xfrm>
            <a:off x="4817372" y="1373180"/>
            <a:ext cx="2793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글자간</a:t>
            </a:r>
            <a:r>
              <a:rPr lang="en-US" altLang="ko-KR" sz="1200"/>
              <a:t> </a:t>
            </a:r>
            <a:r>
              <a:rPr lang="ko-KR" altLang="en-US" sz="1200"/>
              <a:t>간격</a:t>
            </a:r>
            <a:r>
              <a:rPr lang="en-US" altLang="ko-KR" sz="1200"/>
              <a:t>, </a:t>
            </a:r>
            <a:r>
              <a:rPr lang="ko-KR" altLang="en-US" sz="1200"/>
              <a:t>단어간 간격</a:t>
            </a:r>
            <a:endParaRPr lang="ko-KR" altLang="en-US" sz="105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14B29380-6845-426D-BA73-ECAA18F15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23" y="1772816"/>
            <a:ext cx="3086362" cy="781878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0" y="4365104"/>
            <a:ext cx="4436820" cy="186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2A8AB56E-7A2A-4024-BFE7-FB386D5702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08" t="4577" r="10838" b="18466"/>
          <a:stretch/>
        </p:blipFill>
        <p:spPr>
          <a:xfrm>
            <a:off x="3167145" y="5399313"/>
            <a:ext cx="1349829" cy="14586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756" y="3272441"/>
            <a:ext cx="3599708" cy="240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3685A0D3-C020-442B-B506-145975A64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6160" y="4653136"/>
            <a:ext cx="1926359" cy="22006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135180" y="4005064"/>
            <a:ext cx="2852644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글자 일부 또는 전체를 대문자로 바꾸기</a:t>
            </a:r>
            <a:endParaRPr lang="en-US" altLang="ko-KR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5168245" y="2786125"/>
            <a:ext cx="1636003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글자  간격 조절하기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13397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5117445" y="587760"/>
            <a:ext cx="3950036" cy="46414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5226620" y="487705"/>
            <a:ext cx="3364195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순서 없는 목록과 알파벳 대문자 목록 지정하기</a:t>
            </a:r>
            <a:endParaRPr lang="en-US" altLang="ko-KR" sz="1200" b="1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2E5463-EF52-4D48-A265-916CE9EE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스타일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213FDB2-D129-4FBC-8C3C-83C930605D32}"/>
              </a:ext>
            </a:extLst>
          </p:cNvPr>
          <p:cNvSpPr txBox="1"/>
          <p:nvPr/>
        </p:nvSpPr>
        <p:spPr>
          <a:xfrm>
            <a:off x="354329" y="1049484"/>
            <a:ext cx="2938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list-style-type </a:t>
            </a:r>
            <a:r>
              <a:rPr lang="ko-KR" altLang="en-US" sz="1600" b="1" dirty="0"/>
              <a:t>속성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FD0A6A9-195B-4BC3-A903-2A5349D711CC}"/>
              </a:ext>
            </a:extLst>
          </p:cNvPr>
          <p:cNvSpPr/>
          <p:nvPr/>
        </p:nvSpPr>
        <p:spPr>
          <a:xfrm>
            <a:off x="319636" y="1510236"/>
            <a:ext cx="4468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211D1E"/>
                </a:solidFill>
                <a:latin typeface="+mn-ea"/>
              </a:rPr>
              <a:t>순서 없는 목록의 </a:t>
            </a:r>
            <a:r>
              <a:rPr lang="ko-KR" altLang="en-US" sz="1200" dirty="0" err="1">
                <a:solidFill>
                  <a:srgbClr val="211D1E"/>
                </a:solidFill>
                <a:latin typeface="+mn-ea"/>
              </a:rPr>
              <a:t>불릿이나</a:t>
            </a:r>
            <a:r>
              <a:rPr lang="ko-KR" altLang="en-US" sz="1200" dirty="0">
                <a:solidFill>
                  <a:srgbClr val="211D1E"/>
                </a:solidFill>
                <a:latin typeface="+mn-ea"/>
              </a:rPr>
              <a:t> 순서 목록의 숫자를 바꾸는 속성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2BB91E6-89A4-4EBB-802D-670BE1E4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9567"/>
            <a:ext cx="5060641" cy="3715053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278" y="836712"/>
            <a:ext cx="3811218" cy="4295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33F436C-DD33-48F2-B841-E4DA3E1476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608" r="39795"/>
          <a:stretch/>
        </p:blipFill>
        <p:spPr>
          <a:xfrm>
            <a:off x="6859388" y="4997167"/>
            <a:ext cx="2284612" cy="185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6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2E5463-EF52-4D48-A265-916CE9EE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스타일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01279D0-B9D9-4124-9779-17BC27628363}"/>
              </a:ext>
            </a:extLst>
          </p:cNvPr>
          <p:cNvSpPr txBox="1"/>
          <p:nvPr/>
        </p:nvSpPr>
        <p:spPr>
          <a:xfrm>
            <a:off x="445472" y="1066262"/>
            <a:ext cx="2938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list-style-image </a:t>
            </a:r>
            <a:r>
              <a:rPr lang="ko-KR" altLang="en-US" sz="1600" b="1"/>
              <a:t>속성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5B23185-FECA-402A-876D-C1AE978DD377}"/>
              </a:ext>
            </a:extLst>
          </p:cNvPr>
          <p:cNvSpPr/>
          <p:nvPr/>
        </p:nvSpPr>
        <p:spPr>
          <a:xfrm>
            <a:off x="445472" y="1510236"/>
            <a:ext cx="3983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211D1E"/>
                </a:solidFill>
                <a:latin typeface="+mn-ea"/>
              </a:rPr>
              <a:t>순서 없는 목록의 </a:t>
            </a:r>
            <a:r>
              <a:rPr lang="ko-KR" altLang="en-US" sz="1200" dirty="0" err="1">
                <a:solidFill>
                  <a:srgbClr val="211D1E"/>
                </a:solidFill>
                <a:latin typeface="+mn-ea"/>
              </a:rPr>
              <a:t>불릿을</a:t>
            </a:r>
            <a:r>
              <a:rPr lang="ko-KR" altLang="en-US" sz="1200" dirty="0">
                <a:solidFill>
                  <a:srgbClr val="211D1E"/>
                </a:solidFill>
                <a:latin typeface="+mn-ea"/>
              </a:rPr>
              <a:t> 이미지로 바꾸는 속성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1452F6B-B536-4B74-A1C7-5FD40BB794D1}"/>
              </a:ext>
            </a:extLst>
          </p:cNvPr>
          <p:cNvSpPr txBox="1"/>
          <p:nvPr/>
        </p:nvSpPr>
        <p:spPr>
          <a:xfrm>
            <a:off x="282255" y="3632195"/>
            <a:ext cx="2938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list-style-position </a:t>
            </a:r>
            <a:r>
              <a:rPr lang="ko-KR" altLang="en-US" sz="1600" b="1"/>
              <a:t>속성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708A09A-A368-45AD-A168-DCB31CC38A7D}"/>
              </a:ext>
            </a:extLst>
          </p:cNvPr>
          <p:cNvSpPr/>
          <p:nvPr/>
        </p:nvSpPr>
        <p:spPr>
          <a:xfrm>
            <a:off x="282255" y="4067780"/>
            <a:ext cx="3406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srgbClr val="211D1E"/>
                </a:solidFill>
                <a:latin typeface="+mn-ea"/>
              </a:rPr>
              <a:t>불릿이나</a:t>
            </a:r>
            <a:r>
              <a:rPr lang="en-US" altLang="ko-KR" sz="1200" dirty="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211D1E"/>
                </a:solidFill>
                <a:latin typeface="+mn-ea"/>
              </a:rPr>
              <a:t>번호를 </a:t>
            </a:r>
            <a:r>
              <a:rPr lang="ko-KR" altLang="en-US" sz="1200" dirty="0" err="1">
                <a:solidFill>
                  <a:srgbClr val="211D1E"/>
                </a:solidFill>
                <a:latin typeface="+mn-ea"/>
              </a:rPr>
              <a:t>들여쓰거나</a:t>
            </a:r>
            <a:r>
              <a:rPr lang="ko-KR" altLang="en-US" sz="1200" dirty="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rgbClr val="211D1E"/>
                </a:solidFill>
                <a:latin typeface="+mn-ea"/>
              </a:rPr>
              <a:t>내어쓸</a:t>
            </a:r>
            <a:r>
              <a:rPr lang="ko-KR" altLang="en-US" sz="1200" dirty="0">
                <a:solidFill>
                  <a:srgbClr val="211D1E"/>
                </a:solidFill>
                <a:latin typeface="+mn-ea"/>
              </a:rPr>
              <a:t> 수 있음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131267E-D7CD-4CD9-8D48-66277E50A3F9}"/>
              </a:ext>
            </a:extLst>
          </p:cNvPr>
          <p:cNvSpPr txBox="1"/>
          <p:nvPr/>
        </p:nvSpPr>
        <p:spPr>
          <a:xfrm>
            <a:off x="4644008" y="1146230"/>
            <a:ext cx="2938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list-style </a:t>
            </a:r>
            <a:r>
              <a:rPr lang="ko-KR" altLang="en-US" sz="1600" b="1"/>
              <a:t>속성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F6D1D80-93D3-4D82-AA57-AD5003DFEB74}"/>
              </a:ext>
            </a:extLst>
          </p:cNvPr>
          <p:cNvSpPr/>
          <p:nvPr/>
        </p:nvSpPr>
        <p:spPr>
          <a:xfrm>
            <a:off x="4572000" y="1510236"/>
            <a:ext cx="4233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211D1E"/>
                </a:solidFill>
                <a:latin typeface="+mn-ea"/>
              </a:rPr>
              <a:t>list-style-type, list-style-position, list-style-image </a:t>
            </a:r>
            <a:r>
              <a:rPr lang="ko-KR" altLang="en-US" sz="1200" dirty="0">
                <a:solidFill>
                  <a:srgbClr val="211D1E"/>
                </a:solidFill>
                <a:latin typeface="+mn-ea"/>
              </a:rPr>
              <a:t>속성을 </a:t>
            </a:r>
            <a:r>
              <a:rPr lang="ko-KR" altLang="en-US" sz="1200" dirty="0" smtClean="0">
                <a:solidFill>
                  <a:srgbClr val="211D1E"/>
                </a:solidFill>
                <a:latin typeface="+mn-ea"/>
              </a:rPr>
              <a:t> 한꺼번에 </a:t>
            </a:r>
            <a:r>
              <a:rPr lang="ko-KR" altLang="en-US" sz="1200" dirty="0">
                <a:solidFill>
                  <a:srgbClr val="211D1E"/>
                </a:solidFill>
                <a:latin typeface="+mn-ea"/>
              </a:rPr>
              <a:t>표기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94753D7-F1A8-410E-B0A7-3C84B6898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22"/>
          <a:stretch/>
        </p:blipFill>
        <p:spPr>
          <a:xfrm>
            <a:off x="395536" y="1958000"/>
            <a:ext cx="3983915" cy="4628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1CA54FC1-829C-4B00-9FCE-63663C2371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912" b="5896"/>
          <a:stretch/>
        </p:blipFill>
        <p:spPr>
          <a:xfrm>
            <a:off x="282255" y="4581128"/>
            <a:ext cx="4012836" cy="46250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7D04CB73-5565-425A-ABD0-F3082FDBF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5157193"/>
            <a:ext cx="4359250" cy="12177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5B38A5A2-7F35-4224-B145-409ECE010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685" y="2204864"/>
            <a:ext cx="4579288" cy="260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9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AC9D664-1A19-40C8-84CF-BD80C4A3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 스타일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6985EF7-DE2F-4583-8DCF-52E507AAB8AB}"/>
              </a:ext>
            </a:extLst>
          </p:cNvPr>
          <p:cNvSpPr txBox="1"/>
          <p:nvPr/>
        </p:nvSpPr>
        <p:spPr>
          <a:xfrm>
            <a:off x="238630" y="1132514"/>
            <a:ext cx="1994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caption-side</a:t>
            </a:r>
            <a:endParaRPr lang="ko-KR" alt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F6A4529-7A3F-4BB9-A320-DD9CEB1B6397}"/>
              </a:ext>
            </a:extLst>
          </p:cNvPr>
          <p:cNvSpPr txBox="1"/>
          <p:nvPr/>
        </p:nvSpPr>
        <p:spPr>
          <a:xfrm>
            <a:off x="238630" y="1556792"/>
            <a:ext cx="4020423" cy="60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캡션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설명글</a:t>
            </a:r>
            <a:r>
              <a:rPr lang="en-US" altLang="ko-KR" sz="1200" dirty="0"/>
              <a:t>)</a:t>
            </a:r>
            <a:r>
              <a:rPr lang="ko-KR" altLang="en-US" sz="1200" dirty="0"/>
              <a:t>은 기본으로 표 위쪽에 표시됨</a:t>
            </a:r>
            <a:r>
              <a:rPr lang="en-US" altLang="ko-KR" sz="1200" dirty="0"/>
              <a:t>.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이 속성을 이용해 아래쪽에 표시 가능</a:t>
            </a: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90B2B7C-26D5-443A-A1EC-CAB99A41F537}"/>
              </a:ext>
            </a:extLst>
          </p:cNvPr>
          <p:cNvSpPr txBox="1"/>
          <p:nvPr/>
        </p:nvSpPr>
        <p:spPr>
          <a:xfrm>
            <a:off x="5361522" y="1099606"/>
            <a:ext cx="1994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border-collapse</a:t>
            </a:r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C6697EE-D95C-4308-8D13-87DCAE37FFE0}"/>
              </a:ext>
            </a:extLst>
          </p:cNvPr>
          <p:cNvSpPr txBox="1"/>
          <p:nvPr/>
        </p:nvSpPr>
        <p:spPr>
          <a:xfrm>
            <a:off x="5361522" y="1484784"/>
            <a:ext cx="363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표 테두리와 셀 테두리를 합칠 것인지 설정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18F17B2-2BC2-45F6-BE76-7A943837340F}"/>
              </a:ext>
            </a:extLst>
          </p:cNvPr>
          <p:cNvSpPr txBox="1"/>
          <p:nvPr/>
        </p:nvSpPr>
        <p:spPr>
          <a:xfrm>
            <a:off x="218646" y="2935688"/>
            <a:ext cx="1994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border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A94031E-9A2D-4562-AF61-A7A104C77515}"/>
              </a:ext>
            </a:extLst>
          </p:cNvPr>
          <p:cNvSpPr txBox="1"/>
          <p:nvPr/>
        </p:nvSpPr>
        <p:spPr>
          <a:xfrm>
            <a:off x="163873" y="3250996"/>
            <a:ext cx="402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표의</a:t>
            </a:r>
            <a:r>
              <a:rPr lang="en-US" altLang="ko-KR" sz="1200" dirty="0"/>
              <a:t> </a:t>
            </a:r>
            <a:r>
              <a:rPr lang="ko-KR" altLang="en-US" sz="1200" dirty="0"/>
              <a:t>바깥 테두리와 셀 테두리 모두 지정해야 함</a:t>
            </a:r>
            <a:r>
              <a:rPr lang="en-US" altLang="ko-KR" sz="12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B6F08ADE-F5DC-49E0-8D26-60E28B3B7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30" y="2358562"/>
            <a:ext cx="3325258" cy="4223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9DB6F2A9-3635-4C38-AD77-933918C0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522" y="2095051"/>
            <a:ext cx="3507832" cy="3978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77EFD386-9666-4405-9C00-4A0ADB1F8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522" y="2492897"/>
            <a:ext cx="3595901" cy="1224136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" y="3650182"/>
            <a:ext cx="4264112" cy="2010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E3E8DDC3-AC4C-4E27-8B4F-E02951BE3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6107" y="5157192"/>
            <a:ext cx="1676378" cy="2169644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/>
          <a:stretch/>
        </p:blipFill>
        <p:spPr bwMode="auto">
          <a:xfrm>
            <a:off x="5248225" y="3717032"/>
            <a:ext cx="3860279" cy="271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19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2350" cy="5143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 smtClean="0"/>
              <a:t>표 테두리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표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980728"/>
            <a:ext cx="8353425" cy="360362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</a:rPr>
              <a:t>셀 </a:t>
            </a:r>
            <a:r>
              <a:rPr lang="ko-KR" altLang="en-US" sz="1400" b="1" dirty="0">
                <a:solidFill>
                  <a:schemeClr val="tx1"/>
                </a:solidFill>
              </a:rPr>
              <a:t>테두리 출력하기                                                                                           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1341090"/>
            <a:ext cx="4213225" cy="551691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2px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#tb1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border-collapse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separate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table-layout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#tb2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border-collapse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collapse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table-layout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="tb1"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="350px"&gt;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 border-collapse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separate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적용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25606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843" y="3631520"/>
            <a:ext cx="35909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536753" y="1341089"/>
            <a:ext cx="4132262" cy="187166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="tb2"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="350px"&gt;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 border-collapse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collapse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적용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608" name="TextBox 7"/>
          <p:cNvSpPr txBox="1">
            <a:spLocks noChangeArrowheads="1"/>
          </p:cNvSpPr>
          <p:nvPr/>
        </p:nvSpPr>
        <p:spPr bwMode="auto">
          <a:xfrm>
            <a:off x="4643438" y="4581525"/>
            <a:ext cx="42497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sz="1600"/>
              <a:t>Collapse : </a:t>
            </a:r>
            <a:r>
              <a:rPr lang="ko-KR" altLang="en-US" sz="1600"/>
              <a:t>서로 이웃하는 테이블이나 셀의 테두리선을 겹쳐서 표현 합니다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Separate : </a:t>
            </a:r>
            <a:r>
              <a:rPr lang="ko-KR" altLang="en-US" sz="1600"/>
              <a:t>기본값으로 서로 이웃하는 테이블이나 셀의 테두리선을 분리시켜 표현 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2132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2350" cy="5143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smtClean="0"/>
              <a:t>2. </a:t>
            </a:r>
            <a:r>
              <a:rPr lang="ko-KR" altLang="en-US" dirty="0" smtClean="0"/>
              <a:t>표 테두리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표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288" y="908050"/>
            <a:ext cx="8353425" cy="360363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</a:rPr>
              <a:t>바깥 </a:t>
            </a:r>
            <a:r>
              <a:rPr lang="ko-KR" altLang="en-US" sz="1400" b="1" dirty="0">
                <a:solidFill>
                  <a:schemeClr val="tx1"/>
                </a:solidFill>
              </a:rPr>
              <a:t>테두리와 셀 테두리 사이 간격 조정하기                                                          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288" y="1268413"/>
            <a:ext cx="8345487" cy="52562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>
              <a:defRPr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defRPr/>
            </a:pP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>
              <a:defRPr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#tb1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>
              <a:defRPr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2px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defRPr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border-spacing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상하좌우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>
              <a:defRPr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#tb2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>
              <a:defRPr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maroon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defRPr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aqua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defRPr/>
            </a:pP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border-spacing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40px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dirty="0" err="1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첫번째</a:t>
            </a:r>
            <a:r>
              <a:rPr lang="ko-KR" altLang="en-US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값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좌우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 dirty="0" err="1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두번째</a:t>
            </a:r>
            <a:r>
              <a:rPr lang="ko-KR" altLang="en-US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값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상하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>
              <a:defRPr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="tb1"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="350px"&gt;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 border-spacing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pPr>
              <a:defRPr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="tb2"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="350px"&gt;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 border-spacing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pPr>
              <a:defRPr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 40px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663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437063"/>
            <a:ext cx="328295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7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2350" cy="5143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 smtClean="0"/>
              <a:t>표 레이아웃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표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3556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468486"/>
            <a:ext cx="7632849" cy="272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0825" y="981075"/>
            <a:ext cx="8785225" cy="1295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800" dirty="0" smtClean="0"/>
              <a:t>table-layout</a:t>
            </a:r>
          </a:p>
          <a:p>
            <a:pPr lvl="1">
              <a:defRPr/>
            </a:pPr>
            <a:r>
              <a:rPr lang="ko-KR" altLang="en-US" sz="1600" dirty="0" smtClean="0"/>
              <a:t>셀 안 내용의 양에 따라 셀 너비를 조절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02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2350" cy="5143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 smtClean="0"/>
              <a:t>표 레이아웃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표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288" y="1052513"/>
            <a:ext cx="8353425" cy="360362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 b="1" dirty="0" smtClean="0">
                <a:solidFill>
                  <a:schemeClr val="tx1"/>
                </a:solidFill>
              </a:rPr>
              <a:t>표의 </a:t>
            </a:r>
            <a:r>
              <a:rPr lang="ko-KR" altLang="en-US" sz="1600" b="1" dirty="0">
                <a:solidFill>
                  <a:schemeClr val="tx1"/>
                </a:solidFill>
              </a:rPr>
              <a:t>레이아웃 설정하기                                                                                        </a:t>
            </a:r>
            <a:endParaRPr lang="ko-KR" altLang="ko-KR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288" y="1412874"/>
            <a:ext cx="4896792" cy="532849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#tb1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2px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table-layout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#tb2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table-layout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fixed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 layout auto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예제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="tb1"&gt;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 layout auto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내용 분량에 따라서 자동으로 조절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24582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626817"/>
            <a:ext cx="38004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616450" y="1412875"/>
            <a:ext cx="4132263" cy="3024237"/>
          </a:xfrm>
          <a:prstGeom prst="rect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 layout fixed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예제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="tb2"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="250px"&gt;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 layout fixed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내용 분량과 상관 없이 고정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010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2350" cy="5143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 smtClean="0"/>
              <a:t>빈 셀 처리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표 속성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288" y="1052513"/>
            <a:ext cx="8353425" cy="360362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b="1" dirty="0" smtClean="0">
                <a:solidFill>
                  <a:schemeClr val="tx1"/>
                </a:solidFill>
              </a:rPr>
              <a:t>빈 </a:t>
            </a:r>
            <a:r>
              <a:rPr lang="ko-KR" altLang="en-US" sz="1400" b="1" dirty="0">
                <a:solidFill>
                  <a:schemeClr val="tx1"/>
                </a:solidFill>
              </a:rPr>
              <a:t>셀을 보이게 하거나 숨기기                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288" y="1412874"/>
            <a:ext cx="4221162" cy="522128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defRPr/>
            </a:pP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#tb1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border-collapse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separate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empty-cells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defRPr/>
            </a:pP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#tb2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border-collapse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separate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empty-cells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defRPr/>
            </a:pP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="tb1"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="300px"&gt;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국어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영어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수학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27654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381625"/>
            <a:ext cx="2754312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616450" y="1412874"/>
            <a:ext cx="4132263" cy="2736205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="tb2"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="300px"&gt;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국어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영어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수학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16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94340" y="5076079"/>
            <a:ext cx="3297540" cy="8732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A3A12DD0-A260-43A3-A8E1-AC1058C3A40B}"/>
              </a:ext>
            </a:extLst>
          </p:cNvPr>
          <p:cNvCxnSpPr/>
          <p:nvPr/>
        </p:nvCxnSpPr>
        <p:spPr>
          <a:xfrm>
            <a:off x="4572000" y="872455"/>
            <a:ext cx="0" cy="5746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BD87596-654B-4108-BFE7-4A7DC28585AB}"/>
              </a:ext>
            </a:extLst>
          </p:cNvPr>
          <p:cNvSpPr txBox="1"/>
          <p:nvPr/>
        </p:nvSpPr>
        <p:spPr>
          <a:xfrm>
            <a:off x="145970" y="1065402"/>
            <a:ext cx="1799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font-family </a:t>
            </a:r>
            <a:r>
              <a:rPr lang="ko-KR" altLang="en-US" sz="1600" b="1"/>
              <a:t>속성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4A91D5F-50BA-4E0C-B0D9-A5E2664B9669}"/>
              </a:ext>
            </a:extLst>
          </p:cNvPr>
          <p:cNvSpPr txBox="1"/>
          <p:nvPr/>
        </p:nvSpPr>
        <p:spPr>
          <a:xfrm>
            <a:off x="145970" y="1921735"/>
            <a:ext cx="42783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웹 </a:t>
            </a:r>
            <a:r>
              <a:rPr lang="en-US" altLang="ko-KR" sz="1200" dirty="0" err="1"/>
              <a:t>문서에서</a:t>
            </a:r>
            <a:r>
              <a:rPr lang="en-US" altLang="ko-KR" sz="1200" dirty="0"/>
              <a:t> </a:t>
            </a:r>
            <a:r>
              <a:rPr lang="en-US" altLang="ko-KR" sz="1200" dirty="0" err="1"/>
              <a:t>사용할</a:t>
            </a:r>
            <a:r>
              <a:rPr lang="en-US" altLang="ko-KR" sz="1200" dirty="0"/>
              <a:t> </a:t>
            </a:r>
            <a:r>
              <a:rPr lang="en-US" altLang="ko-KR" sz="1200" dirty="0" err="1"/>
              <a:t>글꼴</a:t>
            </a:r>
            <a:r>
              <a:rPr lang="en-US" altLang="ko-KR" sz="1200" dirty="0"/>
              <a:t> </a:t>
            </a:r>
            <a:r>
              <a:rPr lang="ko-KR" altLang="en-US" sz="1200" dirty="0"/>
              <a:t>지정</a:t>
            </a:r>
            <a:endParaRPr lang="en-US" altLang="ko-KR" sz="1200" dirty="0"/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&lt;body&gt; </a:t>
            </a:r>
            <a:r>
              <a:rPr lang="en-US" altLang="ko-KR" sz="1200" dirty="0" err="1"/>
              <a:t>태그를</a:t>
            </a:r>
            <a:r>
              <a:rPr lang="en-US" altLang="ko-KR" sz="1200" dirty="0"/>
              <a:t> </a:t>
            </a:r>
            <a:r>
              <a:rPr lang="en-US" altLang="ko-KR" sz="1200" dirty="0" err="1"/>
              <a:t>비롯해</a:t>
            </a:r>
            <a:r>
              <a:rPr lang="en-US" altLang="ko-KR" sz="1200" dirty="0"/>
              <a:t> &lt;p&gt; </a:t>
            </a:r>
            <a:r>
              <a:rPr lang="en-US" altLang="ko-KR" sz="1200" dirty="0" err="1"/>
              <a:t>태그나</a:t>
            </a:r>
            <a:r>
              <a:rPr lang="en-US" altLang="ko-KR" sz="1200" dirty="0"/>
              <a:t> &lt;</a:t>
            </a:r>
            <a:r>
              <a:rPr lang="en-US" altLang="ko-KR" sz="1200" dirty="0" err="1"/>
              <a:t>h</a:t>
            </a:r>
            <a:r>
              <a:rPr lang="en-US" altLang="ko-KR" sz="1200" i="1" dirty="0" err="1"/>
              <a:t>n</a:t>
            </a:r>
            <a:r>
              <a:rPr lang="en-US" altLang="ko-KR" sz="1200" i="1" dirty="0"/>
              <a:t>&gt;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태그처럼</a:t>
            </a:r>
            <a:r>
              <a:rPr lang="en-US" altLang="ko-KR" sz="1200" dirty="0" smtClean="0"/>
              <a:t>     </a:t>
            </a:r>
            <a:r>
              <a:rPr lang="en-US" altLang="ko-KR" sz="1200" dirty="0" err="1"/>
              <a:t>텍스트를</a:t>
            </a:r>
            <a:r>
              <a:rPr lang="en-US" altLang="ko-KR" sz="1200" dirty="0"/>
              <a:t> </a:t>
            </a:r>
            <a:r>
              <a:rPr lang="en-US" altLang="ko-KR" sz="1200" dirty="0" err="1"/>
              <a:t>사용하는</a:t>
            </a:r>
            <a:r>
              <a:rPr lang="en-US" altLang="ko-KR" sz="1200" dirty="0"/>
              <a:t> </a:t>
            </a:r>
            <a:r>
              <a:rPr lang="en-US" altLang="ko-KR" sz="1200" dirty="0" err="1"/>
              <a:t>요소들에서</a:t>
            </a:r>
            <a:r>
              <a:rPr lang="en-US" altLang="ko-KR" sz="1200" dirty="0"/>
              <a:t> </a:t>
            </a:r>
            <a:r>
              <a:rPr lang="en-US" altLang="ko-KR" sz="1200" dirty="0" err="1"/>
              <a:t>사용</a:t>
            </a:r>
            <a:endParaRPr lang="en-US" altLang="ko-KR" sz="1200" dirty="0"/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11D1E"/>
                </a:solidFill>
                <a:latin typeface="TDc_SSiMyungJo 120"/>
              </a:rPr>
              <a:t>지정한 글꼴이 없을 경우에 대비해 두 번째</a:t>
            </a:r>
            <a:r>
              <a:rPr lang="en-US" altLang="ko-KR" sz="120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200" dirty="0">
                <a:solidFill>
                  <a:srgbClr val="211D1E"/>
                </a:solidFill>
                <a:latin typeface="TDc_SSiMyungJo 120"/>
              </a:rPr>
              <a:t>세 번째  </a:t>
            </a:r>
            <a:r>
              <a:rPr lang="ko-KR" altLang="en-US" sz="1200" dirty="0" smtClean="0">
                <a:solidFill>
                  <a:srgbClr val="211D1E"/>
                </a:solidFill>
                <a:latin typeface="TDc_SSiMyungJo 120"/>
              </a:rPr>
              <a:t>    글꼴까지 </a:t>
            </a:r>
            <a:r>
              <a:rPr lang="ko-KR" altLang="en-US" sz="1200" dirty="0">
                <a:solidFill>
                  <a:srgbClr val="211D1E"/>
                </a:solidFill>
                <a:latin typeface="TDc_SSiMyungJo 120"/>
              </a:rPr>
              <a:t>지정</a:t>
            </a:r>
            <a:r>
              <a:rPr lang="en-US" altLang="ko-KR" sz="120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11D1E"/>
                </a:solidFill>
                <a:latin typeface="TDc_SSiMyungJo 120"/>
              </a:rPr>
              <a:t>둘 이상의 글꼴 이름을 지정할 때는 쉼표</a:t>
            </a:r>
            <a:r>
              <a:rPr lang="en-US" altLang="ko-KR" sz="1200" dirty="0">
                <a:solidFill>
                  <a:srgbClr val="57585A"/>
                </a:solidFill>
                <a:latin typeface="TDc_SSiMyungJo 120"/>
              </a:rPr>
              <a:t>(,)</a:t>
            </a:r>
            <a:r>
              <a:rPr lang="ko-KR" altLang="en-US" sz="1200" dirty="0">
                <a:solidFill>
                  <a:srgbClr val="211D1E"/>
                </a:solidFill>
                <a:latin typeface="TDc_SSiMyungJo 120"/>
              </a:rPr>
              <a:t>로 글꼴 구분</a:t>
            </a:r>
            <a:endParaRPr lang="en-US" altLang="ko-KR" sz="1200" dirty="0">
              <a:solidFill>
                <a:srgbClr val="211D1E"/>
              </a:solidFill>
              <a:latin typeface="TDc_SSiMyungJo 120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&lt;body&gt; </a:t>
            </a:r>
            <a:r>
              <a:rPr lang="ko-KR" altLang="en-US" sz="1200" dirty="0"/>
              <a:t>태그 스타일에서 한 번 정의하면 문서 전체에 </a:t>
            </a:r>
            <a:r>
              <a:rPr lang="ko-KR" altLang="en-US" sz="1200" dirty="0" smtClean="0"/>
              <a:t>  적용되고 </a:t>
            </a:r>
            <a:r>
              <a:rPr lang="ko-KR" altLang="en-US" sz="1200" dirty="0"/>
              <a:t>문서 안의 모든 자식 요소에 계속 같은 글꼴이 사용됨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620A897B-C92C-4961-93FD-72C552335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0" y="1403957"/>
            <a:ext cx="4354022" cy="3598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47C0877-45D9-47A9-B3F4-15309CB9AF6A}"/>
              </a:ext>
            </a:extLst>
          </p:cNvPr>
          <p:cNvSpPr txBox="1"/>
          <p:nvPr/>
        </p:nvSpPr>
        <p:spPr>
          <a:xfrm>
            <a:off x="4788024" y="1124744"/>
            <a:ext cx="1799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font-size </a:t>
            </a:r>
            <a:r>
              <a:rPr lang="ko-KR" altLang="en-US" sz="1600" b="1"/>
              <a:t>속성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5456CB04-EE6A-4F86-91B7-D330F3CAA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608" y="1502425"/>
            <a:ext cx="4022872" cy="63299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2D0BAC43-35F6-4966-9CBC-8AD159006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607" y="2135421"/>
            <a:ext cx="3212727" cy="12803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B59BEA8-BD57-4FE8-AA35-C7A184036C6D}"/>
              </a:ext>
            </a:extLst>
          </p:cNvPr>
          <p:cNvSpPr txBox="1"/>
          <p:nvPr/>
        </p:nvSpPr>
        <p:spPr>
          <a:xfrm>
            <a:off x="4869608" y="3606535"/>
            <a:ext cx="3103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키워드를 사용해 글자 크기 지정하기</a:t>
            </a:r>
            <a:endParaRPr lang="en-US" altLang="ko-KR" sz="1200" b="1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4869608" y="4702517"/>
            <a:ext cx="3103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단위를 사용해 글자 크기 지정하기</a:t>
            </a:r>
            <a:endParaRPr lang="en-US" altLang="ko-KR" sz="1200" b="1" dirty="0"/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7F02B12A-52C0-441D-B1DF-936248E96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596" y="3980172"/>
            <a:ext cx="4050522" cy="38493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85847422-B4B1-4A05-B302-49400F328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2850" y="5022338"/>
            <a:ext cx="4241150" cy="16741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245157" y="4937580"/>
            <a:ext cx="1158491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글꼴 적용하기</a:t>
            </a:r>
            <a:endParaRPr lang="en-US" altLang="ko-KR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78" y="5301208"/>
            <a:ext cx="3096344" cy="58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6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067944" y="1545522"/>
            <a:ext cx="4835830" cy="44757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31967" y="260648"/>
            <a:ext cx="8640960" cy="514052"/>
          </a:xfrm>
        </p:spPr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967" y="3818909"/>
            <a:ext cx="2008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font-weight </a:t>
            </a:r>
            <a:r>
              <a:rPr lang="ko-KR" altLang="en-US" sz="1600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1967" y="4362275"/>
            <a:ext cx="20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2408" y="4278689"/>
            <a:ext cx="3703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211D1E"/>
                </a:solidFill>
                <a:latin typeface="TDc_SSiMyungJo 120"/>
              </a:rPr>
              <a:t>글자 굵기를 조절하는 속성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64C50F9-3EC5-4D6E-9EC1-B43F4D3E019F}"/>
              </a:ext>
            </a:extLst>
          </p:cNvPr>
          <p:cNvSpPr txBox="1"/>
          <p:nvPr/>
        </p:nvSpPr>
        <p:spPr>
          <a:xfrm>
            <a:off x="231967" y="1218322"/>
            <a:ext cx="2008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font-style </a:t>
            </a:r>
            <a:r>
              <a:rPr lang="ko-KR" altLang="en-US" sz="1600" b="1"/>
              <a:t>속성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5DFA9F3-3D36-4987-B966-F25638152A2D}"/>
              </a:ext>
            </a:extLst>
          </p:cNvPr>
          <p:cNvSpPr/>
          <p:nvPr/>
        </p:nvSpPr>
        <p:spPr>
          <a:xfrm>
            <a:off x="231966" y="1652935"/>
            <a:ext cx="3703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글자를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이탤릭체로 표시하는 속성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C5A2918-186A-4061-A43A-AA6F9D32F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2"/>
          <a:stretch/>
        </p:blipFill>
        <p:spPr>
          <a:xfrm>
            <a:off x="159518" y="2044751"/>
            <a:ext cx="3836418" cy="16002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99B678F9-E310-468B-A24D-C63F6016BD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9"/>
          <a:stretch/>
        </p:blipFill>
        <p:spPr>
          <a:xfrm>
            <a:off x="69574" y="4655301"/>
            <a:ext cx="3898428" cy="187004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46" y="1789350"/>
            <a:ext cx="4578870" cy="408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4147512" y="1367853"/>
            <a:ext cx="2166603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글꼴 관련 스타일 사용하기</a:t>
            </a:r>
            <a:endParaRPr lang="en-US" altLang="ko-KR" sz="1200" b="1" dirty="0"/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16F7FB36-22B1-404F-8A60-4580B91F3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542" y="2507638"/>
            <a:ext cx="2339752" cy="164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폰트 사용하기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1379" y="4362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64C50F9-3EC5-4D6E-9EC1-B43F4D3E019F}"/>
              </a:ext>
            </a:extLst>
          </p:cNvPr>
          <p:cNvSpPr txBox="1"/>
          <p:nvPr/>
        </p:nvSpPr>
        <p:spPr>
          <a:xfrm>
            <a:off x="340094" y="980728"/>
            <a:ext cx="1799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웹 폰트란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AADA9637-19DF-4C9F-93CE-15BD035021A6}"/>
              </a:ext>
            </a:extLst>
          </p:cNvPr>
          <p:cNvSpPr/>
          <p:nvPr/>
        </p:nvSpPr>
        <p:spPr>
          <a:xfrm>
            <a:off x="323528" y="1358486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웹 문서 안에 글꼴 정보도 함께 저장했다가 사용자가 웹 문서에 접속하면 글꼴을 사용자 시스템으로 </a:t>
            </a:r>
            <a:r>
              <a:rPr lang="ko-KR" altLang="en-US" sz="1400" dirty="0" err="1">
                <a:solidFill>
                  <a:srgbClr val="211D1E"/>
                </a:solidFill>
                <a:latin typeface="TDc_SSiMyungJo 120"/>
              </a:rPr>
              <a:t>다운로드시켜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 사용하는 글꼴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사용자 시스템에 없는 글꼴이더라도 웹 제작자가 의도한 대로 텍스트를 표시할 수 있다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.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 </a:t>
            </a:r>
            <a:endParaRPr lang="en-US" altLang="ko-KR" sz="1400" dirty="0">
              <a:solidFill>
                <a:srgbClr val="211D1E"/>
              </a:solidFill>
              <a:latin typeface="TDc_SSiMyungJo 120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@font-face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속성 사용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4B7B1CA-5B2E-44BD-B460-B1C60C472EFD}"/>
              </a:ext>
            </a:extLst>
          </p:cNvPr>
          <p:cNvSpPr txBox="1"/>
          <p:nvPr/>
        </p:nvSpPr>
        <p:spPr>
          <a:xfrm>
            <a:off x="251520" y="3067638"/>
            <a:ext cx="3825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직접 웹 폰트 업로드해 사용하기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283968" y="2625878"/>
            <a:ext cx="4464496" cy="40434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4435544" y="2420888"/>
            <a:ext cx="1432600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웹 폰트 사용하기</a:t>
            </a:r>
            <a:endParaRPr lang="en-US" altLang="ko-KR" sz="12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992C210-D74F-4ABC-AE79-DFCE99F61FBB}"/>
              </a:ext>
            </a:extLst>
          </p:cNvPr>
          <p:cNvSpPr/>
          <p:nvPr/>
        </p:nvSpPr>
        <p:spPr>
          <a:xfrm>
            <a:off x="279984" y="3492073"/>
            <a:ext cx="396043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웹 폰트 파일 준비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/>
            </a:r>
            <a:br>
              <a:rPr lang="en-US" altLang="ko-KR" sz="1400" dirty="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- </a:t>
            </a:r>
            <a:r>
              <a:rPr lang="en-US" altLang="ko-KR" sz="1400" dirty="0" err="1">
                <a:solidFill>
                  <a:srgbClr val="211D1E"/>
                </a:solidFill>
                <a:latin typeface="TDc_SSiMyungJo 120"/>
              </a:rPr>
              <a:t>eot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파일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en-US" altLang="ko-KR" sz="1400" dirty="0" err="1">
                <a:solidFill>
                  <a:srgbClr val="211D1E"/>
                </a:solidFill>
                <a:latin typeface="TDc_SSiMyungJo 120"/>
              </a:rPr>
              <a:t>woff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 파일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 </a:t>
            </a:r>
            <a:br>
              <a:rPr lang="en-US" altLang="ko-KR" sz="1400" dirty="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-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기존 </a:t>
            </a:r>
            <a:r>
              <a:rPr lang="en-US" altLang="ko-KR" sz="1400" dirty="0" err="1">
                <a:solidFill>
                  <a:srgbClr val="211D1E"/>
                </a:solidFill>
                <a:latin typeface="TDc_SSiMyungJo 120"/>
              </a:rPr>
              <a:t>ttf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파일을 변환해서 사용할 수도 있음</a:t>
            </a:r>
            <a:endParaRPr lang="en-US" altLang="ko-KR" sz="1400" dirty="0">
              <a:solidFill>
                <a:srgbClr val="211D1E"/>
              </a:solidFill>
              <a:latin typeface="TDc_SSiMyungJo 120"/>
            </a:endParaRPr>
          </a:p>
          <a:p>
            <a:pPr marL="144000" indent="-1440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다운로드하기 전에 사용자 시스템에 있는지 확인 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/>
            </a:r>
            <a:br>
              <a:rPr lang="en-US" altLang="ko-KR" sz="1400" dirty="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- local(</a:t>
            </a:r>
            <a:r>
              <a:rPr lang="ko-KR" altLang="en-US" sz="1200" i="1" dirty="0">
                <a:solidFill>
                  <a:srgbClr val="211D1E"/>
                </a:solidFill>
                <a:latin typeface="TDc_SSiMyungJo 120"/>
              </a:rPr>
              <a:t>글꼴이름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)</a:t>
            </a:r>
            <a:br>
              <a:rPr lang="en-US" altLang="ko-KR" sz="1400" dirty="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(IE8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이하 고려해야 하면 </a:t>
            </a:r>
            <a:r>
              <a:rPr lang="en-US" altLang="ko-KR" sz="1400" dirty="0" err="1">
                <a:solidFill>
                  <a:srgbClr val="211D1E"/>
                </a:solidFill>
                <a:latin typeface="TDc_SSiMyungJo 120"/>
              </a:rPr>
              <a:t>eot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파일 선언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)</a:t>
            </a:r>
          </a:p>
          <a:p>
            <a:pPr marL="144000" indent="-144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err="1">
                <a:solidFill>
                  <a:srgbClr val="211D1E"/>
                </a:solidFill>
                <a:latin typeface="TDc_SSiMyungJo 120"/>
              </a:rPr>
              <a:t>woff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파일 선언</a:t>
            </a:r>
            <a:endParaRPr lang="en-US" altLang="ko-KR" sz="1400" dirty="0">
              <a:solidFill>
                <a:srgbClr val="211D1E"/>
              </a:solidFill>
              <a:latin typeface="TDc_SSiMyungJo 120"/>
            </a:endParaRPr>
          </a:p>
          <a:p>
            <a:pPr marL="144000" indent="-1440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용량이 큰 </a:t>
            </a:r>
            <a:r>
              <a:rPr lang="en-US" altLang="ko-KR" sz="1400" dirty="0" err="1">
                <a:solidFill>
                  <a:srgbClr val="211D1E"/>
                </a:solidFill>
                <a:latin typeface="TDc_SSiMyungJo 120"/>
              </a:rPr>
              <a:t>ttf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파일을 마지막에 선언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536" y="2780928"/>
            <a:ext cx="4242078" cy="3788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B285107-55F5-405E-B6EF-57EE9D5DF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5408942"/>
            <a:ext cx="2004510" cy="14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4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52BA528C-3C22-4354-BF63-FD459D3A4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284654"/>
            <a:ext cx="3672408" cy="31590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폰트 사용하기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1379" y="4362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64C50F9-3EC5-4D6E-9EC1-B43F4D3E019F}"/>
              </a:ext>
            </a:extLst>
          </p:cNvPr>
          <p:cNvSpPr txBox="1"/>
          <p:nvPr/>
        </p:nvSpPr>
        <p:spPr>
          <a:xfrm>
            <a:off x="323528" y="112474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구글</a:t>
            </a:r>
            <a:r>
              <a:rPr lang="ko-KR" altLang="en-US" sz="1600" b="1" dirty="0"/>
              <a:t> 폰트 사용하기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5DF151C9-50BD-455A-BEC2-15B87957309B}"/>
              </a:ext>
            </a:extLst>
          </p:cNvPr>
          <p:cNvSpPr/>
          <p:nvPr/>
        </p:nvSpPr>
        <p:spPr>
          <a:xfrm>
            <a:off x="251520" y="1556792"/>
            <a:ext cx="446449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rgbClr val="211D1E"/>
                </a:solidFill>
                <a:latin typeface="TDc_SSiMyungJo 120"/>
                <a:hlinkClick r:id="rId3"/>
              </a:rPr>
              <a:t>https://fonts.google.com/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로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접속</a:t>
            </a:r>
            <a:endParaRPr lang="en-US" altLang="ko-KR" sz="1400" dirty="0">
              <a:solidFill>
                <a:srgbClr val="211D1E"/>
              </a:solidFill>
              <a:latin typeface="TDc_SSiMyungJo 120"/>
            </a:endParaRPr>
          </a:p>
          <a:p>
            <a:pPr marL="144000" indent="-1440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한글 폰트 검색</a:t>
            </a:r>
            <a:endParaRPr lang="en-US" altLang="ko-KR" sz="1400" dirty="0">
              <a:solidFill>
                <a:srgbClr val="211D1E"/>
              </a:solidFill>
              <a:latin typeface="TDc_SSiMyungJo 120"/>
            </a:endParaRPr>
          </a:p>
          <a:p>
            <a:pPr marL="144000" indent="-144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Link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항목에 있는 소스 복사 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&amp;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글꼴 이름 기억</a:t>
            </a:r>
            <a:endParaRPr lang="en-US" altLang="ko-KR" sz="1400" dirty="0">
              <a:solidFill>
                <a:srgbClr val="211D1E"/>
              </a:solidFill>
              <a:latin typeface="TDc_SSiMyungJo 120"/>
            </a:endParaRPr>
          </a:p>
          <a:p>
            <a:pPr marL="144000" indent="-1440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웹 문서의 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&lt;style&gt;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태그 안에 </a:t>
            </a:r>
            <a:r>
              <a:rPr lang="ko-KR" altLang="en-US" sz="1400" dirty="0" err="1">
                <a:solidFill>
                  <a:srgbClr val="211D1E"/>
                </a:solidFill>
                <a:latin typeface="TDc_SSiMyungJo 120"/>
              </a:rPr>
              <a:t>붙여넣음</a:t>
            </a:r>
            <a:endParaRPr lang="en-US" altLang="ko-KR" sz="1400" dirty="0">
              <a:solidFill>
                <a:srgbClr val="211D1E"/>
              </a:solidFill>
              <a:latin typeface="TDc_SSiMyungJo 120"/>
            </a:endParaRPr>
          </a:p>
          <a:p>
            <a:pPr marL="144000" indent="-1440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font-family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속성에서 웹 폰트 글꼴 이름 </a:t>
            </a:r>
            <a:r>
              <a:rPr lang="ko-KR" altLang="en-US" sz="1400" dirty="0" smtClean="0">
                <a:solidFill>
                  <a:srgbClr val="211D1E"/>
                </a:solidFill>
                <a:latin typeface="TDc_SSiMyungJo 120"/>
              </a:rPr>
              <a:t>사용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9E857189-B09F-46AD-9524-6223CED42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050" y="4488722"/>
            <a:ext cx="2208435" cy="1509407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9D9E29CA-3A7F-4B90-A430-58511474D8BA}"/>
              </a:ext>
            </a:extLst>
          </p:cNvPr>
          <p:cNvGrpSpPr/>
          <p:nvPr/>
        </p:nvGrpSpPr>
        <p:grpSpPr>
          <a:xfrm>
            <a:off x="2946981" y="1844824"/>
            <a:ext cx="5729473" cy="4320480"/>
            <a:chOff x="3914269" y="2078918"/>
            <a:chExt cx="6851651" cy="4076963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CA060807-0F9A-42F2-AE41-C9E61C8875C0}"/>
                </a:ext>
              </a:extLst>
            </p:cNvPr>
            <p:cNvSpPr/>
            <p:nvPr/>
          </p:nvSpPr>
          <p:spPr>
            <a:xfrm>
              <a:off x="3914270" y="4980123"/>
              <a:ext cx="1082180" cy="632163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8A50C97C-25AC-48E6-8940-C7B710B18A7E}"/>
                </a:ext>
              </a:extLst>
            </p:cNvPr>
            <p:cNvSpPr/>
            <p:nvPr/>
          </p:nvSpPr>
          <p:spPr>
            <a:xfrm>
              <a:off x="3914269" y="5820322"/>
              <a:ext cx="1082180" cy="335559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80A19998-F7EE-4085-8B93-48A857129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1945" y="2078918"/>
              <a:ext cx="4233975" cy="1819866"/>
            </a:xfrm>
            <a:prstGeom prst="rect">
              <a:avLst/>
            </a:prstGeom>
          </p:spPr>
        </p:pic>
        <p:cxnSp>
          <p:nvCxnSpPr>
            <p:cNvPr id="20" name="직선 화살표 연결선 19">
              <a:extLst>
                <a:ext uri="{FF2B5EF4-FFF2-40B4-BE49-F238E27FC236}">
                  <a16:creationId xmlns="" xmlns:a16="http://schemas.microsoft.com/office/drawing/2014/main" id="{B0C38E3B-95C6-4589-AC93-ADC4711343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6449" y="2684479"/>
              <a:ext cx="1535496" cy="2295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="" xmlns:a16="http://schemas.microsoft.com/office/drawing/2014/main" id="{019C758B-A38A-4F13-AB96-2386F8B31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6449" y="3523376"/>
              <a:ext cx="1731478" cy="2296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02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관련 스타일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130" y="4362275"/>
            <a:ext cx="225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4F4595A-F8B5-441B-B2E9-F48B23806CAC}"/>
              </a:ext>
            </a:extLst>
          </p:cNvPr>
          <p:cNvSpPr txBox="1"/>
          <p:nvPr/>
        </p:nvSpPr>
        <p:spPr>
          <a:xfrm>
            <a:off x="108634" y="980728"/>
            <a:ext cx="2197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color </a:t>
            </a:r>
            <a:r>
              <a:rPr lang="ko-KR" altLang="en-US" sz="1600" b="1" dirty="0"/>
              <a:t>속성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890BB22-7351-4953-B72F-C64C45A233C0}"/>
              </a:ext>
            </a:extLst>
          </p:cNvPr>
          <p:cNvSpPr/>
          <p:nvPr/>
        </p:nvSpPr>
        <p:spPr>
          <a:xfrm>
            <a:off x="121455" y="1340768"/>
            <a:ext cx="464548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글자 색 지정</a:t>
            </a:r>
            <a:endParaRPr lang="en-US" altLang="ko-KR" sz="1400" dirty="0">
              <a:solidFill>
                <a:srgbClr val="211D1E"/>
              </a:solidFill>
              <a:latin typeface="TDc_SSiMyungJo 120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16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진수 값이나 </a:t>
            </a:r>
            <a:r>
              <a:rPr lang="en-US" altLang="ko-KR" sz="1400" dirty="0" err="1">
                <a:solidFill>
                  <a:srgbClr val="211D1E"/>
                </a:solidFill>
                <a:latin typeface="TDc_SSiMyungJo 120"/>
              </a:rPr>
              <a:t>rgb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값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en-US" altLang="ko-KR" sz="1400" dirty="0" err="1">
                <a:solidFill>
                  <a:srgbClr val="211D1E"/>
                </a:solidFill>
                <a:latin typeface="TDc_SSiMyungJo 120"/>
              </a:rPr>
              <a:t>hsl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 값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색상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이름 중에서 사용</a:t>
            </a:r>
            <a:endParaRPr lang="en-US" altLang="ko-KR" sz="1400" dirty="0">
              <a:solidFill>
                <a:srgbClr val="211D1E"/>
              </a:solidFill>
              <a:latin typeface="TDc_SSiMyungJo 120"/>
            </a:endParaRPr>
          </a:p>
          <a:p>
            <a:pPr marL="144000" indent="-144000">
              <a:lnSpc>
                <a:spcPct val="150000"/>
              </a:lnSpc>
            </a:pPr>
            <a:endParaRPr lang="ko-KR" altLang="en-US" sz="1400" dirty="0">
              <a:solidFill>
                <a:srgbClr val="211D1E"/>
              </a:solidFill>
              <a:latin typeface="TDc_SSiMyungJo 12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1D0E0EB-4E19-4BA8-A859-61CAC2C7C624}"/>
              </a:ext>
            </a:extLst>
          </p:cNvPr>
          <p:cNvSpPr/>
          <p:nvPr/>
        </p:nvSpPr>
        <p:spPr>
          <a:xfrm>
            <a:off x="4651820" y="4342092"/>
            <a:ext cx="4384676" cy="1969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29A0551-ECD4-40F5-B330-A2742ADA14B5}"/>
              </a:ext>
            </a:extLst>
          </p:cNvPr>
          <p:cNvSpPr txBox="1"/>
          <p:nvPr/>
        </p:nvSpPr>
        <p:spPr>
          <a:xfrm>
            <a:off x="4757113" y="4157427"/>
            <a:ext cx="1471071" cy="33233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/>
              <a:t>rgb/rgba</a:t>
            </a:r>
            <a:r>
              <a:rPr lang="ko-KR" altLang="en-US" sz="1200" b="1"/>
              <a:t> 표기법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9E46717-35DC-4BE1-8F41-89CE598C7D7D}"/>
              </a:ext>
            </a:extLst>
          </p:cNvPr>
          <p:cNvSpPr txBox="1"/>
          <p:nvPr/>
        </p:nvSpPr>
        <p:spPr>
          <a:xfrm>
            <a:off x="4572000" y="4539139"/>
            <a:ext cx="4535343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44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color:rgb</a:t>
            </a:r>
            <a:r>
              <a:rPr lang="en-US" altLang="ko-KR" sz="1200" dirty="0"/>
              <a:t>(255,0,0)</a:t>
            </a:r>
            <a:r>
              <a:rPr lang="ko-KR" altLang="en-US" sz="1200" dirty="0"/>
              <a:t>처럼 세 자리의 숫자로 표시</a:t>
            </a:r>
            <a:r>
              <a:rPr lang="en-US" altLang="ko-KR" sz="1200" dirty="0"/>
              <a:t>. </a:t>
            </a:r>
          </a:p>
          <a:p>
            <a:pPr marL="285750" indent="-144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앞의 숫자부터 빨강</a:t>
            </a:r>
            <a:r>
              <a:rPr lang="en-US" altLang="ko-KR" sz="1200" dirty="0"/>
              <a:t>, </a:t>
            </a:r>
            <a:r>
              <a:rPr lang="ko-KR" altLang="en-US" sz="1200" dirty="0"/>
              <a:t>초록</a:t>
            </a:r>
            <a:r>
              <a:rPr lang="en-US" altLang="ko-KR" sz="1200" dirty="0"/>
              <a:t>, </a:t>
            </a:r>
            <a:r>
              <a:rPr lang="ko-KR" altLang="en-US" sz="1200" dirty="0"/>
              <a:t>파랑의 양</a:t>
            </a:r>
            <a:r>
              <a:rPr lang="en-US" altLang="ko-KR" sz="1200" dirty="0"/>
              <a:t>. </a:t>
            </a:r>
          </a:p>
          <a:p>
            <a:pPr marL="285750" indent="-144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하나도 섞이지 않았을 때는 </a:t>
            </a:r>
            <a:r>
              <a:rPr lang="en-US" altLang="ko-KR" sz="1200" dirty="0"/>
              <a:t>0, </a:t>
            </a:r>
            <a:r>
              <a:rPr lang="ko-KR" altLang="en-US" sz="1200" dirty="0"/>
              <a:t>가득 섞였을 때는 </a:t>
            </a:r>
            <a:r>
              <a:rPr lang="en-US" altLang="ko-KR" sz="1200" dirty="0"/>
              <a:t>255</a:t>
            </a:r>
            <a:endParaRPr lang="ko-KR" altLang="en-US" sz="1200" dirty="0"/>
          </a:p>
          <a:p>
            <a:pPr marL="285750" indent="-144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투명도를 조절할 때는 마지막에 </a:t>
            </a:r>
            <a:r>
              <a:rPr lang="ko-KR" altLang="en-US" sz="1200" dirty="0" err="1"/>
              <a:t>알파값</a:t>
            </a:r>
            <a:r>
              <a:rPr lang="ko-KR" altLang="en-US" sz="1200" dirty="0"/>
              <a:t> 추가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color:rgba</a:t>
            </a:r>
            <a:r>
              <a:rPr lang="en-US" altLang="ko-KR" sz="1200" dirty="0"/>
              <a:t>(255,0,0,.3) </a:t>
            </a:r>
            <a:endParaRPr lang="ko-KR" altLang="en-US" sz="1200" dirty="0"/>
          </a:p>
          <a:p>
            <a:pPr marL="285750" indent="-144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알파값은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불투명도를</a:t>
            </a:r>
            <a:r>
              <a:rPr lang="ko-KR" altLang="en-US" sz="1200" dirty="0"/>
              <a:t> 나타내는 값으로 </a:t>
            </a:r>
            <a:r>
              <a:rPr lang="en-US" altLang="ko-KR" sz="1200" dirty="0"/>
              <a:t>0~1 </a:t>
            </a:r>
            <a:r>
              <a:rPr lang="ko-KR" altLang="en-US" sz="1200" dirty="0"/>
              <a:t>값 중에서 사용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(1</a:t>
            </a:r>
            <a:r>
              <a:rPr lang="ko-KR" altLang="en-US" sz="1200" dirty="0"/>
              <a:t>은 불투명</a:t>
            </a:r>
            <a:r>
              <a:rPr lang="en-US" altLang="ko-KR" sz="1200" dirty="0"/>
              <a:t>, 0</a:t>
            </a:r>
            <a:r>
              <a:rPr lang="ko-KR" altLang="en-US" sz="1200" dirty="0"/>
              <a:t>은 완전 투명</a:t>
            </a:r>
            <a:r>
              <a:rPr lang="en-US" altLang="ko-KR" sz="1200" dirty="0"/>
              <a:t>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A89D1B4A-9CD1-4B91-9A2A-0C01A6CB0E70}"/>
              </a:ext>
            </a:extLst>
          </p:cNvPr>
          <p:cNvSpPr/>
          <p:nvPr/>
        </p:nvSpPr>
        <p:spPr>
          <a:xfrm>
            <a:off x="-36512" y="4413409"/>
            <a:ext cx="4526021" cy="1895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7D158E7-5907-4BF8-A235-A6C8A726246C}"/>
              </a:ext>
            </a:extLst>
          </p:cNvPr>
          <p:cNvSpPr txBox="1"/>
          <p:nvPr/>
        </p:nvSpPr>
        <p:spPr>
          <a:xfrm>
            <a:off x="75575" y="4181108"/>
            <a:ext cx="1328073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hsl/hsla </a:t>
            </a:r>
            <a:r>
              <a:rPr lang="ko-KR" altLang="en-US" sz="1200" b="1"/>
              <a:t>표기법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D88C202-0D7F-4927-AF2C-6243B1D6E03D}"/>
              </a:ext>
            </a:extLst>
          </p:cNvPr>
          <p:cNvSpPr txBox="1"/>
          <p:nvPr/>
        </p:nvSpPr>
        <p:spPr>
          <a:xfrm>
            <a:off x="-108520" y="4526537"/>
            <a:ext cx="4526021" cy="171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color:hsl</a:t>
            </a:r>
            <a:r>
              <a:rPr lang="en-US" altLang="ko-KR" sz="1200" dirty="0"/>
              <a:t>(240, 100%, 50%) </a:t>
            </a:r>
            <a:r>
              <a:rPr lang="ko-KR" altLang="en-US" sz="1200" dirty="0"/>
              <a:t>처럼 세 자리의 숫자로 표시</a:t>
            </a:r>
            <a:r>
              <a:rPr lang="en-US" altLang="ko-KR" sz="1200" dirty="0"/>
              <a:t>. </a:t>
            </a:r>
          </a:p>
          <a:p>
            <a:pPr marL="28575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앞의 숫자부터 색상</a:t>
            </a:r>
            <a:r>
              <a:rPr lang="en-US" altLang="ko-KR" sz="1200" dirty="0"/>
              <a:t>(hue), </a:t>
            </a:r>
            <a:r>
              <a:rPr lang="ko-KR" altLang="en-US" sz="1200" dirty="0"/>
              <a:t>채도</a:t>
            </a:r>
            <a:r>
              <a:rPr lang="en-US" altLang="ko-KR" sz="1200" dirty="0"/>
              <a:t>(saturation), </a:t>
            </a:r>
            <a:r>
              <a:rPr lang="ko-KR" altLang="en-US" sz="1200" dirty="0"/>
              <a:t>밝기</a:t>
            </a:r>
            <a:r>
              <a:rPr lang="en-US" altLang="ko-KR" sz="1200" dirty="0"/>
              <a:t>(light)</a:t>
            </a:r>
            <a:r>
              <a:rPr lang="ko-KR" altLang="en-US" sz="1200" dirty="0"/>
              <a:t>의 양</a:t>
            </a:r>
            <a:r>
              <a:rPr lang="en-US" altLang="ko-KR" sz="1200" dirty="0"/>
              <a:t>.</a:t>
            </a:r>
          </a:p>
          <a:p>
            <a:pPr marL="28575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투명도를 조절할 때는 마지막에 </a:t>
            </a:r>
            <a:r>
              <a:rPr lang="ko-KR" altLang="en-US" sz="1200" dirty="0" err="1"/>
              <a:t>알파값</a:t>
            </a:r>
            <a:r>
              <a:rPr lang="ko-KR" altLang="en-US" sz="1200" dirty="0"/>
              <a:t> 추가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hsla</a:t>
            </a:r>
            <a:r>
              <a:rPr lang="en-US" altLang="ko-KR" sz="1200" dirty="0"/>
              <a:t>(240,100%,50%,0.3)</a:t>
            </a:r>
            <a:endParaRPr lang="ko-KR" altLang="en-US" sz="1200" dirty="0"/>
          </a:p>
          <a:p>
            <a:pPr marL="28575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알파값은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불투명도를</a:t>
            </a:r>
            <a:r>
              <a:rPr lang="ko-KR" altLang="en-US" sz="1200" dirty="0"/>
              <a:t> 나타내는 값으로 </a:t>
            </a:r>
            <a:r>
              <a:rPr lang="en-US" altLang="ko-KR" sz="1200" dirty="0"/>
              <a:t>0~1 </a:t>
            </a:r>
            <a:r>
              <a:rPr lang="ko-KR" altLang="en-US" sz="1200" dirty="0"/>
              <a:t>값 중에서 사용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(1</a:t>
            </a:r>
            <a:r>
              <a:rPr lang="ko-KR" altLang="en-US" sz="1200" dirty="0"/>
              <a:t>은 불투명</a:t>
            </a:r>
            <a:r>
              <a:rPr lang="en-US" altLang="ko-KR" sz="1200" dirty="0"/>
              <a:t>, 0</a:t>
            </a:r>
            <a:r>
              <a:rPr lang="ko-KR" altLang="en-US" sz="1200" dirty="0"/>
              <a:t>은 완전 투명</a:t>
            </a:r>
            <a:r>
              <a:rPr lang="en-US" altLang="ko-KR" sz="1200" dirty="0"/>
              <a:t>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2E2612E7-E49F-4B94-B529-1818009F2523}"/>
              </a:ext>
            </a:extLst>
          </p:cNvPr>
          <p:cNvSpPr/>
          <p:nvPr/>
        </p:nvSpPr>
        <p:spPr>
          <a:xfrm>
            <a:off x="4652122" y="1984101"/>
            <a:ext cx="4379375" cy="1895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D725DAF-1EE5-4649-AAB3-0BA4E24B4DEA}"/>
              </a:ext>
            </a:extLst>
          </p:cNvPr>
          <p:cNvSpPr txBox="1"/>
          <p:nvPr/>
        </p:nvSpPr>
        <p:spPr>
          <a:xfrm>
            <a:off x="4608656" y="2160263"/>
            <a:ext cx="4643864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44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#</a:t>
            </a:r>
            <a:r>
              <a:rPr lang="en-US" altLang="ko-KR" sz="1200" dirty="0" err="1"/>
              <a:t>ffffff</a:t>
            </a:r>
            <a:r>
              <a:rPr lang="en-US" altLang="ko-KR" sz="1200" dirty="0"/>
              <a:t> </a:t>
            </a:r>
            <a:r>
              <a:rPr lang="ko-KR" altLang="en-US" sz="1200" dirty="0"/>
              <a:t>처럼 </a:t>
            </a:r>
            <a:r>
              <a:rPr lang="en-US" altLang="ko-KR" sz="1200" dirty="0"/>
              <a:t>#</a:t>
            </a:r>
            <a:r>
              <a:rPr lang="ko-KR" altLang="en-US" sz="1200" dirty="0"/>
              <a:t>과 함께 </a:t>
            </a:r>
            <a:r>
              <a:rPr lang="en-US" altLang="ko-KR" sz="1200" dirty="0"/>
              <a:t>6</a:t>
            </a:r>
            <a:r>
              <a:rPr lang="ko-KR" altLang="en-US" sz="1200" dirty="0"/>
              <a:t>자리의 </a:t>
            </a:r>
            <a:r>
              <a:rPr lang="en-US" altLang="ko-KR" sz="1200" dirty="0"/>
              <a:t>16</a:t>
            </a:r>
            <a:r>
              <a:rPr lang="ko-KR" altLang="en-US" sz="1200" dirty="0"/>
              <a:t>진수로 표시</a:t>
            </a:r>
            <a:r>
              <a:rPr lang="en-US" altLang="ko-KR" sz="1200" dirty="0"/>
              <a:t>. </a:t>
            </a:r>
          </a:p>
          <a:p>
            <a:pPr marL="285750" indent="-144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앞에서부터 </a:t>
            </a:r>
            <a:r>
              <a:rPr lang="ko-KR" altLang="en-US" sz="1200" dirty="0" err="1"/>
              <a:t>두자리씩</a:t>
            </a:r>
            <a:r>
              <a:rPr lang="ko-KR" altLang="en-US" sz="1200" dirty="0"/>
              <a:t> 묶어 빨강</a:t>
            </a:r>
            <a:r>
              <a:rPr lang="en-US" altLang="ko-KR" sz="1200" dirty="0"/>
              <a:t>, </a:t>
            </a:r>
            <a:r>
              <a:rPr lang="ko-KR" altLang="en-US" sz="1200" dirty="0"/>
              <a:t>초록</a:t>
            </a:r>
            <a:r>
              <a:rPr lang="en-US" altLang="ko-KR" sz="1200" dirty="0"/>
              <a:t>, </a:t>
            </a:r>
            <a:r>
              <a:rPr lang="ko-KR" altLang="en-US" sz="1200" dirty="0"/>
              <a:t>파랑의 양</a:t>
            </a:r>
            <a:r>
              <a:rPr lang="en-US" altLang="ko-KR" sz="1200" dirty="0"/>
              <a:t>. </a:t>
            </a:r>
          </a:p>
          <a:p>
            <a:pPr marL="285750" indent="-144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하나도 섞이지 않았을 때는 </a:t>
            </a:r>
            <a:r>
              <a:rPr lang="en-US" altLang="ko-KR" sz="1200" dirty="0"/>
              <a:t>00, </a:t>
            </a:r>
            <a:r>
              <a:rPr lang="ko-KR" altLang="en-US" sz="1200" dirty="0"/>
              <a:t>가득 섞였을 때는 </a:t>
            </a:r>
            <a:r>
              <a:rPr lang="en-US" altLang="ko-KR" sz="1200" dirty="0" err="1"/>
              <a:t>ff</a:t>
            </a:r>
            <a:r>
              <a:rPr lang="ko-KR" altLang="en-US" sz="1200" dirty="0"/>
              <a:t>로 표시</a:t>
            </a:r>
            <a:r>
              <a:rPr lang="en-US" altLang="ko-KR" sz="1200" dirty="0"/>
              <a:t>. </a:t>
            </a:r>
          </a:p>
          <a:p>
            <a:pPr marL="285750" indent="-144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000000(</a:t>
            </a:r>
            <a:r>
              <a:rPr lang="ko-KR" altLang="en-US" sz="1200" dirty="0"/>
              <a:t>검은색</a:t>
            </a:r>
            <a:r>
              <a:rPr lang="en-US" altLang="ko-KR" sz="1200" dirty="0"/>
              <a:t>) ~ </a:t>
            </a:r>
            <a:r>
              <a:rPr lang="en-US" altLang="ko-KR" sz="1200" dirty="0" err="1"/>
              <a:t>ffffff</a:t>
            </a:r>
            <a:r>
              <a:rPr lang="en-US" altLang="ko-KR" sz="1200" dirty="0"/>
              <a:t>(</a:t>
            </a:r>
            <a:r>
              <a:rPr lang="ko-KR" altLang="en-US" sz="1200" dirty="0"/>
              <a:t>흰색</a:t>
            </a:r>
            <a:r>
              <a:rPr lang="en-US" altLang="ko-KR" sz="1200" dirty="0"/>
              <a:t>)</a:t>
            </a:r>
          </a:p>
          <a:p>
            <a:pPr marL="285750" indent="-144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두자리씩</a:t>
            </a:r>
            <a:r>
              <a:rPr lang="ko-KR" altLang="en-US" sz="1200" dirty="0"/>
              <a:t> 중복될 경우 줄여 사용할 수 있음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예</a:t>
            </a:r>
            <a:r>
              <a:rPr lang="en-US" altLang="ko-KR" sz="1200" dirty="0"/>
              <a:t>) #ffff00 </a:t>
            </a:r>
            <a:r>
              <a:rPr lang="en-US" altLang="ko-KR" sz="1200" dirty="0">
                <a:sym typeface="Wingdings" panose="05000000000000000000" pitchFamily="2" charset="2"/>
              </a:rPr>
              <a:t> #ff0, #</a:t>
            </a:r>
            <a:r>
              <a:rPr lang="en-US" altLang="ko-KR" sz="1200" dirty="0" err="1">
                <a:sym typeface="Wingdings" panose="05000000000000000000" pitchFamily="2" charset="2"/>
              </a:rPr>
              <a:t>cccccc</a:t>
            </a:r>
            <a:r>
              <a:rPr lang="en-US" altLang="ko-KR" sz="1200" dirty="0">
                <a:sym typeface="Wingdings" panose="05000000000000000000" pitchFamily="2" charset="2"/>
              </a:rPr>
              <a:t>  #ccc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987791D-E568-4452-8CF7-FFB1D81AE57B}"/>
              </a:ext>
            </a:extLst>
          </p:cNvPr>
          <p:cNvSpPr txBox="1"/>
          <p:nvPr/>
        </p:nvSpPr>
        <p:spPr>
          <a:xfrm>
            <a:off x="4766938" y="1782765"/>
            <a:ext cx="1317230" cy="33233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/>
              <a:t>16</a:t>
            </a:r>
            <a:r>
              <a:rPr lang="ko-KR" altLang="en-US" sz="1200" b="1" dirty="0"/>
              <a:t>진수 표기법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70CB9ABF-782E-4456-A39A-6C5D0BEBB1DF}"/>
              </a:ext>
            </a:extLst>
          </p:cNvPr>
          <p:cNvSpPr/>
          <p:nvPr/>
        </p:nvSpPr>
        <p:spPr>
          <a:xfrm>
            <a:off x="189614" y="2414316"/>
            <a:ext cx="3878330" cy="1465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4CCD573-CE27-42F8-8CF8-7F3C14C9C8D1}"/>
              </a:ext>
            </a:extLst>
          </p:cNvPr>
          <p:cNvSpPr txBox="1"/>
          <p:nvPr/>
        </p:nvSpPr>
        <p:spPr>
          <a:xfrm>
            <a:off x="335556" y="2276872"/>
            <a:ext cx="1545738" cy="33233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/>
              <a:t>색상 이름 표기법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E919B5B-2614-4D59-A8C0-5876053DF5C3}"/>
              </a:ext>
            </a:extLst>
          </p:cNvPr>
          <p:cNvSpPr txBox="1"/>
          <p:nvPr/>
        </p:nvSpPr>
        <p:spPr>
          <a:xfrm>
            <a:off x="137620" y="2607749"/>
            <a:ext cx="4290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잘 알려진 색상 이름으로 표시</a:t>
            </a:r>
            <a:r>
              <a:rPr lang="en-US" altLang="ko-KR" sz="1200" dirty="0"/>
              <a:t>. </a:t>
            </a:r>
            <a:r>
              <a:rPr lang="ko-KR" altLang="en-US" sz="1200" dirty="0"/>
              <a:t>기본 색상 </a:t>
            </a:r>
            <a:r>
              <a:rPr lang="en-US" altLang="ko-KR" sz="1200" dirty="0"/>
              <a:t>16</a:t>
            </a:r>
            <a:r>
              <a:rPr lang="ko-KR" altLang="en-US" sz="1200" dirty="0"/>
              <a:t>가지 </a:t>
            </a:r>
            <a:endParaRPr lang="en-US" altLang="ko-KR" sz="1200" dirty="0"/>
          </a:p>
          <a:p>
            <a:pPr marL="28575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웹 안전 색상</a:t>
            </a:r>
            <a:r>
              <a:rPr lang="en-US" altLang="ko-KR" sz="1200" dirty="0"/>
              <a:t>(web-safe color) </a:t>
            </a:r>
            <a:endParaRPr lang="en-US" altLang="ko-KR" sz="1200" dirty="0" smtClean="0"/>
          </a:p>
          <a:p>
            <a:pPr marL="28575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모든 </a:t>
            </a:r>
            <a:r>
              <a:rPr lang="ko-KR" altLang="en-US" sz="1200" dirty="0"/>
              <a:t>브라우저에서 표현할 수 있는 </a:t>
            </a:r>
            <a:r>
              <a:rPr lang="ko-KR" altLang="en-US" sz="1200" dirty="0" smtClean="0"/>
              <a:t>색상</a:t>
            </a:r>
            <a:endParaRPr lang="en-US" altLang="ko-KR" sz="1200" dirty="0" smtClean="0"/>
          </a:p>
          <a:p>
            <a:pPr marL="28575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기본 </a:t>
            </a:r>
            <a:r>
              <a:rPr lang="en-US" altLang="ko-KR" sz="1200" dirty="0"/>
              <a:t>16</a:t>
            </a:r>
            <a:r>
              <a:rPr lang="ko-KR" altLang="en-US" sz="1200" dirty="0"/>
              <a:t>가지 색상을 포함해 모두 </a:t>
            </a:r>
            <a:r>
              <a:rPr lang="en-US" altLang="ko-KR" sz="1200" dirty="0"/>
              <a:t>216</a:t>
            </a:r>
            <a:r>
              <a:rPr lang="ko-KR" altLang="en-US" sz="1200" dirty="0"/>
              <a:t>가지</a:t>
            </a:r>
            <a:r>
              <a:rPr lang="en-US" altLang="ko-KR" sz="1200" dirty="0"/>
              <a:t>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2E5463-EF52-4D48-A265-916CE9EE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관련 스타일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2E51AF7-8FDE-4FDA-A961-06ACBF88C30B}"/>
              </a:ext>
            </a:extLst>
          </p:cNvPr>
          <p:cNvSpPr txBox="1"/>
          <p:nvPr/>
        </p:nvSpPr>
        <p:spPr>
          <a:xfrm>
            <a:off x="383796" y="1065403"/>
            <a:ext cx="1799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text-align </a:t>
            </a:r>
            <a:r>
              <a:rPr lang="ko-KR" altLang="en-US" sz="1600" b="1" dirty="0"/>
              <a:t>속성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CB471E2-C0DE-43A1-B840-172B19E88F57}"/>
              </a:ext>
            </a:extLst>
          </p:cNvPr>
          <p:cNvSpPr/>
          <p:nvPr/>
        </p:nvSpPr>
        <p:spPr>
          <a:xfrm>
            <a:off x="383796" y="1373180"/>
            <a:ext cx="3703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텍스트</a:t>
            </a:r>
            <a:r>
              <a:rPr lang="en-US" altLang="ko-KR" sz="1200" dirty="0"/>
              <a:t> </a:t>
            </a:r>
            <a:r>
              <a:rPr lang="ko-KR" altLang="en-US" sz="1200" dirty="0"/>
              <a:t>정렬 방법 지정</a:t>
            </a:r>
            <a:endParaRPr lang="ko-KR" altLang="en-US" sz="1050" dirty="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EBBD82BF-2739-4F51-873B-3ADCF87D7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44824"/>
            <a:ext cx="4219496" cy="5943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9C2DDF5A-D91C-4B0B-A0AE-E80D0AA46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2" y="2708920"/>
            <a:ext cx="4174938" cy="31474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787336C-825C-4463-A205-2DAD32C9DAA8}"/>
              </a:ext>
            </a:extLst>
          </p:cNvPr>
          <p:cNvSpPr txBox="1"/>
          <p:nvPr/>
        </p:nvSpPr>
        <p:spPr>
          <a:xfrm>
            <a:off x="4793392" y="1065402"/>
            <a:ext cx="293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line-height </a:t>
            </a:r>
            <a:r>
              <a:rPr lang="ko-KR" altLang="en-US" b="1"/>
              <a:t>속성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C910F82-B0A4-498C-85B8-572E8A932FFA}"/>
              </a:ext>
            </a:extLst>
          </p:cNvPr>
          <p:cNvSpPr/>
          <p:nvPr/>
        </p:nvSpPr>
        <p:spPr>
          <a:xfrm>
            <a:off x="4355976" y="1510236"/>
            <a:ext cx="46805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11D1E"/>
                </a:solidFill>
                <a:latin typeface="+mn-ea"/>
              </a:rPr>
              <a:t>문단의</a:t>
            </a:r>
            <a:r>
              <a:rPr lang="en-US" altLang="ko-KR" sz="1200" dirty="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211D1E"/>
                </a:solidFill>
                <a:latin typeface="+mn-ea"/>
              </a:rPr>
              <a:t>줄 간격 지정</a:t>
            </a:r>
            <a:endParaRPr lang="en-US" altLang="ko-KR" sz="1200" dirty="0">
              <a:solidFill>
                <a:srgbClr val="211D1E"/>
              </a:solidFill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11D1E"/>
                </a:solidFill>
                <a:latin typeface="+mn-ea"/>
              </a:rPr>
              <a:t>&lt;</a:t>
            </a:r>
            <a:r>
              <a:rPr lang="ko-KR" altLang="en-US" sz="1200" dirty="0">
                <a:solidFill>
                  <a:srgbClr val="211D1E"/>
                </a:solidFill>
                <a:latin typeface="+mn-ea"/>
              </a:rPr>
              <a:t>숫자</a:t>
            </a:r>
            <a:r>
              <a:rPr lang="en-US" altLang="ko-KR" sz="1200" dirty="0">
                <a:solidFill>
                  <a:srgbClr val="211D1E"/>
                </a:solidFill>
                <a:latin typeface="+mn-ea"/>
              </a:rPr>
              <a:t>&gt;</a:t>
            </a:r>
            <a:r>
              <a:rPr lang="ko-KR" altLang="en-US" sz="1200" dirty="0">
                <a:solidFill>
                  <a:srgbClr val="211D1E"/>
                </a:solidFill>
                <a:latin typeface="+mn-ea"/>
              </a:rPr>
              <a:t>와 </a:t>
            </a:r>
            <a:r>
              <a:rPr lang="en-US" altLang="ko-KR" sz="1200" dirty="0">
                <a:solidFill>
                  <a:srgbClr val="211D1E"/>
                </a:solidFill>
                <a:latin typeface="+mn-ea"/>
              </a:rPr>
              <a:t>&lt;</a:t>
            </a:r>
            <a:r>
              <a:rPr lang="ko-KR" altLang="en-US" sz="1200" dirty="0">
                <a:solidFill>
                  <a:srgbClr val="211D1E"/>
                </a:solidFill>
                <a:latin typeface="+mn-ea"/>
              </a:rPr>
              <a:t>백분율</a:t>
            </a:r>
            <a:r>
              <a:rPr lang="en-US" altLang="ko-KR" sz="1200" dirty="0">
                <a:solidFill>
                  <a:srgbClr val="211D1E"/>
                </a:solidFill>
                <a:latin typeface="+mn-ea"/>
              </a:rPr>
              <a:t>&gt;</a:t>
            </a:r>
            <a:r>
              <a:rPr lang="ko-KR" altLang="en-US" sz="1200" dirty="0">
                <a:solidFill>
                  <a:srgbClr val="211D1E"/>
                </a:solidFill>
                <a:latin typeface="+mn-ea"/>
              </a:rPr>
              <a:t>은 부모 요소를 기준으로 몇 배인지 지정</a:t>
            </a:r>
            <a:endParaRPr lang="en-US" altLang="ko-KR" sz="1200" dirty="0">
              <a:solidFill>
                <a:srgbClr val="211D1E"/>
              </a:solidFill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보통 글자 크기의 </a:t>
            </a:r>
            <a:r>
              <a:rPr lang="en-US" altLang="ko-KR" sz="1200" dirty="0">
                <a:latin typeface="+mn-ea"/>
              </a:rPr>
              <a:t>1.5~2</a:t>
            </a:r>
            <a:r>
              <a:rPr lang="ko-KR" altLang="en-US" sz="1200" dirty="0">
                <a:latin typeface="+mn-ea"/>
              </a:rPr>
              <a:t>배 정도면 적당</a:t>
            </a: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줄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간격은 텍스트를 세로 정렬할 때도 유용함</a:t>
            </a:r>
            <a:br>
              <a:rPr lang="ko-KR" altLang="en-US" sz="1200" dirty="0">
                <a:latin typeface="+mn-ea"/>
              </a:rPr>
            </a:b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 line-height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의 속성 값을 영역의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height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의 값과 똑같이 지정</a:t>
            </a:r>
            <a:endParaRPr lang="en-US" altLang="ko-KR" sz="1200" dirty="0">
              <a:latin typeface="+mn-ea"/>
            </a:endParaRP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EC265775-73AE-435F-8B99-9A2CDBEFE8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960" r="17140"/>
          <a:stretch/>
        </p:blipFill>
        <p:spPr>
          <a:xfrm>
            <a:off x="4828484" y="5733256"/>
            <a:ext cx="3336817" cy="106406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639195" y="3494206"/>
            <a:ext cx="4253285" cy="22390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4746700" y="3355705"/>
            <a:ext cx="24482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텍스트를 세로로 가운데 정렬하기</a:t>
            </a:r>
            <a:endParaRPr lang="en-US" altLang="ko-KR" sz="1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00" y="3652762"/>
            <a:ext cx="4006577" cy="197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75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2E5463-EF52-4D48-A265-916CE9EE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관련 스타일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2E51AF7-8FDE-4FDA-A961-06ACBF88C30B}"/>
              </a:ext>
            </a:extLst>
          </p:cNvPr>
          <p:cNvSpPr txBox="1"/>
          <p:nvPr/>
        </p:nvSpPr>
        <p:spPr>
          <a:xfrm>
            <a:off x="383796" y="1065403"/>
            <a:ext cx="3196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text-decoration </a:t>
            </a:r>
            <a:r>
              <a:rPr lang="ko-KR" altLang="en-US" sz="1600" b="1" dirty="0"/>
              <a:t>속성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CB471E2-C0DE-43A1-B840-172B19E88F57}"/>
              </a:ext>
            </a:extLst>
          </p:cNvPr>
          <p:cNvSpPr/>
          <p:nvPr/>
        </p:nvSpPr>
        <p:spPr>
          <a:xfrm>
            <a:off x="383796" y="1373179"/>
            <a:ext cx="3703528" cy="603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텍스트에</a:t>
            </a:r>
            <a:r>
              <a:rPr lang="en-US" altLang="ko-KR" sz="1200" dirty="0"/>
              <a:t> </a:t>
            </a:r>
            <a:r>
              <a:rPr lang="ko-KR" altLang="en-US" sz="1200" dirty="0"/>
              <a:t>밑줄을 긋거나 가로지르는 줄 표시</a:t>
            </a:r>
            <a:endParaRPr lang="en-US" altLang="ko-KR" sz="1200" dirty="0"/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11D1E"/>
                </a:solidFill>
                <a:latin typeface="TDc_SSiMyungJo 120"/>
              </a:rPr>
              <a:t>텍스트 링크의 밑줄을 없앨 때도 사용</a:t>
            </a:r>
            <a:endParaRPr lang="ko-KR" altLang="en-US" sz="1050" dirty="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39479C84-70C4-4F0C-B597-FB72027B2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1" y="2230567"/>
            <a:ext cx="4663005" cy="26543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35BD0113-741C-4D97-9571-936A620AD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035" y="3547287"/>
            <a:ext cx="3713532" cy="231395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64160" y="1427661"/>
            <a:ext cx="4253285" cy="16629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4971665" y="1289160"/>
            <a:ext cx="24482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텍스트에 줄 표시하기</a:t>
            </a:r>
            <a:endParaRPr lang="en-US" altLang="ko-KR" sz="1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"/>
          <a:stretch/>
        </p:blipFill>
        <p:spPr bwMode="auto">
          <a:xfrm>
            <a:off x="4931530" y="1674800"/>
            <a:ext cx="4118543" cy="1343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78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2E5463-EF52-4D48-A265-916CE9EE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관련 스타일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787336C-825C-4463-A205-2DAD32C9DAA8}"/>
              </a:ext>
            </a:extLst>
          </p:cNvPr>
          <p:cNvSpPr txBox="1"/>
          <p:nvPr/>
        </p:nvSpPr>
        <p:spPr>
          <a:xfrm>
            <a:off x="404663" y="1203373"/>
            <a:ext cx="2938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text-shadow </a:t>
            </a:r>
            <a:r>
              <a:rPr lang="ko-KR" altLang="en-US" sz="1600" b="1" dirty="0"/>
              <a:t>속성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9CF6FE27-680A-4837-9FA4-D1816D5BE7C1}"/>
              </a:ext>
            </a:extLst>
          </p:cNvPr>
          <p:cNvSpPr/>
          <p:nvPr/>
        </p:nvSpPr>
        <p:spPr>
          <a:xfrm>
            <a:off x="434130" y="1701388"/>
            <a:ext cx="3703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텍스트에</a:t>
            </a:r>
            <a:r>
              <a:rPr lang="en-US" altLang="ko-KR" sz="1200" dirty="0"/>
              <a:t> </a:t>
            </a:r>
            <a:r>
              <a:rPr lang="ko-KR" altLang="en-US" sz="1200" dirty="0"/>
              <a:t>그림자 효과를 추가하는 속성</a:t>
            </a:r>
            <a:endParaRPr lang="ko-KR" altLang="en-US" sz="1050" dirty="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4DC10B0-784C-4F4A-B3D9-B63A40FBE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132857"/>
            <a:ext cx="4756604" cy="4145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EF18EAB7-B8F4-4BB9-9C76-38CAA8BAC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658416"/>
            <a:ext cx="4462361" cy="240825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584825" y="884462"/>
            <a:ext cx="4559175" cy="37686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D35C483-ABF2-4477-956C-9AC7DE058A65}"/>
              </a:ext>
            </a:extLst>
          </p:cNvPr>
          <p:cNvSpPr txBox="1"/>
          <p:nvPr/>
        </p:nvSpPr>
        <p:spPr>
          <a:xfrm>
            <a:off x="4692330" y="745962"/>
            <a:ext cx="24482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텍스트에 그림자 효과 추가하기</a:t>
            </a:r>
            <a:endParaRPr lang="en-US" altLang="ko-KR" sz="1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487" y="1195260"/>
            <a:ext cx="4361001" cy="3275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01370FEC-6451-4A3C-9615-EF8750FD30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5219" r="31276"/>
          <a:stretch/>
        </p:blipFill>
        <p:spPr>
          <a:xfrm>
            <a:off x="6049985" y="4518789"/>
            <a:ext cx="3094015" cy="234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5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4545</TotalTime>
  <Words>1409</Words>
  <Application>Microsoft Office PowerPoint</Application>
  <PresentationFormat>화면 슬라이드 쇼(4:3)</PresentationFormat>
  <Paragraphs>273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글꼴 관련 스타일</vt:lpstr>
      <vt:lpstr>글꼴 관련 스타일</vt:lpstr>
      <vt:lpstr>웹 폰트 사용하기</vt:lpstr>
      <vt:lpstr>웹 폰트 사용하기</vt:lpstr>
      <vt:lpstr>텍스트 관련 스타일</vt:lpstr>
      <vt:lpstr>텍스트 관련 스타일</vt:lpstr>
      <vt:lpstr>텍스트 관련 스타일</vt:lpstr>
      <vt:lpstr>텍스트 관련 스타일</vt:lpstr>
      <vt:lpstr>텍스트 관련 스타일</vt:lpstr>
      <vt:lpstr>목록 스타일</vt:lpstr>
      <vt:lpstr>목록 스타일</vt:lpstr>
      <vt:lpstr>표 스타일</vt:lpstr>
      <vt:lpstr>표 테두리</vt:lpstr>
      <vt:lpstr>2. 표 테두리</vt:lpstr>
      <vt:lpstr>표 레이아웃</vt:lpstr>
      <vt:lpstr>표 레이아웃</vt:lpstr>
      <vt:lpstr>빈 셀 처리</vt:lpstr>
    </vt:vector>
  </TitlesOfParts>
  <Company>한빛가족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jslee912@gmail.com</cp:lastModifiedBy>
  <cp:revision>376</cp:revision>
  <dcterms:created xsi:type="dcterms:W3CDTF">2012-08-06T11:28:05Z</dcterms:created>
  <dcterms:modified xsi:type="dcterms:W3CDTF">2021-07-27T15:31:28Z</dcterms:modified>
</cp:coreProperties>
</file>