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6" r:id="rId25"/>
    <p:sldId id="297" r:id="rId26"/>
    <p:sldId id="298" r:id="rId27"/>
    <p:sldId id="270" r:id="rId28"/>
    <p:sldId id="299" r:id="rId29"/>
    <p:sldId id="300" r:id="rId30"/>
    <p:sldId id="268" r:id="rId31"/>
    <p:sldId id="26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237" autoAdjust="0"/>
    <p:restoredTop sz="96571" autoAdjust="0"/>
  </p:normalViewPr>
  <p:slideViewPr>
    <p:cSldViewPr>
      <p:cViewPr varScale="1">
        <p:scale>
          <a:sx n="86" d="100"/>
          <a:sy n="86" d="100"/>
        </p:scale>
        <p:origin x="60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CCC5D-132D-4DA7-81FA-9EBF58E91070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F08A-E959-4F2C-9533-47938576E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8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r>
              <a:rPr lang="en-US" altLang="ko-KR" dirty="0" err="1" smtClean="0"/>
              <a:t>shell:cookies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F08A-E959-4F2C-9533-47938576E6C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3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쿠키</a:t>
            </a:r>
            <a:r>
              <a:rPr lang="en-US" altLang="ko-KR" b="1" dirty="0"/>
              <a:t>(cookie)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우리가 일상적으로 사용하는 인터넷 서비스에서는 연결</a:t>
            </a:r>
            <a:r>
              <a:rPr lang="en-US" altLang="ko-KR" sz="2000" dirty="0"/>
              <a:t>(connection)</a:t>
            </a:r>
            <a:r>
              <a:rPr lang="ko-KR" altLang="en-US" sz="2000" dirty="0"/>
              <a:t>이 지속됩니다</a:t>
            </a:r>
            <a:r>
              <a:rPr lang="en-US" altLang="ko-KR" sz="20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연결이 지속된다는 말은</a:t>
            </a:r>
            <a:r>
              <a:rPr lang="en-US" altLang="ko-KR" sz="2000" dirty="0"/>
              <a:t>, </a:t>
            </a:r>
            <a:r>
              <a:rPr lang="ko-KR" altLang="en-US" sz="2000" dirty="0"/>
              <a:t>예를 들어 온라인 쇼핑몰에서 </a:t>
            </a:r>
            <a:r>
              <a:rPr lang="ko-KR" altLang="en-US" sz="2000" dirty="0" err="1"/>
              <a:t>찜해</a:t>
            </a:r>
            <a:r>
              <a:rPr lang="ko-KR" altLang="en-US" sz="2000" dirty="0"/>
              <a:t> 놓은 상품 목록을 다른 웹사이트를 방문했다 돌아와도 여전히 확인할 수 있다는 것을 의미입니다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600" dirty="0" smtClean="0"/>
          </a:p>
          <a:p>
            <a:r>
              <a:rPr lang="ko-KR" altLang="en-US" sz="2000" dirty="0" smtClean="0"/>
              <a:t>이렇듯 </a:t>
            </a:r>
            <a:r>
              <a:rPr lang="ko-KR" altLang="en-US" sz="2000" dirty="0"/>
              <a:t>인터넷 서비스는 연결이 지속되어야 사용자들이 편리하게 웹사이트를 사용할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2000" dirty="0"/>
              <a:t>인터넷에서 사용 가능한 웹 서비스로는 </a:t>
            </a:r>
            <a:r>
              <a:rPr lang="en-US" altLang="ko-KR" sz="2000" dirty="0"/>
              <a:t>ftp, http </a:t>
            </a:r>
            <a:r>
              <a:rPr lang="ko-KR" altLang="en-US" sz="2000" dirty="0"/>
              <a:t>등이 있습니다</a:t>
            </a:r>
            <a:r>
              <a:rPr lang="en-US" altLang="ko-KR" sz="2000" dirty="0"/>
              <a:t>. </a:t>
            </a:r>
          </a:p>
          <a:p>
            <a:endParaRPr lang="en-US" altLang="ko-KR" sz="600" dirty="0"/>
          </a:p>
          <a:p>
            <a:r>
              <a:rPr lang="ko-KR" altLang="en-US" sz="2000" dirty="0"/>
              <a:t>이들 서비스는 </a:t>
            </a:r>
            <a:r>
              <a:rPr lang="ko-KR" altLang="en-US" sz="2000" dirty="0" smtClean="0"/>
              <a:t>일정한 규칙을 </a:t>
            </a:r>
            <a:r>
              <a:rPr lang="ko-KR" altLang="en-US" sz="2000" dirty="0"/>
              <a:t>준수해야 하는데 이를 프로토콜</a:t>
            </a:r>
            <a:r>
              <a:rPr lang="en-US" altLang="ko-KR" sz="2000" dirty="0"/>
              <a:t>(</a:t>
            </a:r>
            <a:r>
              <a:rPr lang="ko-KR" altLang="en-US" sz="2000" dirty="0"/>
              <a:t>표준 인터넷 규약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합니다</a:t>
            </a:r>
            <a:r>
              <a:rPr lang="en-US" altLang="ko-KR" sz="2000" dirty="0"/>
              <a:t>. </a:t>
            </a:r>
          </a:p>
          <a:p>
            <a:endParaRPr lang="en-US" altLang="ko-KR" sz="600" dirty="0"/>
          </a:p>
          <a:p>
            <a:r>
              <a:rPr lang="en-US" altLang="ko-KR" sz="2000" dirty="0"/>
              <a:t>FTP(File Transfer Protocol)</a:t>
            </a:r>
            <a:r>
              <a:rPr lang="ko-KR" altLang="en-US" sz="2000" dirty="0"/>
              <a:t>는 원격 서버 사이에 파일을 교환하기 위한 </a:t>
            </a:r>
            <a:r>
              <a:rPr lang="en-US" altLang="ko-KR" sz="2000" dirty="0"/>
              <a:t>TCP/IP </a:t>
            </a:r>
            <a:r>
              <a:rPr lang="ko-KR" altLang="en-US" sz="2000" dirty="0"/>
              <a:t>프로토콜이고 </a:t>
            </a:r>
            <a:r>
              <a:rPr lang="en-US" altLang="ko-KR" sz="2000" dirty="0"/>
              <a:t>HTTP (Hyper Text Transfer Protocol)</a:t>
            </a:r>
            <a:r>
              <a:rPr lang="ko-KR" altLang="en-US" sz="2000" dirty="0"/>
              <a:t>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송수신을 위해 사용하는 프로토콜입니다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469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6632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Cookie </a:t>
            </a:r>
            <a:r>
              <a:rPr lang="ko-KR" altLang="en-US" sz="2000" dirty="0"/>
              <a:t>객체가 생성되었으면 쿠키 관련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사용할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 </a:t>
            </a:r>
            <a:r>
              <a:rPr lang="ko-KR" altLang="en-US" sz="2000" dirty="0"/>
              <a:t>객체가 </a:t>
            </a:r>
            <a:r>
              <a:rPr lang="en-US" altLang="ko-KR" sz="2000" dirty="0"/>
              <a:t>info</a:t>
            </a:r>
            <a:r>
              <a:rPr lang="ko-KR" altLang="en-US" sz="2000" dirty="0"/>
              <a:t>로 선언되었으므로 </a:t>
            </a:r>
            <a:r>
              <a:rPr lang="en-US" altLang="ko-KR" sz="2000" dirty="0"/>
              <a:t>info.</a:t>
            </a:r>
            <a:r>
              <a:rPr lang="ko-KR" altLang="en-US" sz="2000" dirty="0" err="1"/>
              <a:t>쿠키관련메서드</a:t>
            </a:r>
            <a:r>
              <a:rPr lang="en-US" altLang="ko-KR" sz="2000" dirty="0"/>
              <a:t>()</a:t>
            </a:r>
            <a:r>
              <a:rPr lang="ko-KR" altLang="en-US" sz="2000" dirty="0"/>
              <a:t>를 호출하면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</a:t>
            </a:r>
            <a:r>
              <a:rPr lang="en-US" altLang="ko-KR" sz="2000" dirty="0"/>
              <a:t>JSP</a:t>
            </a:r>
            <a:r>
              <a:rPr lang="ko-KR" altLang="en-US" sz="2000" dirty="0"/>
              <a:t>에서 쿠키를 사용하는 데 자주 사용되는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정리한 표입니다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 </a:t>
            </a:r>
            <a:r>
              <a:rPr lang="ko-KR" altLang="en-US" sz="2000" dirty="0"/>
              <a:t>관련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크게 두 가지로 나뉩니다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쿠키에 새로운 값을 설정하는 </a:t>
            </a:r>
            <a:r>
              <a:rPr lang="en-US" altLang="ko-KR" sz="2000" dirty="0"/>
              <a:t>set</a:t>
            </a:r>
            <a:r>
              <a:rPr lang="ko-KR" altLang="en-US" sz="2000" dirty="0"/>
              <a:t>으로 시작하는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쿠키에 설정된 값을 알아내는 목적으로 사용하는 </a:t>
            </a:r>
            <a:r>
              <a:rPr lang="en-US" altLang="ko-KR" sz="2000" dirty="0"/>
              <a:t>get</a:t>
            </a:r>
            <a:r>
              <a:rPr lang="ko-KR" altLang="en-US" sz="2000" dirty="0"/>
              <a:t>으로 시작하는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나뉩니다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06415"/>
              </p:ext>
            </p:extLst>
          </p:nvPr>
        </p:nvGraphicFramePr>
        <p:xfrm>
          <a:off x="251520" y="4075896"/>
          <a:ext cx="8604574" cy="237744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setComment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쿠키에 대한 설명을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setDomain(String)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도메인을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setMaxAge(int)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기간을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setPath(String)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디렉토리를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setSecure(boolean)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보안을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22513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1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85282"/>
              </p:ext>
            </p:extLst>
          </p:nvPr>
        </p:nvGraphicFramePr>
        <p:xfrm>
          <a:off x="179512" y="358284"/>
          <a:ext cx="8604574" cy="1188720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setValue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값을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setVersion(int)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버전을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22513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34805"/>
              </p:ext>
            </p:extLst>
          </p:nvPr>
        </p:nvGraphicFramePr>
        <p:xfrm>
          <a:off x="179512" y="1700808"/>
          <a:ext cx="8640960" cy="3779520"/>
        </p:xfrm>
        <a:graphic>
          <a:graphicData uri="http://schemas.openxmlformats.org/drawingml/2006/table">
            <a:tbl>
              <a:tblPr/>
              <a:tblGrid>
                <a:gridCol w="307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쿠키에 대한 설명을 알려줍니다</a:t>
                      </a:r>
                      <a:r>
                        <a:rPr lang="en-US" altLang="ko-KR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getDomain()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유효한 도메인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int getMaxAge()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사용할 수 있는 기간에 대한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getName()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이름을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getPath()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유효한 </a:t>
                      </a:r>
                      <a:r>
                        <a:rPr lang="ko-KR" altLang="en-US" sz="2000" kern="12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디렉토리</a:t>
                      </a: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boolean getSecure()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보안이 어떻게 설정되어 있는지를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getValue()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쿠키에 설정된 값을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int getVersion()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버전을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2513" y="2509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 정보가 </a:t>
            </a:r>
            <a:r>
              <a:rPr lang="en-US" altLang="ko-KR" sz="2000" dirty="0"/>
              <a:t>1</a:t>
            </a:r>
            <a:r>
              <a:rPr lang="ko-KR" altLang="en-US" sz="2000" dirty="0"/>
              <a:t>년 동안 유효할 수 있도록 이미 생성된 쿠키 객체</a:t>
            </a:r>
            <a:r>
              <a:rPr lang="en-US" altLang="ko-KR" sz="2000" dirty="0"/>
              <a:t>(info)</a:t>
            </a:r>
            <a:r>
              <a:rPr lang="ko-KR" altLang="en-US" sz="2000" dirty="0"/>
              <a:t>에 유효기간을 결정하는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사용해봅시다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에는 초 단위로 시간을 설정해야 합니다</a:t>
            </a:r>
            <a:r>
              <a:rPr lang="en-US" altLang="ko-KR" sz="2000" dirty="0"/>
              <a:t>. 1</a:t>
            </a:r>
            <a:r>
              <a:rPr lang="ko-KR" altLang="en-US" sz="2000" dirty="0"/>
              <a:t>년을 초 단위로 환산한 “</a:t>
            </a:r>
            <a:r>
              <a:rPr lang="en-US" altLang="ko-KR" sz="2000" dirty="0"/>
              <a:t>365*24*60*60”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의 인자로 주어 쿠키 객체</a:t>
            </a:r>
            <a:r>
              <a:rPr lang="en-US" altLang="ko-KR" sz="2000" dirty="0"/>
              <a:t>(info)</a:t>
            </a:r>
            <a:r>
              <a:rPr lang="ko-KR" altLang="en-US" sz="2000" dirty="0"/>
              <a:t>에 저장된 정보가 </a:t>
            </a:r>
            <a:r>
              <a:rPr lang="en-US" altLang="ko-KR" sz="2000" dirty="0"/>
              <a:t>1</a:t>
            </a:r>
            <a:r>
              <a:rPr lang="ko-KR" altLang="en-US" sz="2000" dirty="0"/>
              <a:t>년 동안 유효할 수 있도록 하였습니다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이렇게 생성한 쿠키 객체의 정보는 클라이언트 측에 보내서 저장해 두어야만 나중에 다시 사용할 수 있게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그러기 </a:t>
            </a:r>
            <a:r>
              <a:rPr lang="ko-KR" altLang="en-US" sz="2000" dirty="0"/>
              <a:t>위해서는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객체에 쿠키 객체를 추가하면 됩니다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08462"/>
              </p:ext>
            </p:extLst>
          </p:nvPr>
        </p:nvGraphicFramePr>
        <p:xfrm>
          <a:off x="377788" y="1124744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info.setMaxAge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(365*24*60*60); //365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89059"/>
              </p:ext>
            </p:extLst>
          </p:nvPr>
        </p:nvGraphicFramePr>
        <p:xfrm>
          <a:off x="377788" y="5237045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response.addCookie</a:t>
                      </a:r>
                      <a:r>
                        <a:rPr lang="en-US" altLang="ko-KR" sz="2000" dirty="0" smtClean="0"/>
                        <a:t>(info);  </a:t>
                      </a:r>
                      <a:endParaRPr lang="en-US" altLang="ko-KR" sz="2000" dirty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342523"/>
            <a:ext cx="88924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위와 같은 작업을 하게 되면 서버가 보낸 데이터가 클라이언트의 일정 폴더에 저장됩니다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쿠키가 저장되는 곳은 클라이언트 측의 아래 </a:t>
            </a:r>
            <a:r>
              <a:rPr lang="ko-KR" altLang="en-US" sz="2000" dirty="0" err="1"/>
              <a:t>디렉토리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C:\Users\</a:t>
            </a:r>
            <a:r>
              <a:rPr lang="ko-KR" altLang="en-US" sz="2000" dirty="0"/>
              <a:t>컴퓨터이름</a:t>
            </a:r>
            <a:r>
              <a:rPr lang="en-US" altLang="ko-KR" sz="2000" dirty="0"/>
              <a:t>\</a:t>
            </a:r>
            <a:r>
              <a:rPr lang="en-US" altLang="ko-KR" sz="2000" dirty="0" err="1"/>
              <a:t>AppData</a:t>
            </a:r>
            <a:r>
              <a:rPr lang="en-US" altLang="ko-KR" sz="2000" dirty="0"/>
              <a:t>\Roaming\Microsoft\Windows\Cookies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에 </a:t>
            </a:r>
            <a:r>
              <a:rPr lang="ko-KR" altLang="en-US" sz="2000" dirty="0"/>
              <a:t>저장됩니다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그러나 </a:t>
            </a:r>
            <a:r>
              <a:rPr lang="en-US" altLang="ko-KR" sz="2000" dirty="0"/>
              <a:t>Windows </a:t>
            </a:r>
            <a:r>
              <a:rPr lang="ko-KR" altLang="en-US" sz="2000" dirty="0"/>
              <a:t>폴더에서 </a:t>
            </a:r>
            <a:r>
              <a:rPr lang="en-US" altLang="ko-KR" sz="2000" dirty="0"/>
              <a:t>Cookies </a:t>
            </a:r>
            <a:r>
              <a:rPr lang="ko-KR" altLang="en-US" sz="2000" dirty="0"/>
              <a:t>폴더가 안 보이기 때문에 경로 창에 직접 입력해야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쿠키를 </a:t>
            </a:r>
            <a:r>
              <a:rPr lang="ko-KR" altLang="en-US" sz="2000" dirty="0"/>
              <a:t>확인하기 위해서 수정한 날짜를 보고 최근에 생성된 파일을 열어 봅시다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3303736" descr="EMB000005642f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9"/>
            <a:ext cx="4392488" cy="32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1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단계를 자세히 살펴보도록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request </a:t>
            </a:r>
            <a:r>
              <a:rPr lang="ko-KR" altLang="en-US" sz="2000" dirty="0"/>
              <a:t>객체의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사용하면 클라이언트에 설정된 모든 쿠키 객체들을 얻어올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클라이언트에 </a:t>
            </a:r>
            <a:r>
              <a:rPr lang="ko-KR" altLang="en-US" sz="2000" dirty="0"/>
              <a:t>설정된 쿠키가 여러 개라면 이를 다 제어할 수 할 수 있어야 하므로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리턴값은</a:t>
            </a:r>
            <a:r>
              <a:rPr lang="ko-KR" altLang="en-US" sz="2000" dirty="0"/>
              <a:t> 배열 형태입니다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다음의 예는</a:t>
            </a:r>
            <a:r>
              <a:rPr lang="en-US" altLang="ko-KR" sz="200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request </a:t>
            </a:r>
            <a:r>
              <a:rPr lang="ko-KR" altLang="en-US" sz="2000" dirty="0"/>
              <a:t>객체의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()</a:t>
            </a:r>
            <a:r>
              <a:rPr lang="ko-KR" altLang="en-US" sz="2000" dirty="0"/>
              <a:t>로 얻어온 쿠키들을 </a:t>
            </a:r>
            <a:r>
              <a:rPr lang="en-US" altLang="ko-KR" sz="2000" dirty="0"/>
              <a:t>Cookie </a:t>
            </a:r>
            <a:r>
              <a:rPr lang="ko-KR" altLang="en-US" sz="2000" dirty="0"/>
              <a:t>클래스의 배열인 </a:t>
            </a:r>
            <a:r>
              <a:rPr lang="en-US" altLang="ko-KR" sz="2000" dirty="0"/>
              <a:t>cookies</a:t>
            </a:r>
            <a:r>
              <a:rPr lang="ko-KR" altLang="en-US" sz="2000" dirty="0"/>
              <a:t>에 저장합니다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배열에 </a:t>
            </a:r>
            <a:r>
              <a:rPr lang="ko-KR" altLang="en-US" sz="2000" dirty="0"/>
              <a:t>저장된 모든 쿠키의 정보를 알아내기 위해서 아래와 같이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이용합니다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쿠키의 이름을 알아내기 위해서는 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</a:t>
            </a:r>
            <a:r>
              <a:rPr lang="ko-KR" altLang="en-US" sz="2000" dirty="0"/>
              <a:t>을</a:t>
            </a:r>
            <a:r>
              <a:rPr lang="en-US" altLang="ko-KR" sz="2000" dirty="0"/>
              <a:t>, </a:t>
            </a:r>
            <a:r>
              <a:rPr lang="ko-KR" altLang="en-US" sz="2000" dirty="0"/>
              <a:t>쿠키에 설정된 값을 알아내기 위해서는 </a:t>
            </a:r>
            <a:r>
              <a:rPr lang="en-US" altLang="ko-KR" sz="2000" dirty="0" err="1"/>
              <a:t>getValue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geValue</a:t>
            </a:r>
            <a:r>
              <a:rPr lang="en-US" altLang="ko-KR" sz="2000" dirty="0"/>
              <a:t>()</a:t>
            </a:r>
            <a:r>
              <a:rPr lang="ko-KR" altLang="en-US" sz="2000" dirty="0"/>
              <a:t>는 쿠키에 설정된 값을 문자열 형태로 알려줍니다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1430"/>
              </p:ext>
            </p:extLst>
          </p:nvPr>
        </p:nvGraphicFramePr>
        <p:xfrm>
          <a:off x="359532" y="2060848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Cookie[] cookies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request.getCookies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04457"/>
              </p:ext>
            </p:extLst>
          </p:nvPr>
        </p:nvGraphicFramePr>
        <p:xfrm>
          <a:off x="377788" y="4098776"/>
          <a:ext cx="8424936" cy="9144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(Cookie c : cookies) { 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c.getName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 : +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c.getValue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()+"&lt;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30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특정 쿠키를 더 이상 사용하지 못하게 하려면 쿠키의 유효기간을 만료시켜야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쿠키를 사용할 수 있는 유효기간을 결정하는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에 유효기간을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설정하면 만료됩니다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92591"/>
              </p:ext>
            </p:extLst>
          </p:nvPr>
        </p:nvGraphicFramePr>
        <p:xfrm>
          <a:off x="377788" y="2996952"/>
          <a:ext cx="8424936" cy="146304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JSESSIONID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아직 세션을 배우지는 않았지만 쿠키의 정보 중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JSESSIONID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대해서 의문을 가질 분들이 있을 것입니다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 기술에서는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웹브라우저로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보낼 때 쿠키 형태로 만들어서 전송하는데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JSESSIONID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바로 세션 정보를 저장한 쿠키의 이름입니다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06548"/>
              </p:ext>
            </p:extLst>
          </p:nvPr>
        </p:nvGraphicFramePr>
        <p:xfrm>
          <a:off x="395536" y="1412776"/>
          <a:ext cx="8424936" cy="936103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3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Cookie("id", "");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cookie.setMaxAge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(0);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쿠키의 유효기간을 만료시킴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response.addCookie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(cookie);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90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ko-KR" altLang="en-US" b="1" dirty="0"/>
              <a:t>세션</a:t>
            </a:r>
            <a:r>
              <a:rPr lang="en-US" altLang="ko-KR" b="1" dirty="0"/>
              <a:t>(session)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94730"/>
            <a:ext cx="8712968" cy="61206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쿠키를 설명할 때 </a:t>
            </a:r>
            <a:r>
              <a:rPr lang="en-US" altLang="ko-KR" sz="2000" dirty="0"/>
              <a:t>(</a:t>
            </a:r>
            <a:r>
              <a:rPr lang="ko-KR" altLang="en-US" sz="2000" dirty="0"/>
              <a:t>다른 페이지로 이동하더라도 그 전 페이지의 정보가 유지되어야 하는</a:t>
            </a:r>
            <a:r>
              <a:rPr lang="en-US" altLang="ko-KR" sz="2000" dirty="0"/>
              <a:t>) </a:t>
            </a:r>
            <a:r>
              <a:rPr lang="ko-KR" altLang="en-US" sz="2000" dirty="0"/>
              <a:t>상태유지를 위한 특별한 기법이 필요하다는 설명을 하였습니다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상태 </a:t>
            </a:r>
            <a:r>
              <a:rPr lang="ko-KR" altLang="en-US" sz="2000" dirty="0"/>
              <a:t>유지의 한 방법인 쿠키는 클라이언트의 하드웨어를 이용하여 정보를 저장하여 하드웨어에 저장해 두었던 정보를 가져와 페이지가 이동되더라도 상태가 유지되도록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하지만 </a:t>
            </a:r>
            <a:r>
              <a:rPr lang="ko-KR" altLang="en-US" sz="2000" dirty="0"/>
              <a:t>이 방법은 쿠키가 저장되는 </a:t>
            </a:r>
            <a:r>
              <a:rPr lang="ko-KR" altLang="en-US" sz="2000" dirty="0" err="1"/>
              <a:t>디렉토리만</a:t>
            </a:r>
            <a:r>
              <a:rPr lang="ko-KR" altLang="en-US" sz="2000" dirty="0"/>
              <a:t> 뒤지면 얼마든지 정보를 알아낼 수 있으므로 </a:t>
            </a:r>
            <a:r>
              <a:rPr lang="en-US" altLang="ko-KR" sz="2000" dirty="0"/>
              <a:t>PC </a:t>
            </a:r>
            <a:r>
              <a:rPr lang="ko-KR" altLang="en-US" sz="2000" dirty="0"/>
              <a:t>방과 같이 여러 사람이 </a:t>
            </a:r>
            <a:r>
              <a:rPr lang="en-US" altLang="ko-KR" sz="2000" dirty="0"/>
              <a:t>PC</a:t>
            </a:r>
            <a:r>
              <a:rPr lang="ko-KR" altLang="en-US" sz="2000" dirty="0"/>
              <a:t>를 공유하는 경우에는 개인의 정보가 유출될 수 있다는 우려가 있어 보안 유지가 되지 않는다는 단점이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또한 </a:t>
            </a:r>
            <a:r>
              <a:rPr lang="ko-KR" altLang="en-US" sz="2000" dirty="0"/>
              <a:t>저장할 수 있는 데이터도 </a:t>
            </a:r>
            <a:r>
              <a:rPr lang="en-US" altLang="ko-KR" sz="2000" dirty="0"/>
              <a:t>1.2MB</a:t>
            </a:r>
            <a:r>
              <a:rPr lang="ko-KR" altLang="en-US" sz="2000" dirty="0"/>
              <a:t>로 한계가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이러한 단점을 극복하기 위해서 나온 상태 유지 방법 중의 하나가 세션입니다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041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16611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* </a:t>
            </a:r>
            <a:r>
              <a:rPr lang="en-US" altLang="ko-KR" sz="2400" dirty="0"/>
              <a:t>JSP(</a:t>
            </a:r>
            <a:r>
              <a:rPr lang="ko-KR" altLang="en-US" sz="2400" dirty="0"/>
              <a:t>서버</a:t>
            </a:r>
            <a:r>
              <a:rPr lang="en-US" altLang="ko-KR" sz="2400" dirty="0"/>
              <a:t>)</a:t>
            </a:r>
            <a:r>
              <a:rPr lang="ko-KR" altLang="en-US" sz="2400" dirty="0"/>
              <a:t>에서만 접근 가능하므로 보안 유지에 강력합니다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저장할 수 있는 데이터에 한계가 없습니다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72291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세션은 서버 상에 존재하는 객체로서 브라우저 단위당 한 개씩 존재하게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세션은 웹 브라우저를 닫기 전까지 페이지를 이동하더라도 사용자의 정보를 잃지 않고 서버에 보관할 수 있도록 하는 객체입니다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9449" y="620688"/>
            <a:ext cx="4883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세션은 다음과 같은 장점이 있습니다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227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073" y="4941168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의해서 로그인 인증 처리를 하면 해당 페이지를 사용할 수 있는 권한에 대한 상태가 유지가 되기 때문에 다른 페이지로 갔다가 돌아오더라도 다시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하지 않고 바로 회원 전용 페이지를 사용할 수 있게 됩니다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32656"/>
            <a:ext cx="8567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세션이 활용되는 대표적인 예는 로그인 페이지입니다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회원 전용 페이지의 경우 로그인 과정을 통해 해당 페이지를 사용할 수 있는 권한을 설정해야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권한 설정을 할 때 세션이 사용됩니다</a:t>
            </a:r>
            <a:r>
              <a:rPr lang="en-US" altLang="ko-KR" sz="2000" dirty="0"/>
              <a:t>. </a:t>
            </a:r>
          </a:p>
        </p:txBody>
      </p:sp>
      <p:pic>
        <p:nvPicPr>
          <p:cNvPr id="13314" name="_x90290024" descr="EMB000005642f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5" y="1556792"/>
            <a:ext cx="3660405" cy="27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_x90715712" descr="EMB000005642f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27" y="1556794"/>
            <a:ext cx="3660404" cy="27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5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32656"/>
            <a:ext cx="8567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 </a:t>
            </a:r>
            <a:r>
              <a:rPr lang="ko-KR" altLang="en-US" sz="2000" dirty="0"/>
              <a:t>프로토콜은 비 상태 프로토콜이기에 기본적으로 이전의 정보를 저장하고 있지 못하는 데도 불구하고 다른 페이지로 이동했다 다시 이전 페이지로 돌아오더라도 로그인한 상태가 유지됩니다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이는 </a:t>
            </a:r>
            <a:r>
              <a:rPr lang="ko-KR" altLang="en-US" sz="2000" dirty="0"/>
              <a:t>내부적으로 세션을 활용하여 로그인 과정에서 해당 페이지를 사용할 수 있는 권한을 부여해 두었기 때문입니다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앞서도 </a:t>
            </a:r>
            <a:r>
              <a:rPr lang="ko-KR" altLang="en-US" sz="2000" dirty="0"/>
              <a:t>언급했지만 이러한 세션은 </a:t>
            </a:r>
            <a:r>
              <a:rPr lang="ko-KR" altLang="en-US" sz="2000" dirty="0" err="1"/>
              <a:t>웹브라우저</a:t>
            </a:r>
            <a:r>
              <a:rPr lang="ko-KR" altLang="en-US" sz="2000" dirty="0"/>
              <a:t> 당 하나씩만 발급됩니다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0871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하지만 웹 서비스를 가능하게 하는 프로토콜 중 가장 핵심적인 </a:t>
            </a:r>
            <a:r>
              <a:rPr lang="en-US" altLang="ko-KR" sz="2000" b="1" dirty="0"/>
              <a:t>HTTP </a:t>
            </a:r>
            <a:r>
              <a:rPr lang="ko-KR" altLang="en-US" sz="2000" b="1" dirty="0"/>
              <a:t>프로토콜</a:t>
            </a:r>
            <a:r>
              <a:rPr lang="ko-KR" altLang="en-US" sz="2000" dirty="0"/>
              <a:t>은 </a:t>
            </a:r>
            <a:r>
              <a:rPr lang="ko-KR" altLang="en-US" sz="2000" b="1" dirty="0"/>
              <a:t>비 연결</a:t>
            </a:r>
            <a:r>
              <a:rPr lang="en-US" altLang="ko-KR" sz="2000" b="1" dirty="0"/>
              <a:t>(non connectionless) </a:t>
            </a:r>
            <a:r>
              <a:rPr lang="ko-KR" altLang="en-US" sz="2000" b="1" dirty="0"/>
              <a:t>지향형 통신 프로토콜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즉 </a:t>
            </a:r>
            <a:r>
              <a:rPr lang="ko-KR" altLang="en-US" sz="2000" dirty="0"/>
              <a:t>방금 쇼핑몰 예를 든 것처럼 할 수 없다는 얘기죠</a:t>
            </a:r>
            <a:r>
              <a:rPr lang="en-US" altLang="ko-KR" sz="2000" dirty="0"/>
              <a:t>. </a:t>
            </a:r>
            <a:r>
              <a:rPr lang="ko-KR" altLang="en-US" sz="2000" dirty="0"/>
              <a:t>이 통신 방법은 클라이언트가 서버에 정보를 요청하면 웹 서버가 해당 페이지를 클라이언트에게 전송</a:t>
            </a:r>
            <a:r>
              <a:rPr lang="en-US" altLang="ko-KR" sz="2000" dirty="0"/>
              <a:t>(</a:t>
            </a:r>
            <a:r>
              <a:rPr lang="ko-KR" altLang="en-US" sz="2000" dirty="0"/>
              <a:t>응답</a:t>
            </a:r>
            <a:r>
              <a:rPr lang="en-US" altLang="ko-KR" sz="2000" dirty="0"/>
              <a:t>)</a:t>
            </a:r>
            <a:r>
              <a:rPr lang="ko-KR" altLang="en-US" sz="2000" dirty="0"/>
              <a:t>한 후 연결을 끊습니다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 </a:t>
            </a:r>
            <a:r>
              <a:rPr lang="ko-KR" altLang="en-US" sz="2000" dirty="0"/>
              <a:t>정보를 요청하면 서버는 이전 정보를 기억하지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연결을 만든 후 응답합니다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클라이언트가 </a:t>
            </a:r>
            <a:r>
              <a:rPr lang="ko-KR" altLang="en-US" sz="2000" dirty="0"/>
              <a:t>서버에 정보를 요청할 때마다 새로운 연결을 설정하고 요청에 대한 응답을 한 후 연결을 끊는 것을 반복합니다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/>
              <a:t>웹 서버는 이전에 전송한 정보를 전혀 기억하지 못하므로 </a:t>
            </a:r>
            <a:r>
              <a:rPr lang="ko-KR" altLang="en-US" sz="2000" b="1" dirty="0"/>
              <a:t>무 상태</a:t>
            </a:r>
            <a:r>
              <a:rPr lang="en-US" altLang="ko-KR" sz="2000" b="1" dirty="0"/>
              <a:t>(stateless) </a:t>
            </a:r>
            <a:r>
              <a:rPr lang="ko-KR" altLang="en-US" sz="2000" b="1" dirty="0"/>
              <a:t>서버</a:t>
            </a:r>
            <a:r>
              <a:rPr lang="ko-KR" altLang="en-US" sz="2000" dirty="0"/>
              <a:t>라고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ko-KR" altLang="en-US" sz="2000" dirty="0"/>
              <a:t>상태를 그대로 유지하지 못하기 때문에 무 상태 서버라고 합니다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782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332656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</a:t>
            </a:r>
            <a:r>
              <a:rPr lang="ko-KR" altLang="en-US" sz="2000" dirty="0"/>
              <a:t>증명하기 위해서 </a:t>
            </a:r>
            <a:r>
              <a:rPr lang="ko-KR" altLang="en-US" sz="2000" dirty="0" err="1"/>
              <a:t>웹브라우저를</a:t>
            </a:r>
            <a:r>
              <a:rPr lang="ko-KR" altLang="en-US" sz="2000" dirty="0"/>
              <a:t> 하나 더 새롭게 띄워 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새롭게 </a:t>
            </a:r>
            <a:r>
              <a:rPr lang="ko-KR" altLang="en-US" sz="2000" dirty="0"/>
              <a:t>띄운 </a:t>
            </a:r>
            <a:r>
              <a:rPr lang="ko-KR" altLang="en-US" sz="2000" dirty="0" err="1"/>
              <a:t>웹브라우저에는</a:t>
            </a:r>
            <a:r>
              <a:rPr lang="ko-KR" altLang="en-US" sz="2000" dirty="0"/>
              <a:t> 해당 페이지를 사용할 수 있는 권한이 없음을 알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그러므로 </a:t>
            </a:r>
            <a:r>
              <a:rPr lang="ko-KR" altLang="en-US" sz="2000" dirty="0"/>
              <a:t>새롭게 띄운 </a:t>
            </a:r>
            <a:r>
              <a:rPr lang="ko-KR" altLang="en-US" sz="2000" dirty="0" err="1"/>
              <a:t>웹브라우저에서</a:t>
            </a:r>
            <a:r>
              <a:rPr lang="ko-KR" altLang="en-US" sz="2000" dirty="0"/>
              <a:t> 다시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해야만 해당 사이트를 사용할 수 있는 권한을 부여 받을 수 있게 됩니다</a:t>
            </a:r>
            <a:r>
              <a:rPr lang="en-US" altLang="ko-KR" sz="2000" dirty="0"/>
              <a:t>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90725712" descr="DRW000005642f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" y="2780928"/>
            <a:ext cx="8537417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1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332656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JSP</a:t>
            </a:r>
            <a:r>
              <a:rPr lang="ko-KR" altLang="en-US" sz="2000" dirty="0"/>
              <a:t>는 세션의 상태 관리를 위한 내장 객체 </a:t>
            </a:r>
            <a:r>
              <a:rPr lang="en-US" altLang="ko-KR" sz="2000" dirty="0"/>
              <a:t>session</a:t>
            </a:r>
            <a:r>
              <a:rPr lang="ko-KR" altLang="en-US" sz="2000" dirty="0"/>
              <a:t>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session</a:t>
            </a:r>
            <a:r>
              <a:rPr lang="ko-KR" altLang="en-US" sz="2000" dirty="0"/>
              <a:t>에서 자주 사용되는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정리한 표입니다</a:t>
            </a:r>
            <a:r>
              <a:rPr lang="en-US" altLang="ko-KR" sz="2000" dirty="0"/>
              <a:t>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46253"/>
              </p:ext>
            </p:extLst>
          </p:nvPr>
        </p:nvGraphicFramePr>
        <p:xfrm>
          <a:off x="323528" y="1411288"/>
          <a:ext cx="8352928" cy="43665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getAttribute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이름에 해당되는 객체 값을 가져옵니다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없을 경우에는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반환값은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형이므로 반드시 형 변환을 하여 사용해야 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getAttributeNames()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세션에서 모든 객체들의 이름을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얻어 줍니다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 getCreationTime( 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세션이 만들어진 시간을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getId()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세션을 가리키는 고유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id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값을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변환합니다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getLastAccessedTime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세션이 클라이언트가 마지막으로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request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보낸 시간을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반환합니다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8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92562"/>
              </p:ext>
            </p:extLst>
          </p:nvPr>
        </p:nvGraphicFramePr>
        <p:xfrm>
          <a:off x="323528" y="260648"/>
          <a:ext cx="8352928" cy="565305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getMaxInactiveInterval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다음 요청을 보낼 때까지 세션을 유지하는 최대 시간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초 단위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되돌려줍니다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 isNew()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세션이 처음 생성되었으면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true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값을 반환하고 이전에 생성이 된 세션이라면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false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removeAttribute(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지정된 이름에 해당하는 객체를 세션에서 제거합니다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setAttribute(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name, Object value)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세션에 지정된 이름에 객체를 추가합니다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setMaxInactiveInterval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interval)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다음 요청을 보낼 때까지 세션 유지하는 최대 시간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초 단위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설정합니다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 시간을 넘기면 서블릿 엔진은 세션을 종료합니다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invalidate( 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세션을 없애고 세션에 속해있는 값들을 없앱니다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상태유지를 위해서는 세션에 값을 저장한 후 이를 가져와서 사용합니다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</a:t>
            </a:r>
            <a:r>
              <a:rPr lang="ko-KR" altLang="en-US" sz="2000" dirty="0"/>
              <a:t>위해서는 세션에 값을 저장하는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와 세션에 저장된 값을 얻기 위한 </a:t>
            </a:r>
            <a:r>
              <a:rPr lang="en-US" altLang="ko-KR" sz="2000" dirty="0" err="1"/>
              <a:t>getAttribute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가 사용됩니다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기본 형식입니다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로 세션에 값을 지정할 때 원하는 값을 찾아오기 위해서 이름을 지정해 주어야 하는데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기본 형식에서 볼 수 있듯이 저장한 값을 식별하기 위한 이름은 </a:t>
            </a:r>
            <a:r>
              <a:rPr lang="en-US" altLang="ko-KR" sz="2000" dirty="0"/>
              <a:t>String </a:t>
            </a:r>
            <a:r>
              <a:rPr lang="ko-KR" altLang="en-US" sz="2000" dirty="0"/>
              <a:t>형이어야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세션에 </a:t>
            </a:r>
            <a:r>
              <a:rPr lang="ko-KR" altLang="en-US" sz="2000" dirty="0"/>
              <a:t>저장하는 값은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형이므로 어떠한 자료 형태라도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세션에 </a:t>
            </a:r>
            <a:r>
              <a:rPr lang="en-US" altLang="ko-KR" sz="2000" dirty="0"/>
              <a:t>"</a:t>
            </a:r>
            <a:r>
              <a:rPr lang="en-US" altLang="ko-KR" sz="2000" dirty="0" err="1"/>
              <a:t>pinksung</a:t>
            </a:r>
            <a:r>
              <a:rPr lang="en-US" altLang="ko-KR" sz="2000" dirty="0"/>
              <a:t>"</a:t>
            </a:r>
            <a:r>
              <a:rPr lang="ko-KR" altLang="en-US" sz="2000" dirty="0"/>
              <a:t>이란 문자열 값을 </a:t>
            </a:r>
            <a:r>
              <a:rPr lang="en-US" altLang="ko-KR" sz="2000" dirty="0"/>
              <a:t>"id"</a:t>
            </a:r>
            <a:r>
              <a:rPr lang="ko-KR" altLang="en-US" sz="2000" dirty="0"/>
              <a:t>이란 이름으로 저장하는 예입니다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75551"/>
              </p:ext>
            </p:extLst>
          </p:nvPr>
        </p:nvGraphicFramePr>
        <p:xfrm>
          <a:off x="359532" y="227687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session.setAttribute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name, Object value);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49960"/>
              </p:ext>
            </p:extLst>
          </p:nvPr>
        </p:nvGraphicFramePr>
        <p:xfrm>
          <a:off x="402841" y="587155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session.setAttribute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("id", 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pinksung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7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저장된 값을 얻어오기 위해서는 </a:t>
            </a:r>
            <a:r>
              <a:rPr lang="en-US" altLang="ko-KR" sz="2000" dirty="0" err="1"/>
              <a:t>gettAttribute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03297"/>
              </p:ext>
            </p:extLst>
          </p:nvPr>
        </p:nvGraphicFramePr>
        <p:xfrm>
          <a:off x="338138" y="83671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80480"/>
              </p:ext>
            </p:extLst>
          </p:nvPr>
        </p:nvGraphicFramePr>
        <p:xfrm>
          <a:off x="472006" y="3279264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id = (String)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6596" y="1556792"/>
            <a:ext cx="85358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값을 저장하면서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첫 번째 인자로 준 </a:t>
            </a:r>
            <a:r>
              <a:rPr lang="en-US" altLang="ko-KR" sz="2000" dirty="0"/>
              <a:t>name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gettAttribute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인자로 주면 이름에 해당되는 값을 찾아서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형으로 되돌려줍니다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찾지 못할 경우에는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값을 되돌려줍니다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“</a:t>
            </a:r>
            <a:r>
              <a:rPr lang="en-US" altLang="ko-KR" sz="2000" dirty="0"/>
              <a:t>id”</a:t>
            </a:r>
            <a:r>
              <a:rPr lang="ko-KR" altLang="en-US" sz="2000" dirty="0"/>
              <a:t>에 설정된 문자열 값을 찾아오는 예제입니다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찾은 값은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형이기 때문에 반드시 적절한 형 변환을 해야 합니다</a:t>
            </a:r>
            <a:r>
              <a:rPr lang="en-US" altLang="ko-KR" sz="2000" dirty="0"/>
              <a:t>. “id”</a:t>
            </a:r>
            <a:r>
              <a:rPr lang="ko-KR" altLang="en-US" sz="2000" dirty="0"/>
              <a:t>에 설정된 값은 </a:t>
            </a:r>
            <a:r>
              <a:rPr lang="en-US" altLang="ko-KR" sz="2000" dirty="0"/>
              <a:t>String </a:t>
            </a:r>
            <a:r>
              <a:rPr lang="ko-KR" altLang="en-US" sz="2000" dirty="0"/>
              <a:t>형이므로 </a:t>
            </a:r>
            <a:r>
              <a:rPr lang="en-US" altLang="ko-KR" sz="2000" dirty="0"/>
              <a:t>cast </a:t>
            </a:r>
            <a:r>
              <a:rPr lang="ko-KR" altLang="en-US" sz="2000" dirty="0"/>
              <a:t>연산자로 형 변환했습니다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이번에는 </a:t>
            </a:r>
            <a:r>
              <a:rPr lang="ko-KR" altLang="en-US" sz="2000" dirty="0"/>
              <a:t>정수 값을 얻어와 봅시다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02685"/>
              </p:ext>
            </p:extLst>
          </p:nvPr>
        </p:nvGraphicFramePr>
        <p:xfrm>
          <a:off x="539552" y="515147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age = (Integer)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("age");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27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이번에는 세션에 저장된 모든 값을 얻어오도록 합시다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우선 </a:t>
            </a:r>
            <a:r>
              <a:rPr lang="en-US" altLang="ko-KR" sz="2000" dirty="0" err="1"/>
              <a:t>getAttributeNames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세션에서 이름을 </a:t>
            </a:r>
            <a:r>
              <a:rPr lang="en-US" altLang="ko-KR" sz="2000" dirty="0" err="1"/>
              <a:t>java.util.Enumeration</a:t>
            </a:r>
            <a:r>
              <a:rPr lang="en-US" altLang="ko-KR" sz="2000" dirty="0"/>
              <a:t> </a:t>
            </a:r>
            <a:r>
              <a:rPr lang="ko-KR" altLang="en-US" sz="2000" dirty="0"/>
              <a:t>형으로 얻어옵니다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Enumeration </a:t>
            </a:r>
            <a:r>
              <a:rPr lang="ko-KR" altLang="en-US" sz="2000" dirty="0"/>
              <a:t>형은 여러 개의 데이터를 집합처럼 관리하는 인터페이스입니다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Enumeration</a:t>
            </a:r>
            <a:r>
              <a:rPr lang="ko-KR" altLang="en-US" sz="2000" dirty="0"/>
              <a:t>에서 여러 데이터를 뽑아오기 위해서는 </a:t>
            </a:r>
            <a:r>
              <a:rPr lang="en-US" altLang="ko-KR" sz="2000" dirty="0" err="1"/>
              <a:t>hasMoreElements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nextElement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적절하게 하게 사용해야 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1205"/>
              </p:ext>
            </p:extLst>
          </p:nvPr>
        </p:nvGraphicFramePr>
        <p:xfrm>
          <a:off x="338138" y="3726174"/>
          <a:ext cx="8554342" cy="2468880"/>
        </p:xfrm>
        <a:graphic>
          <a:graphicData uri="http://schemas.openxmlformats.org/drawingml/2006/table">
            <a:tbl>
              <a:tblPr/>
              <a:tblGrid>
                <a:gridCol w="22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hasMoreElements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객체에 뽑아올 데이터가 있는지를 검사하여 있다면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true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더 이상 데이터가 존재하지 않는다면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false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리턴합니다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nextElement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다음 아이템이 존재한다는 전제하에서 아이템을 하나씩 뽑아오는 역할을 합니다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68538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8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Enumeration </a:t>
            </a:r>
            <a:r>
              <a:rPr lang="ko-KR" altLang="en-US" sz="2000" dirty="0"/>
              <a:t>객체로 세션에 저장된 모든 값들을 얻어오기 위한 방법은 다음과 같습니다</a:t>
            </a:r>
            <a:r>
              <a:rPr lang="en-US" altLang="ko-KR" sz="2000" dirty="0"/>
              <a:t>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68538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8138" y="1220390"/>
            <a:ext cx="855434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Enumeration names = </a:t>
            </a:r>
            <a:r>
              <a:rPr lang="en-US" altLang="ko-KR" dirty="0" err="1"/>
              <a:t>session.getAttributeNames</a:t>
            </a:r>
            <a:r>
              <a:rPr lang="en-US" altLang="ko-KR" dirty="0"/>
              <a:t>(); ...............①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names.hasMoreElements</a:t>
            </a:r>
            <a:r>
              <a:rPr lang="en-US" altLang="ko-KR" dirty="0"/>
              <a:t>()){ ...................................②</a:t>
            </a:r>
          </a:p>
          <a:p>
            <a:pPr lvl="1"/>
            <a:r>
              <a:rPr lang="en-US" altLang="ko-KR" dirty="0"/>
              <a:t>String name=</a:t>
            </a:r>
            <a:r>
              <a:rPr lang="en-US" altLang="ko-KR" dirty="0" err="1"/>
              <a:t>names.nextElement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 ; ......................③</a:t>
            </a:r>
          </a:p>
          <a:p>
            <a:pPr lvl="1"/>
            <a:r>
              <a:rPr lang="en-US" altLang="ko-KR" dirty="0"/>
              <a:t>String value=</a:t>
            </a:r>
            <a:r>
              <a:rPr lang="en-US" altLang="ko-KR" dirty="0" err="1"/>
              <a:t>session.getAttribute</a:t>
            </a:r>
            <a:r>
              <a:rPr lang="en-US" altLang="ko-KR" dirty="0"/>
              <a:t>(name).</a:t>
            </a:r>
            <a:r>
              <a:rPr lang="en-US" altLang="ko-KR" dirty="0" err="1"/>
              <a:t>toString</a:t>
            </a:r>
            <a:r>
              <a:rPr lang="en-US" altLang="ko-KR" dirty="0"/>
              <a:t>( );....................④</a:t>
            </a:r>
          </a:p>
          <a:p>
            <a:pPr lvl="1"/>
            <a:r>
              <a:rPr lang="en-US" altLang="ko-KR" dirty="0" err="1"/>
              <a:t>out.println</a:t>
            </a:r>
            <a:r>
              <a:rPr lang="en-US" altLang="ko-KR" dirty="0"/>
              <a:t>(name + " 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139" y="3356992"/>
            <a:ext cx="85543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①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객체로 </a:t>
            </a:r>
            <a:r>
              <a:rPr lang="en-US" altLang="ko-KR" dirty="0" err="1" smtClean="0"/>
              <a:t>getAttrivuteNames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호출하면 세션에 저장된 항목들의 이름들을  </a:t>
            </a:r>
            <a:r>
              <a:rPr lang="en-US" altLang="ko-KR" dirty="0" err="1" smtClean="0"/>
              <a:t>Enummeration</a:t>
            </a:r>
            <a:r>
              <a:rPr lang="ko-KR" altLang="en-US" dirty="0" smtClean="0"/>
              <a:t>형으로 얻어옵니다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② </a:t>
            </a:r>
            <a:r>
              <a:rPr lang="en-US" altLang="ko-KR" dirty="0" smtClean="0"/>
              <a:t>Enumeration</a:t>
            </a:r>
            <a:r>
              <a:rPr lang="ko-KR" altLang="en-US" dirty="0" smtClean="0"/>
              <a:t>객체에 저장된 이름들은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사용하여 여러 번 반복하여 뽑아옵니다</a:t>
            </a:r>
            <a:r>
              <a:rPr lang="en-US" altLang="ko-KR" dirty="0" smtClean="0"/>
              <a:t>. while</a:t>
            </a:r>
            <a:r>
              <a:rPr lang="ko-KR" altLang="en-US" dirty="0" smtClean="0"/>
              <a:t>의 조건에서 사용된 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현재 뽑아올 데이터가 있는지를 검사하여 있으면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값으로 되돌려줍니다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아이템이 존재하면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안의 문장이 수행되며 </a:t>
            </a:r>
            <a:endParaRPr lang="en-US" altLang="ko-KR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③ 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항목의 이름을 하나씩 뽑아옵니다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④ </a:t>
            </a:r>
            <a:r>
              <a:rPr lang="ko-KR" altLang="en-US" dirty="0" smtClean="0"/>
              <a:t>이렇게 얻어진 이름을 세션의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전달해 </a:t>
            </a:r>
            <a:r>
              <a:rPr lang="ko-KR" altLang="en-US" smtClean="0"/>
              <a:t>주어 세션에 </a:t>
            </a:r>
            <a:r>
              <a:rPr lang="ko-KR" altLang="en-US" dirty="0" smtClean="0"/>
              <a:t>저장되어 있는 값을 꺼내옵니다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85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3" y="2492896"/>
            <a:ext cx="6408711" cy="4032448"/>
            <a:chOff x="899593" y="1897361"/>
            <a:chExt cx="5544615" cy="4483967"/>
          </a:xfrm>
        </p:grpSpPr>
        <p:pic>
          <p:nvPicPr>
            <p:cNvPr id="3" name="Picture 2" descr="H:\원고\로드북\_____jsp\img\ch05\5-009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1897361"/>
              <a:ext cx="2520474" cy="189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:\원고\로드북\_____jsp\img\ch05\5-009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4488612"/>
              <a:ext cx="2520474" cy="189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55976" y="2204864"/>
              <a:ext cx="2088232" cy="283154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웹 서버</a:t>
              </a:r>
              <a:endParaRPr lang="en-US" altLang="ko-KR" sz="1600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4048" y="2924944"/>
              <a:ext cx="1368152" cy="20005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웹 컨테이너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4088" y="3717032"/>
              <a:ext cx="83066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세션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088" y="4221088"/>
              <a:ext cx="83066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세션</a:t>
              </a:r>
              <a:endParaRPr lang="ko-KR" altLang="en-US" dirty="0"/>
            </a:p>
          </p:txBody>
        </p:sp>
        <p:sp>
          <p:nvSpPr>
            <p:cNvPr id="7" name="아래쪽 화살표 6"/>
            <p:cNvSpPr/>
            <p:nvPr/>
          </p:nvSpPr>
          <p:spPr>
            <a:xfrm rot="17426372">
              <a:off x="4211130" y="2438513"/>
              <a:ext cx="300421" cy="210103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4279555">
              <a:off x="4220068" y="3891569"/>
              <a:ext cx="300421" cy="236262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79512" y="116632"/>
            <a:ext cx="871296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세션에 대한 여러 정보를 알아오기 위해서는 세션 객체에 대한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사용해야 합니다</a:t>
            </a:r>
            <a:r>
              <a:rPr lang="en-US" altLang="ko-KR" dirty="0"/>
              <a:t>. </a:t>
            </a:r>
            <a:r>
              <a:rPr lang="ko-KR" altLang="en-US" dirty="0"/>
              <a:t>세션 객체의 </a:t>
            </a:r>
            <a:r>
              <a:rPr lang="ko-KR" altLang="en-US" dirty="0" err="1"/>
              <a:t>메소드들</a:t>
            </a:r>
            <a:r>
              <a:rPr lang="ko-KR" altLang="en-US" dirty="0"/>
              <a:t> 중에서 세션에 대한 정보를 얻어오는 함수들을 다시 살펴보도록 합시다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 객체는 </a:t>
            </a:r>
            <a:r>
              <a:rPr lang="en-US" altLang="ko-KR" dirty="0"/>
              <a:t>JSP </a:t>
            </a:r>
            <a:r>
              <a:rPr lang="ko-KR" altLang="en-US" dirty="0"/>
              <a:t>내장 객체로 항상 존재하고 있고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브라우저가 실행될 때 마다 서로 다른 세션이라는 것을 구분하기 위해서 고유의 </a:t>
            </a:r>
            <a:r>
              <a:rPr lang="en-US" altLang="ko-KR" dirty="0"/>
              <a:t>ID </a:t>
            </a:r>
            <a:r>
              <a:rPr lang="ko-KR" altLang="en-US" dirty="0"/>
              <a:t>값을 저장하고 있습니다</a:t>
            </a:r>
            <a:r>
              <a:rPr lang="en-US" altLang="ko-KR" dirty="0"/>
              <a:t>. </a:t>
            </a:r>
            <a:r>
              <a:rPr lang="ko-KR" altLang="en-US" dirty="0"/>
              <a:t>세션의 </a:t>
            </a:r>
            <a:r>
              <a:rPr lang="en-US" altLang="ko-KR" dirty="0"/>
              <a:t>ID</a:t>
            </a:r>
            <a:r>
              <a:rPr lang="ko-KR" altLang="en-US" dirty="0"/>
              <a:t>가 궁금하다면 </a:t>
            </a:r>
            <a:r>
              <a:rPr lang="en-US" altLang="ko-KR" dirty="0" err="1"/>
              <a:t>getId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해당 세션을 가리키는 고유 </a:t>
            </a:r>
            <a:r>
              <a:rPr lang="en-US" altLang="ko-KR" dirty="0"/>
              <a:t>ID </a:t>
            </a:r>
            <a:r>
              <a:rPr lang="ko-KR" altLang="en-US" dirty="0"/>
              <a:t>값을 </a:t>
            </a:r>
            <a:r>
              <a:rPr lang="en-US" altLang="ko-KR" dirty="0"/>
              <a:t>String </a:t>
            </a:r>
            <a:r>
              <a:rPr lang="ko-KR" altLang="en-US" dirty="0"/>
              <a:t>형으로 변환합니다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6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7129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세션 </a:t>
            </a:r>
            <a:r>
              <a:rPr lang="ko-KR" altLang="en-US" sz="2800" b="1" dirty="0" smtClean="0"/>
              <a:t>제거하기</a:t>
            </a:r>
            <a:endParaRPr lang="en-US" altLang="ko-KR" sz="2800" b="1" dirty="0" smtClean="0"/>
          </a:p>
          <a:p>
            <a:endParaRPr lang="ko-KR" alt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로그인되어</a:t>
            </a:r>
            <a:r>
              <a:rPr lang="ko-KR" altLang="en-US" sz="2000" dirty="0"/>
              <a:t> 있는 상태에서 브라우저를 닫지 않고 자리를 비운다면 그 사이에 개인 정보가 유출될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그래서 </a:t>
            </a:r>
            <a:r>
              <a:rPr lang="ko-KR" altLang="en-US" sz="2000" dirty="0"/>
              <a:t>로그아웃 후에 자리를 비워야 합니다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로그아웃 </a:t>
            </a:r>
            <a:r>
              <a:rPr lang="ko-KR" altLang="en-US" sz="2000" dirty="0"/>
              <a:t>처리과정에서 세션이 설정되어야만 사용 가능한 회원 전용 페이지에는 접근하지 못하도록 하기 위해서 세션에 저장된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제거해야 합니다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이렇게 세션에 저장된 특정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ko-KR" altLang="en-US" sz="2000"/>
              <a:t>값을 </a:t>
            </a:r>
            <a:r>
              <a:rPr lang="ko-KR" altLang="en-US" sz="2000" smtClean="0"/>
              <a:t>제거하기 </a:t>
            </a:r>
            <a:r>
              <a:rPr lang="ko-KR" altLang="en-US" sz="2000" dirty="0"/>
              <a:t>위해서 사용하는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removeAttribute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세션 제거하기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세션에는 </a:t>
            </a:r>
            <a:r>
              <a:rPr lang="ko-KR" altLang="en-US" sz="2000" dirty="0"/>
              <a:t>여러 키들을 지정하여 값들을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저장된 </a:t>
            </a:r>
            <a:r>
              <a:rPr lang="ko-KR" altLang="en-US" sz="2000" dirty="0"/>
              <a:t>값들이 유지되면 이전의 정보를 다른 웹 페이지에서도 가져다 쓸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이러한 </a:t>
            </a:r>
            <a:r>
              <a:rPr lang="ko-KR" altLang="en-US" sz="2000" dirty="0"/>
              <a:t>세션의 유효 시간은 기본적으로 </a:t>
            </a:r>
            <a:r>
              <a:rPr lang="en-US" altLang="ko-KR" sz="2000" dirty="0"/>
              <a:t>30</a:t>
            </a:r>
            <a:r>
              <a:rPr lang="ko-KR" altLang="en-US" sz="2000" dirty="0"/>
              <a:t>으로 잡혀있습니다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</a:t>
            </a:r>
            <a:r>
              <a:rPr lang="ko-KR" altLang="en-US" sz="2000" dirty="0"/>
              <a:t>세션이 더 이상 사용되지 않는다면 세션 정보도 더 이상 필요하지 않았습니다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 </a:t>
            </a:r>
            <a:r>
              <a:rPr lang="ko-KR" altLang="en-US" sz="2000" dirty="0"/>
              <a:t>때 설정된 세션의 값들을 모두 사라지도록 하려면 세션 객체의 </a:t>
            </a:r>
            <a:r>
              <a:rPr lang="en-US" altLang="ko-KR" sz="2000" dirty="0"/>
              <a:t>invalidate()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invalidate</a:t>
            </a:r>
            <a:r>
              <a:rPr lang="en-US" altLang="ko-KR" sz="2000" dirty="0"/>
              <a:t>()</a:t>
            </a:r>
            <a:r>
              <a:rPr lang="ko-KR" altLang="en-US" sz="2000" dirty="0"/>
              <a:t>는 해당 세션을 없애고 세션에 속해있는 값들을 모두 없앱니다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62432" descr="DRW000005642f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0" y="228600"/>
            <a:ext cx="8892480" cy="32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760" y="3573016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 </a:t>
            </a:r>
            <a:r>
              <a:rPr lang="ko-KR" altLang="en-US" sz="2000" dirty="0"/>
              <a:t>프로토콜의 사용자가 요청에 대한 응답만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사용자는 </a:t>
            </a:r>
            <a:r>
              <a:rPr lang="ko-KR" altLang="en-US" sz="2000" dirty="0"/>
              <a:t>한 페이지에서 다른 페이지로 이동하는 것처럼 보이지만 이는 해당 페이지를 서버에 요청해서 이를 일방적으로 클라이언트가 내려 받게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서버로 웹 페이지를 요청하면 응답해 주고 또 다시 서버에게 페이지를 요청하면 응답하는 식으로 서버가 일방적으로 페이지를 내려 보내주는 것이지 페이지가 다른 페이지로 연결되는 것이 아니기 때문입니다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527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2786058"/>
            <a:ext cx="2532488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b="0" dirty="0"/>
              <a:t>로그인 폼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loginForm.jsp</a:t>
            </a:r>
            <a:endParaRPr lang="en-US" altLang="ko-KR" sz="2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1934" y="1643050"/>
            <a:ext cx="263368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회원인증 페이지</a:t>
            </a:r>
          </a:p>
          <a:p>
            <a:pPr algn="ctr"/>
            <a:r>
              <a:rPr lang="en-US" altLang="ko-KR" sz="2400" dirty="0" smtClean="0"/>
              <a:t>10_testLogin.jsp</a:t>
            </a:r>
            <a:endParaRPr lang="en-US" altLang="ko-KR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29322" y="3071810"/>
            <a:ext cx="250033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메인 페이지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main.jsp</a:t>
            </a:r>
            <a:endParaRPr lang="en-US" altLang="ko-KR" sz="2400" b="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02" y="4071942"/>
            <a:ext cx="24288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로그아웃 페이지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logout.jsp</a:t>
            </a:r>
            <a:endParaRPr lang="en-US" altLang="ko-KR" sz="2400" b="0" dirty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5400000" flipH="1" flipV="1">
            <a:off x="2570533" y="1287063"/>
            <a:ext cx="658808" cy="2228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7" idx="1"/>
            <a:endCxn id="4" idx="1"/>
          </p:cNvCxnSpPr>
          <p:nvPr/>
        </p:nvCxnSpPr>
        <p:spPr bwMode="auto">
          <a:xfrm rot="10800000">
            <a:off x="500034" y="3155390"/>
            <a:ext cx="2571768" cy="1285884"/>
          </a:xfrm>
          <a:prstGeom prst="bentConnector3">
            <a:avLst>
              <a:gd name="adj1" fmla="val 108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00232" y="1785926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로그인 페이지에서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정보를 입력한 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버튼을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hape 26"/>
          <p:cNvCxnSpPr>
            <a:stCxn id="5" idx="3"/>
            <a:endCxn id="6" idx="0"/>
          </p:cNvCxnSpPr>
          <p:nvPr/>
        </p:nvCxnSpPr>
        <p:spPr>
          <a:xfrm>
            <a:off x="6705614" y="2012382"/>
            <a:ext cx="473873" cy="10594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4" idx="3"/>
          </p:cNvCxnSpPr>
          <p:nvPr/>
        </p:nvCxnSpPr>
        <p:spPr>
          <a:xfrm rot="5400000">
            <a:off x="3823810" y="1590426"/>
            <a:ext cx="773676" cy="23562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571744"/>
            <a:ext cx="1357322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성공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571868" y="3143248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실패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7" idx="3"/>
          </p:cNvCxnSpPr>
          <p:nvPr/>
        </p:nvCxnSpPr>
        <p:spPr>
          <a:xfrm rot="10800000" flipV="1">
            <a:off x="5500694" y="3857628"/>
            <a:ext cx="1785950" cy="583646"/>
          </a:xfrm>
          <a:prstGeom prst="bentConnector3">
            <a:avLst>
              <a:gd name="adj1" fmla="val -4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02785" y="260648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세션을 이용한 로그인 처리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:\원고\로드북\_____jsp\img\ch05\5-01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571876"/>
            <a:ext cx="4451598" cy="1571636"/>
          </a:xfrm>
          <a:prstGeom prst="rect">
            <a:avLst/>
          </a:prstGeom>
          <a:noFill/>
        </p:spPr>
      </p:pic>
      <p:pic>
        <p:nvPicPr>
          <p:cNvPr id="1026" name="Picture 2" descr="L:\원고\로드북\_____jsp\img\ch05\5-01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3643306" cy="1286269"/>
          </a:xfrm>
          <a:prstGeom prst="rect">
            <a:avLst/>
          </a:prstGeom>
          <a:noFill/>
        </p:spPr>
      </p:pic>
      <p:pic>
        <p:nvPicPr>
          <p:cNvPr id="17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707904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508104" y="2420888"/>
            <a:ext cx="363589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session.setAttribute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("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loginUser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", name);</a:t>
            </a:r>
            <a:endParaRPr lang="en-US" altLang="ko-KR" sz="135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35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350" b="1" dirty="0" smtClean="0">
                <a:solidFill>
                  <a:srgbClr val="FF0000"/>
                </a:solidFill>
              </a:rPr>
              <a:t>(“10_main.jsp”);</a:t>
            </a:r>
            <a:endParaRPr lang="en-US" altLang="ko-KR" sz="135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0152" y="1988840"/>
            <a:ext cx="208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10_testLogin.jsp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13"/>
          <p:cNvGrpSpPr/>
          <p:nvPr/>
        </p:nvGrpSpPr>
        <p:grpSpPr>
          <a:xfrm>
            <a:off x="6500826" y="3000371"/>
            <a:ext cx="2515638" cy="790377"/>
            <a:chOff x="2270926" y="3284984"/>
            <a:chExt cx="3310020" cy="864096"/>
          </a:xfrm>
        </p:grpSpPr>
        <p:sp>
          <p:nvSpPr>
            <p:cNvPr id="15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직사각형 16"/>
            <p:cNvSpPr/>
            <p:nvPr/>
          </p:nvSpPr>
          <p:spPr>
            <a:xfrm>
              <a:off x="2552916" y="3441187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</a:t>
              </a:r>
              <a:r>
                <a:rPr lang="ko-KR" altLang="en-US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성공시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세션 설정 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후 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10_main.jsp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 이동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fontAlgn="base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 rot="5400000">
            <a:off x="5474095" y="3098409"/>
            <a:ext cx="1500198" cy="1018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843808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</a:t>
            </a:r>
            <a:r>
              <a:rPr lang="en-US" altLang="ko-KR" sz="1400" b="1" dirty="0" err="1" smtClean="0"/>
              <a:t>pwd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2877361" y="2257127"/>
            <a:ext cx="24879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("id")</a:t>
            </a:r>
            <a:endParaRPr lang="en-US" altLang="ko-KR" sz="1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123728" y="2545159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123728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563888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9912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563888" y="302920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79912" y="3029204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029" name="Picture 5" descr="L:\원고\로드북\_____jsp\img\ch05\5-01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3857628"/>
            <a:ext cx="3552244" cy="1254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 rot="10800000">
            <a:off x="2428861" y="4857760"/>
            <a:ext cx="228601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 flipH="1" flipV="1">
            <a:off x="1035820" y="3464718"/>
            <a:ext cx="1285884" cy="357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16"/>
          <p:cNvSpPr/>
          <p:nvPr/>
        </p:nvSpPr>
        <p:spPr>
          <a:xfrm>
            <a:off x="571472" y="3357562"/>
            <a:ext cx="2714644" cy="43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처리를 위해 세션을 제거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후 </a:t>
            </a:r>
            <a:r>
              <a:rPr lang="en-US" altLang="ko-KR" sz="1200" dirty="0" smtClean="0">
                <a:solidFill>
                  <a:schemeClr val="tx1"/>
                </a:solidFill>
              </a:rPr>
              <a:t>10_loginForm.jsp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페이지로 이동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서로 연관 없는 페이지들을 접속할 때에는 비 연결지향형 프로토콜인 </a:t>
            </a:r>
            <a:r>
              <a:rPr lang="en-US" altLang="ko-KR" sz="2000" dirty="0"/>
              <a:t>HTTP </a:t>
            </a:r>
            <a:r>
              <a:rPr lang="ko-KR" altLang="en-US" sz="2000" dirty="0"/>
              <a:t>프로토콜은 아무런 문제가 없습니다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대부분의 </a:t>
            </a:r>
            <a:r>
              <a:rPr lang="ko-KR" altLang="en-US" sz="2000" dirty="0"/>
              <a:t>웹 페이지에서는 이러한 방식으로 웹 서비스를 해도 충분하며 이러한 서비스는 서버의 자원 낭비를 최소화할 수 있는 장점을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특성은 웹 서비스를 빠르게 성장시켰던 요인이기도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 웹 사이트 </a:t>
            </a:r>
            <a:r>
              <a:rPr lang="ko-KR" altLang="en-US" sz="2000" dirty="0" err="1"/>
              <a:t>구축시</a:t>
            </a:r>
            <a:r>
              <a:rPr lang="ko-KR" altLang="en-US" sz="2000" dirty="0"/>
              <a:t> 쇼핑몰처럼 이전 페이지에서 골라놓은 상품을 장바구니에 담아 두면 다음 페이지로 </a:t>
            </a:r>
            <a:r>
              <a:rPr lang="ko-KR" altLang="en-US" sz="2000" dirty="0" smtClean="0"/>
              <a:t>이동하더라도 </a:t>
            </a:r>
            <a:r>
              <a:rPr lang="ko-KR" altLang="en-US" sz="2000" dirty="0"/>
              <a:t>장바구니에 담긴 정보가 그대로 유지되도록 하려면 비 연결</a:t>
            </a:r>
            <a:r>
              <a:rPr lang="en-US" altLang="ko-KR" sz="2000" dirty="0"/>
              <a:t>(non connectionless) </a:t>
            </a:r>
            <a:r>
              <a:rPr lang="ko-KR" altLang="en-US" sz="2000" dirty="0"/>
              <a:t>지향형 통신 프로토콜인 </a:t>
            </a:r>
            <a:r>
              <a:rPr lang="en-US" altLang="ko-KR" sz="2000" dirty="0"/>
              <a:t>HTTP</a:t>
            </a:r>
            <a:r>
              <a:rPr lang="ko-KR" altLang="en-US" sz="2000" dirty="0"/>
              <a:t>로 웹 서비스를 하는 웹 페이지에서는 구현하는데 많은 어려움이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구두를 장바구니에 담은 후 </a:t>
            </a:r>
            <a:r>
              <a:rPr lang="ko-KR" altLang="en-US" sz="2000" dirty="0" err="1"/>
              <a:t>자켓을</a:t>
            </a:r>
            <a:r>
              <a:rPr lang="ko-KR" altLang="en-US" sz="2000" dirty="0"/>
              <a:t> 구입하기 위해서 다른 웹 페이지로 이동하는 과정은 </a:t>
            </a:r>
            <a:r>
              <a:rPr lang="ko-KR" altLang="en-US" sz="2000" dirty="0" err="1"/>
              <a:t>자켓을</a:t>
            </a:r>
            <a:r>
              <a:rPr lang="ko-KR" altLang="en-US" sz="2000" dirty="0"/>
              <a:t> 진열한 페이지가 일방적으로 서버에서 내려 보내져서 클라이언트 화면에 출력되는 것이기 때문에 이전에 장바구니에 정보는 잃어버리게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2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우리가 일반적으로 사용하는 온라인 쇼핑몰처럼 장바구니에 담았던 물건을 다른 페이지에서도 그대로 확인할 수 있으려면 여러 가지 기법들이 있어야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물론 </a:t>
            </a:r>
            <a:r>
              <a:rPr lang="ko-KR" altLang="en-US" sz="2000" dirty="0"/>
              <a:t>웹 서버에 데이터베이스나 텍스트 파일을 두고 여기에 정보들을 저장하고 관리할 수도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</a:t>
            </a:r>
            <a:r>
              <a:rPr lang="ko-KR" altLang="en-US" sz="2000" dirty="0"/>
              <a:t>쇼핑몰과 같이 쇼핑을 하다가 마음에 드는 물건을 쇼핑 </a:t>
            </a:r>
            <a:r>
              <a:rPr lang="ko-KR" altLang="en-US" sz="2000" dirty="0" err="1"/>
              <a:t>카트에</a:t>
            </a:r>
            <a:r>
              <a:rPr lang="ko-KR" altLang="en-US" sz="2000" dirty="0"/>
              <a:t> 담았다가 언제든지 마음에 들지 않으면 취소할 수 있는 정보들을 서버에 저장하는 것은 서버의 부하를 높여 웹 서비스의 속도를 느리게 하는 원인이 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</a:t>
            </a:r>
            <a:r>
              <a:rPr lang="en-US" altLang="ko-KR" sz="2000" dirty="0"/>
              <a:t>HTTP </a:t>
            </a:r>
            <a:r>
              <a:rPr lang="ko-KR" altLang="en-US" sz="2000" dirty="0"/>
              <a:t>비 연결지향형 서비스의 단점을 극복하기 위해서 쿠키를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쿠키는 사용자의 정보를 지속적으로 유지하기 위한 방법으로 사용됩니다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2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서버가 아닌 클라이언트 컴퓨터의 하드디스크에 사용자의 정보를 저장하기 때문에 서버의 동작에 무리를 주지 않으면서 사용자의 정보를 적절하게 사용할 수 있습니다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클라이언트의 일정 폴더에 정보를 저장하기 때문에 서버의 부하를 줄일 수 있다는 것이 쿠키를 사용함으로써 얻을 수 있는 장점입니다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서버가 </a:t>
            </a:r>
            <a:r>
              <a:rPr lang="ko-KR" altLang="en-US" sz="2000" dirty="0"/>
              <a:t>쿠키를 클라이언트에 저장해 두면 쿠키에 대한 정보를 필요로 하는 웹 페이지가 웹 서버에 요청될 때 저장해 놓은 쿠키에 대한 정보를 웹 서버에 다시 건네줍니다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쿠키는 </a:t>
            </a:r>
            <a:r>
              <a:rPr lang="ko-KR" altLang="en-US" sz="2000" dirty="0"/>
              <a:t>사용자측에 대한 정보를 보관해 두었다가 웹 서버의 요청에 의해 그 정보를 원하는 순간 사용할 수 있게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118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클라이언트에 저장된 적은 양의 정보입니다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크기는 </a:t>
            </a:r>
            <a:r>
              <a:rPr lang="en-US" altLang="ko-KR" sz="2000" dirty="0"/>
              <a:t>4KB </a:t>
            </a:r>
            <a:r>
              <a:rPr lang="ko-KR" altLang="en-US" sz="2000" dirty="0"/>
              <a:t>이하로 제한되어 있고 </a:t>
            </a:r>
            <a:r>
              <a:rPr lang="en-US" altLang="ko-KR" sz="2000" dirty="0"/>
              <a:t>300</a:t>
            </a:r>
            <a:r>
              <a:rPr lang="ko-KR" altLang="en-US" sz="2000" dirty="0"/>
              <a:t>개까지의 데이터 정보 배열을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즉 </a:t>
            </a:r>
            <a:r>
              <a:rPr lang="ko-KR" altLang="en-US" sz="2000" dirty="0"/>
              <a:t>쿠키를 사용할 수 있는 최대 용량은 </a:t>
            </a:r>
            <a:r>
              <a:rPr lang="en-US" altLang="ko-KR" sz="2000" dirty="0"/>
              <a:t>4KB * 300</a:t>
            </a:r>
            <a:r>
              <a:rPr lang="ko-KR" altLang="en-US" sz="2000" dirty="0"/>
              <a:t>개 </a:t>
            </a:r>
            <a:r>
              <a:rPr lang="en-US" altLang="ko-KR" sz="2000" dirty="0"/>
              <a:t>= 1.2MB</a:t>
            </a:r>
            <a:r>
              <a:rPr lang="ko-KR" altLang="en-US" sz="2000" dirty="0"/>
              <a:t>가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쿠키의 </a:t>
            </a:r>
            <a:r>
              <a:rPr lang="ko-KR" altLang="en-US" sz="2000" dirty="0"/>
              <a:t>크기는 </a:t>
            </a:r>
            <a:r>
              <a:rPr lang="en-US" altLang="ko-KR" sz="2000" dirty="0"/>
              <a:t>4KB</a:t>
            </a:r>
            <a:r>
              <a:rPr lang="ko-KR" altLang="en-US" sz="2000" dirty="0"/>
              <a:t>로 이하로 제한되어 있으므로 작은 정보 형태로 저장되고 오래된 정보는 자동으로 삭제됩니다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참고로 </a:t>
            </a:r>
            <a:r>
              <a:rPr lang="ko-KR" altLang="en-US" sz="2000" dirty="0"/>
              <a:t>이미지 정보는 대부분 용량이 크기 때문에 경로만 저장합니다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83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이제 본격적으로 쿠키를 사용해봅시다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쿠키를 </a:t>
            </a:r>
            <a:r>
              <a:rPr lang="ko-KR" altLang="en-US" sz="2000" dirty="0"/>
              <a:t>이용하기 위해서는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객체를 사용해서 쿠키 정보를 클라이언트에 저장해두었다가 이를 </a:t>
            </a:r>
            <a:r>
              <a:rPr lang="en-US" altLang="ko-KR" sz="2000" dirty="0"/>
              <a:t>request </a:t>
            </a:r>
            <a:r>
              <a:rPr lang="ko-KR" altLang="en-US" sz="2000" dirty="0"/>
              <a:t>객체를 사용하여 가져옵니다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우선 쿠키의 정보를 클라이언트에 저장하는 방법부터 살펴봅시다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서버가 </a:t>
            </a:r>
            <a:r>
              <a:rPr lang="ko-KR" altLang="en-US" sz="2000" dirty="0"/>
              <a:t>클라이언트에 쿠키를 설정하기 위해서는 다음과 같은 단계를 거칩니다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55064"/>
              </p:ext>
            </p:extLst>
          </p:nvPr>
        </p:nvGraphicFramePr>
        <p:xfrm>
          <a:off x="395536" y="4581128"/>
          <a:ext cx="8424936" cy="155448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7">
                <a:tc>
                  <a:txBody>
                    <a:bodyPr/>
                    <a:lstStyle/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쿠키 객체를 생성합니다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쿠키에 속성 값을 설정해 줍니다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response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addCookie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호출하여 쿠키를 추가합니다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클래스 형태로 제공되므로 쿠키 객체를 생성합니다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생성할 </a:t>
            </a:r>
            <a:r>
              <a:rPr lang="ko-KR" altLang="en-US" sz="2000" dirty="0"/>
              <a:t>때 생성자가 호출됩니다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</a:t>
            </a:r>
            <a:r>
              <a:rPr lang="en-US" altLang="ko-KR" sz="2000" dirty="0"/>
              <a:t>(Cookie) </a:t>
            </a:r>
            <a:r>
              <a:rPr lang="ko-KR" altLang="en-US" sz="2000" dirty="0" err="1"/>
              <a:t>생성자는</a:t>
            </a:r>
            <a:r>
              <a:rPr lang="ko-KR" altLang="en-US" sz="2000" dirty="0"/>
              <a:t> 다음과 같이 두 개의 인자를 갖습니다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첫 </a:t>
            </a:r>
            <a:r>
              <a:rPr lang="ko-KR" altLang="en-US" sz="2000" dirty="0"/>
              <a:t>번째 인자에는 쿠키의 이름을 지정하고 두 번째 인자에는 쿠키의 값을 설정합니다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쿠키에 </a:t>
            </a:r>
            <a:r>
              <a:rPr lang="ko-KR" altLang="en-US" sz="2000" dirty="0"/>
              <a:t>저장할 값이 여러 개일 수 있기 때문에 이를 이름으로 구분하여 저장해둡니다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간단한 </a:t>
            </a:r>
            <a:r>
              <a:rPr lang="ko-KR" altLang="en-US" sz="2000" dirty="0"/>
              <a:t>메시지</a:t>
            </a:r>
            <a:r>
              <a:rPr lang="en-US" altLang="ko-KR" sz="2000" dirty="0"/>
              <a:t>(I am First Cookie!)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testCookie</a:t>
            </a:r>
            <a:r>
              <a:rPr lang="ko-KR" altLang="en-US" sz="2000" dirty="0"/>
              <a:t>란 이름으로 쿠키에 저장해 두기 위해서 쿠키 객체를 생성하는 예입니다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32725"/>
              </p:ext>
            </p:extLst>
          </p:nvPr>
        </p:nvGraphicFramePr>
        <p:xfrm>
          <a:off x="377788" y="2827784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Cookie(name, value) 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28778"/>
              </p:ext>
            </p:extLst>
          </p:nvPr>
        </p:nvGraphicFramePr>
        <p:xfrm>
          <a:off x="395536" y="5220368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 info = new Cookie("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testCookie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","I am First Cookie!"); 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7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2578</Words>
  <Application>Microsoft Office PowerPoint</Application>
  <PresentationFormat>화면 슬라이드 쇼(4:3)</PresentationFormat>
  <Paragraphs>351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굴림</vt:lpstr>
      <vt:lpstr>맑은 고딕</vt:lpstr>
      <vt:lpstr>Arial</vt:lpstr>
      <vt:lpstr>Office 테마</vt:lpstr>
      <vt:lpstr>쿠키(cookie)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세션(session)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505</cp:lastModifiedBy>
  <cp:revision>116</cp:revision>
  <dcterms:created xsi:type="dcterms:W3CDTF">2013-05-13T12:41:23Z</dcterms:created>
  <dcterms:modified xsi:type="dcterms:W3CDTF">2024-03-27T06:51:19Z</dcterms:modified>
</cp:coreProperties>
</file>