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7" r:id="rId2"/>
    <p:sldId id="348" r:id="rId3"/>
    <p:sldId id="364" r:id="rId4"/>
    <p:sldId id="349" r:id="rId5"/>
    <p:sldId id="365" r:id="rId6"/>
    <p:sldId id="366" r:id="rId7"/>
    <p:sldId id="367" r:id="rId8"/>
    <p:sldId id="350" r:id="rId9"/>
    <p:sldId id="368" r:id="rId10"/>
    <p:sldId id="351" r:id="rId11"/>
    <p:sldId id="352" r:id="rId12"/>
    <p:sldId id="353" r:id="rId13"/>
    <p:sldId id="354" r:id="rId14"/>
    <p:sldId id="355" r:id="rId15"/>
    <p:sldId id="356" r:id="rId16"/>
    <p:sldId id="362" r:id="rId17"/>
    <p:sldId id="357" r:id="rId18"/>
    <p:sldId id="358" r:id="rId19"/>
    <p:sldId id="359" r:id="rId20"/>
    <p:sldId id="360" r:id="rId21"/>
    <p:sldId id="361" r:id="rId22"/>
    <p:sldId id="363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0066CC"/>
    <a:srgbClr val="FFCC99"/>
    <a:srgbClr val="0066FF"/>
    <a:srgbClr val="2B7589"/>
    <a:srgbClr val="339933"/>
    <a:srgbClr val="0099CC"/>
    <a:srgbClr val="CBCBC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5" autoAdjust="0"/>
    <p:restoredTop sz="94573" autoAdjust="0"/>
  </p:normalViewPr>
  <p:slideViewPr>
    <p:cSldViewPr>
      <p:cViewPr varScale="1">
        <p:scale>
          <a:sx n="64" d="100"/>
          <a:sy n="64" d="100"/>
        </p:scale>
        <p:origin x="-86" y="-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869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1717-2737-44C8-92A4-5D342C14B329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7A7D-E4D1-444F-A896-B476AC680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ch08/07_linear.html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ch08/08_radial.html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F7A7D-E4D1-444F-A896-B476AC680D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0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0684747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80665544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712260"/>
            <a:ext cx="6858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268760"/>
            <a:ext cx="8641655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7717125-AE91-4E2F-B3BE-F74D921594A1}" type="slidenum">
              <a:rPr lang="ko-KR" altLang="en-US"/>
              <a:pPr/>
              <a:t>‹#›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8704822"/>
              </p:ext>
            </p:extLst>
          </p:nvPr>
        </p:nvGraphicFramePr>
        <p:xfrm>
          <a:off x="0" y="756320"/>
          <a:ext cx="9144000" cy="152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4572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97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1619672" y="2686315"/>
            <a:ext cx="4686299" cy="485775"/>
            <a:chOff x="2282994" y="2753427"/>
            <a:chExt cx="4686299" cy="485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배경색과 배경 범위 지정하기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02102D4B-FB96-4D65-AB91-9398F4FFC1E3}"/>
              </a:ext>
            </a:extLst>
          </p:cNvPr>
          <p:cNvGrpSpPr/>
          <p:nvPr/>
        </p:nvGrpSpPr>
        <p:grpSpPr>
          <a:xfrm>
            <a:off x="1619672" y="3575549"/>
            <a:ext cx="4686299" cy="485775"/>
            <a:chOff x="2282994" y="2753427"/>
            <a:chExt cx="4686299" cy="4857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61A6264-8FF9-43A9-B8A1-E5BCFAEC1C0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8EAD473-CDF4-46A2-A907-E12127102C1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배경 이미지 지정하기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89798BA3-7726-47B7-8E77-24D6E721334B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A85361F-A452-4AD0-AD6E-B0B97419D47F}"/>
              </a:ext>
            </a:extLst>
          </p:cNvPr>
          <p:cNvGrpSpPr/>
          <p:nvPr/>
        </p:nvGrpSpPr>
        <p:grpSpPr>
          <a:xfrm>
            <a:off x="1619672" y="4464782"/>
            <a:ext cx="4686299" cy="485775"/>
            <a:chOff x="2282994" y="2753427"/>
            <a:chExt cx="4686299" cy="48577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1D07AE9B-1FB5-4F3F-B71A-3D51EC75251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F2842A9-4BAF-4386-B9DB-6C0B317D496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그러데이션 효과로 배경 꾸미기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75F3CF89-F077-4AF7-B8A8-726063C6683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0" y="404664"/>
            <a:ext cx="9144000" cy="1512168"/>
          </a:xfrm>
          <a:prstGeom prst="rect">
            <a:avLst/>
          </a:prstGeom>
          <a:solidFill>
            <a:srgbClr val="0066CC">
              <a:alpha val="50000"/>
            </a:srgbClr>
          </a:solidFill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0" lang="en-US" altLang="ko-KR" sz="2800" b="1" dirty="0" smtClean="0">
                <a:solidFill>
                  <a:schemeClr val="bg1"/>
                </a:solidFill>
              </a:rPr>
              <a:t>Chapter 09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0" lang="ko-KR" altLang="en-US" b="1" dirty="0" smtClean="0">
                <a:solidFill>
                  <a:schemeClr val="bg1"/>
                </a:solidFill>
              </a:rPr>
              <a:t>이미지와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그러데이션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효과로 배경 꾸미기</a:t>
            </a:r>
            <a:endParaRPr kumimoji="0"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A8A2E7D-82CB-42AD-96C1-3F7A9DCAC69E}"/>
              </a:ext>
            </a:extLst>
          </p:cNvPr>
          <p:cNvSpPr txBox="1"/>
          <p:nvPr/>
        </p:nvSpPr>
        <p:spPr>
          <a:xfrm>
            <a:off x="179512" y="1115736"/>
            <a:ext cx="2497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background-origin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DBB15C1-C15C-4AFA-8C2E-CD03308D35D2}"/>
              </a:ext>
            </a:extLst>
          </p:cNvPr>
          <p:cNvSpPr/>
          <p:nvPr/>
        </p:nvSpPr>
        <p:spPr>
          <a:xfrm>
            <a:off x="179512" y="1484784"/>
            <a:ext cx="2957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/>
              <a:t>배경 이미지를 배치하기 위한 기준 설정</a:t>
            </a:r>
            <a:endParaRPr lang="en-US" altLang="ko-KR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287CB18-8815-4C0B-8863-DF27D1D3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68084"/>
            <a:ext cx="4392488" cy="4257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4EB29ED-9CDD-45DA-B882-52129D34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52939"/>
            <a:ext cx="4392488" cy="1442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3318E2-723A-4E38-9556-CDC727FB61E6}"/>
              </a:ext>
            </a:extLst>
          </p:cNvPr>
          <p:cNvSpPr txBox="1"/>
          <p:nvPr/>
        </p:nvSpPr>
        <p:spPr>
          <a:xfrm>
            <a:off x="179512" y="4242574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background-attachment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46FEDA-C099-49DE-8EC1-8BAF88A36604}"/>
              </a:ext>
            </a:extLst>
          </p:cNvPr>
          <p:cNvSpPr/>
          <p:nvPr/>
        </p:nvSpPr>
        <p:spPr>
          <a:xfrm>
            <a:off x="179512" y="4600681"/>
            <a:ext cx="25229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/>
              <a:t>배경 이미지를 고정하는</a:t>
            </a:r>
            <a:r>
              <a:rPr lang="en-US" altLang="ko-KR" sz="1200"/>
              <a:t> </a:t>
            </a:r>
            <a:r>
              <a:rPr lang="ko-KR" altLang="en-US" sz="1200"/>
              <a:t>속성</a:t>
            </a:r>
            <a:endParaRPr lang="en-US" altLang="ko-KR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C8DBE9F-1E8C-47B4-9604-6B947F1CF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877680"/>
            <a:ext cx="3501452" cy="178732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F04728-454A-4895-BAFD-2635660AA69E}"/>
              </a:ext>
            </a:extLst>
          </p:cNvPr>
          <p:cNvCxnSpPr/>
          <p:nvPr/>
        </p:nvCxnSpPr>
        <p:spPr>
          <a:xfrm>
            <a:off x="4788024" y="1124744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67D22B5-EAAD-4A46-8038-3D589D74A245}"/>
              </a:ext>
            </a:extLst>
          </p:cNvPr>
          <p:cNvSpPr txBox="1"/>
          <p:nvPr/>
        </p:nvSpPr>
        <p:spPr>
          <a:xfrm>
            <a:off x="4978057" y="1115736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113C22E-416E-4494-8323-412770932ACC}"/>
              </a:ext>
            </a:extLst>
          </p:cNvPr>
          <p:cNvSpPr/>
          <p:nvPr/>
        </p:nvSpPr>
        <p:spPr>
          <a:xfrm>
            <a:off x="4985868" y="1696748"/>
            <a:ext cx="3546572" cy="60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배경 관련 속성을 줄여서 표기</a:t>
            </a:r>
            <a:endParaRPr lang="en-US" altLang="ko-KR" sz="1200" dirty="0"/>
          </a:p>
          <a:p>
            <a:pPr marL="144000" indent="-1440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각 속성 값이 다르므로 표기 순서는 상관없음</a:t>
            </a:r>
            <a:endParaRPr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CE25BF29-04DA-4711-AB31-F97D5BD62F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104"/>
          <a:stretch/>
        </p:blipFill>
        <p:spPr>
          <a:xfrm>
            <a:off x="4840820" y="2505751"/>
            <a:ext cx="4195676" cy="35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5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925" y="1484784"/>
            <a:ext cx="503913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251520" y="1278338"/>
            <a:ext cx="241277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배경 이미지  배치하고  고정하기</a:t>
            </a:r>
            <a:endParaRPr lang="en-US" altLang="ko-KR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9" y="1628808"/>
            <a:ext cx="4915759" cy="463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C71275F-378E-4F60-BF26-507B881C2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"/>
          <a:stretch/>
        </p:blipFill>
        <p:spPr>
          <a:xfrm>
            <a:off x="4876032" y="2780928"/>
            <a:ext cx="4232472" cy="386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0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ADC7C2-63AA-45B3-A152-E6E24FD72BB6}"/>
              </a:ext>
            </a:extLst>
          </p:cNvPr>
          <p:cNvSpPr txBox="1"/>
          <p:nvPr/>
        </p:nvSpPr>
        <p:spPr>
          <a:xfrm>
            <a:off x="371212" y="1115736"/>
            <a:ext cx="2497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background-size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DE1EB-B566-4E5C-B667-695EE43D753D}"/>
              </a:ext>
            </a:extLst>
          </p:cNvPr>
          <p:cNvSpPr txBox="1"/>
          <p:nvPr/>
        </p:nvSpPr>
        <p:spPr>
          <a:xfrm>
            <a:off x="371213" y="1631839"/>
            <a:ext cx="366179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 이미지 크기</a:t>
            </a:r>
            <a:r>
              <a:rPr lang="en-US" altLang="ko-KR" sz="1200"/>
              <a:t> </a:t>
            </a:r>
            <a:r>
              <a:rPr lang="ko-KR" altLang="en-US" sz="1200"/>
              <a:t>조절</a:t>
            </a:r>
            <a:endParaRPr lang="en-US" altLang="ko-KR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ECBD2B1-B4D9-4DA7-975C-187BEB1B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184812"/>
            <a:ext cx="4320480" cy="4210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604DD8-9751-47FF-89C6-AD24762D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978" y="959239"/>
            <a:ext cx="4592534" cy="2241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E31B5B1-A3F2-4BA0-A018-94472FA9D1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599"/>
          <a:stretch/>
        </p:blipFill>
        <p:spPr>
          <a:xfrm>
            <a:off x="111525" y="3610229"/>
            <a:ext cx="4958419" cy="2132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8E34BD0-1348-4A2C-8362-ADECE5A7C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247" y="3201076"/>
            <a:ext cx="3519241" cy="35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3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/>
              <a:t>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B0F301-7FC1-47F9-AF9C-3B1AB6FD07AD}"/>
              </a:ext>
            </a:extLst>
          </p:cNvPr>
          <p:cNvSpPr txBox="1"/>
          <p:nvPr/>
        </p:nvSpPr>
        <p:spPr>
          <a:xfrm>
            <a:off x="371212" y="1115736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</a:t>
            </a:r>
            <a:r>
              <a:rPr lang="ko-KR" altLang="en-US" sz="1600" b="1" dirty="0" err="1" smtClean="0"/>
              <a:t>그라데이션</a:t>
            </a:r>
            <a:endParaRPr lang="ko-KR" altLang="en-US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A301327-A7A7-4A1F-A53E-B0D4E4BA69D5}"/>
              </a:ext>
            </a:extLst>
          </p:cNvPr>
          <p:cNvSpPr/>
          <p:nvPr/>
        </p:nvSpPr>
        <p:spPr>
          <a:xfrm>
            <a:off x="251520" y="1484073"/>
            <a:ext cx="6264696" cy="60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수직 방향이나 수평 방향으로</a:t>
            </a:r>
            <a:r>
              <a:rPr lang="en-US" altLang="ko-KR" sz="1200" dirty="0"/>
              <a:t>, </a:t>
            </a:r>
            <a:r>
              <a:rPr lang="ko-KR" altLang="en-US" sz="1200" dirty="0"/>
              <a:t>혹은 대각선 방향으로 색상이 일정하게 변하는 것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선형 </a:t>
            </a:r>
            <a:r>
              <a:rPr lang="ko-KR" altLang="en-US" sz="1200" dirty="0" err="1"/>
              <a:t>그러데이션을</a:t>
            </a:r>
            <a:r>
              <a:rPr lang="ko-KR" altLang="en-US" sz="1200" dirty="0"/>
              <a:t> 지정할 때는 방향과 색상이 필요하다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B30C39-4B87-407B-BC1C-091F1FC5E8C4}"/>
              </a:ext>
            </a:extLst>
          </p:cNvPr>
          <p:cNvSpPr txBox="1"/>
          <p:nvPr/>
        </p:nvSpPr>
        <p:spPr>
          <a:xfrm>
            <a:off x="597715" y="3297530"/>
            <a:ext cx="334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1) </a:t>
            </a:r>
            <a:r>
              <a:rPr lang="ko-KR" altLang="en-US" sz="1200" b="1"/>
              <a:t>방향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4E9D1F2-8EA5-4CF0-A34C-9340D52B47C2}"/>
              </a:ext>
            </a:extLst>
          </p:cNvPr>
          <p:cNvSpPr/>
          <p:nvPr/>
        </p:nvSpPr>
        <p:spPr>
          <a:xfrm>
            <a:off x="428517" y="3563724"/>
            <a:ext cx="3567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끝 지점을 기준으로 ‘</a:t>
            </a:r>
            <a:r>
              <a:rPr lang="en-US" altLang="ko-KR" sz="1200" dirty="0"/>
              <a:t>to’ </a:t>
            </a:r>
            <a:r>
              <a:rPr lang="ko-KR" altLang="en-US" sz="1200" dirty="0"/>
              <a:t>키워드와 함께 사용</a:t>
            </a:r>
            <a:endParaRPr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498ABAF9-7746-4EC6-8FA9-EA904F30C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2968" r="38997"/>
          <a:stretch/>
        </p:blipFill>
        <p:spPr>
          <a:xfrm>
            <a:off x="4788306" y="4722727"/>
            <a:ext cx="2735739" cy="20906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5270591-6BED-4845-A9B9-1C61796C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11586"/>
            <a:ext cx="5256584" cy="6416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27984" y="3103825"/>
            <a:ext cx="4641603" cy="161890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4677099" y="2933560"/>
            <a:ext cx="288032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방향을 사용해 선형 </a:t>
            </a:r>
            <a:r>
              <a:rPr lang="ko-KR" altLang="en-US" sz="1200" b="1" dirty="0" err="1" smtClean="0"/>
              <a:t>그라데이션</a:t>
            </a:r>
            <a:r>
              <a:rPr lang="ko-KR" altLang="en-US" sz="1200" b="1" dirty="0" smtClean="0"/>
              <a:t> 만들기</a:t>
            </a:r>
            <a:endParaRPr lang="en-US" altLang="ko-KR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2069" b="1"/>
          <a:stretch/>
        </p:blipFill>
        <p:spPr bwMode="auto">
          <a:xfrm>
            <a:off x="4461075" y="3282567"/>
            <a:ext cx="4597263" cy="136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71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/>
              <a:t>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B0F301-7FC1-47F9-AF9C-3B1AB6FD07AD}"/>
              </a:ext>
            </a:extLst>
          </p:cNvPr>
          <p:cNvSpPr txBox="1"/>
          <p:nvPr/>
        </p:nvSpPr>
        <p:spPr>
          <a:xfrm>
            <a:off x="371212" y="1115736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</a:t>
            </a:r>
            <a:r>
              <a:rPr lang="ko-KR" altLang="en-US" sz="1600" b="1" dirty="0" err="1" smtClean="0"/>
              <a:t>그라데이션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FF52AB-B7D0-434E-9F33-9DB3CDC9BC3F}"/>
              </a:ext>
            </a:extLst>
          </p:cNvPr>
          <p:cNvSpPr txBox="1"/>
          <p:nvPr/>
        </p:nvSpPr>
        <p:spPr>
          <a:xfrm>
            <a:off x="475609" y="1671434"/>
            <a:ext cx="203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2) </a:t>
            </a:r>
            <a:r>
              <a:rPr lang="ko-KR" altLang="en-US" sz="1200" b="1"/>
              <a:t>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63C32D-C829-4144-B25B-9E84BE0F3CDB}"/>
              </a:ext>
            </a:extLst>
          </p:cNvPr>
          <p:cNvSpPr/>
          <p:nvPr/>
        </p:nvSpPr>
        <p:spPr>
          <a:xfrm>
            <a:off x="452541" y="2066923"/>
            <a:ext cx="268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그러데이션이 끝나는 각도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단위는 </a:t>
            </a:r>
            <a:r>
              <a:rPr lang="en-US" altLang="ko-KR" sz="1200"/>
              <a:t>deg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1034F87C-6E99-4BC7-824B-9EBC282EA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96" r="48254"/>
          <a:stretch/>
        </p:blipFill>
        <p:spPr>
          <a:xfrm>
            <a:off x="4307204" y="4092279"/>
            <a:ext cx="3649172" cy="25804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A7F1428-CC3D-4389-9BEC-59C908DA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09" y="3247018"/>
            <a:ext cx="2759398" cy="21354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19172" y="2098359"/>
            <a:ext cx="4836796" cy="16257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4313252" y="1972027"/>
            <a:ext cx="295232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각도를 사용해 선형 </a:t>
            </a:r>
            <a:r>
              <a:rPr lang="ko-KR" altLang="en-US" sz="1200" b="1" dirty="0" err="1" smtClean="0"/>
              <a:t>그라데이션</a:t>
            </a:r>
            <a:r>
              <a:rPr lang="ko-KR" altLang="en-US" sz="1200" b="1" dirty="0" smtClean="0"/>
              <a:t> 만들기</a:t>
            </a:r>
            <a:endParaRPr lang="en-US" altLang="ko-KR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8689"/>
            <a:ext cx="4646267" cy="12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58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/>
              <a:t>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B0F301-7FC1-47F9-AF9C-3B1AB6FD07AD}"/>
              </a:ext>
            </a:extLst>
          </p:cNvPr>
          <p:cNvSpPr txBox="1"/>
          <p:nvPr/>
        </p:nvSpPr>
        <p:spPr>
          <a:xfrm>
            <a:off x="371212" y="1115736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</a:t>
            </a:r>
            <a:r>
              <a:rPr lang="ko-KR" altLang="en-US" sz="1600" b="1" dirty="0" err="1" smtClean="0"/>
              <a:t>그라데이션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B5154D-14A0-401F-9424-07ACC6A75E22}"/>
              </a:ext>
            </a:extLst>
          </p:cNvPr>
          <p:cNvSpPr txBox="1"/>
          <p:nvPr/>
        </p:nvSpPr>
        <p:spPr>
          <a:xfrm>
            <a:off x="371212" y="1690532"/>
            <a:ext cx="334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3) </a:t>
            </a:r>
            <a:r>
              <a:rPr lang="ko-KR" altLang="en-US" sz="1200" b="1"/>
              <a:t>색상 중지점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42D0023-30B5-46E1-84B5-13EF042263E4}"/>
              </a:ext>
            </a:extLst>
          </p:cNvPr>
          <p:cNvSpPr/>
          <p:nvPr/>
        </p:nvSpPr>
        <p:spPr>
          <a:xfrm>
            <a:off x="371212" y="2086021"/>
            <a:ext cx="6732167" cy="60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색상이 바뀌는 지점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색상만 지정할 수도 있고 색상과 함께 중지 점의 위치도 함께 지정할 수도 있음</a:t>
            </a:r>
            <a:r>
              <a:rPr lang="en-US" altLang="ko-KR" sz="12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5C68339-B126-406B-937D-7D585B0C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299649"/>
            <a:ext cx="3349900" cy="200155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95536" y="2915990"/>
            <a:ext cx="5246192" cy="2961282"/>
            <a:chOff x="395536" y="2915990"/>
            <a:chExt cx="5246192" cy="29612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D9D83D4B-0309-4B1D-84FC-9FCB272A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915990"/>
              <a:ext cx="5246192" cy="29612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D35C483-ABF2-4477-956C-9AC7DE058A65}"/>
                </a:ext>
              </a:extLst>
            </p:cNvPr>
            <p:cNvSpPr txBox="1"/>
            <p:nvPr/>
          </p:nvSpPr>
          <p:spPr>
            <a:xfrm>
              <a:off x="395536" y="2996952"/>
              <a:ext cx="518497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/>
                <a:t>선형 </a:t>
              </a:r>
              <a:r>
                <a:rPr lang="ko-KR" altLang="en-US" sz="1200" b="1" dirty="0" err="1" smtClean="0"/>
                <a:t>그라데이션의</a:t>
              </a:r>
              <a:r>
                <a:rPr lang="ko-KR" altLang="en-US" sz="1200" b="1" dirty="0" smtClean="0"/>
                <a:t> 색상 </a:t>
              </a:r>
              <a:r>
                <a:rPr lang="ko-KR" altLang="en-US" sz="1200" b="1" dirty="0" err="1" smtClean="0"/>
                <a:t>중지점</a:t>
              </a:r>
              <a:r>
                <a:rPr lang="ko-KR" altLang="en-US" sz="1200" b="1" dirty="0" smtClean="0"/>
                <a:t> 지정하기</a:t>
              </a:r>
              <a:endParaRPr lang="en-US" altLang="ko-KR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96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83671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선형 </a:t>
            </a:r>
            <a:r>
              <a:rPr lang="ko-KR" altLang="en-US" sz="1400" b="1" dirty="0" err="1">
                <a:solidFill>
                  <a:schemeClr val="tx1"/>
                </a:solidFill>
              </a:rPr>
              <a:t>그레이디언트</a:t>
            </a:r>
            <a:r>
              <a:rPr lang="ko-KR" altLang="en-US" sz="1400" b="1" dirty="0">
                <a:solidFill>
                  <a:schemeClr val="tx1"/>
                </a:solidFill>
              </a:rPr>
              <a:t> 효과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적용하기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344461" cy="5661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#grad1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linear-gradient(270deg,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yellow)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#grad2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linear-gradient(red,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green)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#grad3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spc="-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linear-gradient(red,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indigo,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violet)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#grad4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b="1" spc="-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linear-gradient(to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indigo,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spc="-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violet)</a:t>
            </a:r>
            <a:r>
              <a:rPr lang="en-US" altLang="ko-KR" sz="1050" b="1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</a:t>
            </a:r>
            <a:r>
              <a:rPr lang="ko-KR" altLang="en-US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그레이디언트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="grad1"&gt;&lt;/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</a:t>
            </a:r>
            <a:r>
              <a:rPr lang="ko-KR" altLang="en-US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그레이디언트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="grad2"&gt;&lt;/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</a:t>
            </a:r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</a:t>
            </a:r>
            <a:r>
              <a:rPr lang="ko-KR" altLang="en-US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그레이디언트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="grad3"&gt;&lt;/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</a:t>
            </a:r>
            <a:r>
              <a:rPr lang="ko-KR" altLang="en-US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그레이디언트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(to right)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="grad4"&gt;&lt;/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최신 브라우저를 사용해주시기 바랍니다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67" y="2276872"/>
            <a:ext cx="3255161" cy="396258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48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/>
              <a:t>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B0F301-7FC1-47F9-AF9C-3B1AB6FD07AD}"/>
              </a:ext>
            </a:extLst>
          </p:cNvPr>
          <p:cNvSpPr txBox="1"/>
          <p:nvPr/>
        </p:nvSpPr>
        <p:spPr>
          <a:xfrm>
            <a:off x="189297" y="980728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원형 </a:t>
            </a:r>
            <a:r>
              <a:rPr lang="ko-KR" altLang="en-US" sz="1600" b="1" dirty="0" err="1"/>
              <a:t>그러데이션</a:t>
            </a:r>
            <a:endParaRPr lang="ko-KR" altLang="en-US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A301327-A7A7-4A1F-A53E-B0D4E4BA69D5}"/>
              </a:ext>
            </a:extLst>
          </p:cNvPr>
          <p:cNvSpPr/>
          <p:nvPr/>
        </p:nvSpPr>
        <p:spPr>
          <a:xfrm>
            <a:off x="189297" y="1421784"/>
            <a:ext cx="697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원이나 타원의 중심부터 동심원을 그리며 바깥 방향으로 색상이 바뀌는 </a:t>
            </a:r>
            <a:r>
              <a:rPr lang="ko-KR" altLang="en-US" sz="1200" dirty="0" err="1"/>
              <a:t>그러데이션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색상이 바뀌기 시작하는 원의 중심과 크기를 지정하고 </a:t>
            </a:r>
            <a:r>
              <a:rPr lang="ko-KR" altLang="en-US" sz="1200" dirty="0" err="1"/>
              <a:t>그러데이션의</a:t>
            </a:r>
            <a:r>
              <a:rPr lang="ko-KR" altLang="en-US" sz="1200" dirty="0"/>
              <a:t> 모양을 지정해야 함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B30C39-4B87-407B-BC1C-091F1FC5E8C4}"/>
              </a:ext>
            </a:extLst>
          </p:cNvPr>
          <p:cNvSpPr txBox="1"/>
          <p:nvPr/>
        </p:nvSpPr>
        <p:spPr>
          <a:xfrm>
            <a:off x="189297" y="3297530"/>
            <a:ext cx="334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1) </a:t>
            </a:r>
            <a:r>
              <a:rPr lang="ko-KR" altLang="en-US" sz="1200" b="1"/>
              <a:t>모양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4E9D1F2-8EA5-4CF0-A34C-9340D52B47C2}"/>
              </a:ext>
            </a:extLst>
          </p:cNvPr>
          <p:cNvSpPr/>
          <p:nvPr/>
        </p:nvSpPr>
        <p:spPr>
          <a:xfrm>
            <a:off x="189297" y="3638546"/>
            <a:ext cx="4217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원형 </a:t>
            </a:r>
            <a:r>
              <a:rPr lang="ko-KR" altLang="en-US" sz="1200" dirty="0" err="1"/>
              <a:t>그러데이션에서</a:t>
            </a:r>
            <a:r>
              <a:rPr lang="ko-KR" altLang="en-US" sz="1200" dirty="0"/>
              <a:t> 만들어지는 모양은 </a:t>
            </a:r>
            <a:r>
              <a:rPr lang="en-US" altLang="ko-KR" sz="1200" dirty="0"/>
              <a:t>circle(</a:t>
            </a:r>
            <a:r>
              <a:rPr lang="ko-KR" altLang="en-US" sz="1200" dirty="0"/>
              <a:t>원형</a:t>
            </a:r>
            <a:r>
              <a:rPr lang="en-US" altLang="ko-KR" sz="1200" dirty="0"/>
              <a:t>)</a:t>
            </a:r>
            <a:r>
              <a:rPr lang="ko-KR" altLang="en-US" sz="1200" dirty="0"/>
              <a:t>과 </a:t>
            </a:r>
            <a:r>
              <a:rPr lang="en-US" altLang="ko-KR" sz="1200" dirty="0"/>
              <a:t>ellipse(</a:t>
            </a:r>
            <a:r>
              <a:rPr lang="ko-KR" altLang="en-US" sz="1200" dirty="0"/>
              <a:t>타원형</a:t>
            </a:r>
            <a:r>
              <a:rPr lang="en-US" altLang="ko-KR" sz="1200" dirty="0"/>
              <a:t>)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따로 지정하지 않으면 </a:t>
            </a:r>
            <a:r>
              <a:rPr lang="en-US" altLang="ko-KR" sz="1200" dirty="0"/>
              <a:t>ellipse</a:t>
            </a:r>
            <a:r>
              <a:rPr lang="ko-KR" altLang="en-US" sz="1200" dirty="0"/>
              <a:t>로 인식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85FE296-D2D5-4833-B0E9-B02F6C98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" y="2132032"/>
            <a:ext cx="4958767" cy="470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787B62E-90C4-45D3-B831-F1F6DF2D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5589240"/>
            <a:ext cx="3418031" cy="12252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99992" y="2672370"/>
            <a:ext cx="4535488" cy="29168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4872975" y="2532258"/>
            <a:ext cx="250733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원형 </a:t>
            </a:r>
            <a:r>
              <a:rPr lang="ko-KR" altLang="en-US" sz="1200" b="1" dirty="0" err="1" smtClean="0"/>
              <a:t>그라데이션의</a:t>
            </a:r>
            <a:r>
              <a:rPr lang="ko-KR" altLang="en-US" sz="1200" b="1" dirty="0" smtClean="0"/>
              <a:t> 모양 지정하기</a:t>
            </a:r>
            <a:endParaRPr lang="en-US" altLang="ko-KR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67" y="2992954"/>
            <a:ext cx="4434821" cy="25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60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/>
              <a:t>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B0F301-7FC1-47F9-AF9C-3B1AB6FD07AD}"/>
              </a:ext>
            </a:extLst>
          </p:cNvPr>
          <p:cNvSpPr txBox="1"/>
          <p:nvPr/>
        </p:nvSpPr>
        <p:spPr>
          <a:xfrm>
            <a:off x="371212" y="1115736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원형 </a:t>
            </a:r>
            <a:r>
              <a:rPr lang="ko-KR" altLang="en-US" sz="1600" b="1" dirty="0" err="1" smtClean="0"/>
              <a:t>그라데이션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61825AD-7B2C-4E85-BEFE-F01575EBF18E}"/>
              </a:ext>
            </a:extLst>
          </p:cNvPr>
          <p:cNvSpPr txBox="1"/>
          <p:nvPr/>
        </p:nvSpPr>
        <p:spPr>
          <a:xfrm>
            <a:off x="371212" y="1690532"/>
            <a:ext cx="334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2) </a:t>
            </a:r>
            <a:r>
              <a:rPr lang="ko-KR" altLang="en-US" sz="1200" b="1"/>
              <a:t>크기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B4D7C93-EA23-4244-9681-F07832712F70}"/>
              </a:ext>
            </a:extLst>
          </p:cNvPr>
          <p:cNvSpPr/>
          <p:nvPr/>
        </p:nvSpPr>
        <p:spPr>
          <a:xfrm>
            <a:off x="371212" y="2086022"/>
            <a:ext cx="7713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그러데이션 원의 크기 지정</a:t>
            </a:r>
            <a:endParaRPr lang="en-US" altLang="ko-KR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60931F6-F6F6-4F05-978C-1F5B04D6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995977"/>
            <a:ext cx="6624736" cy="57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/>
              <a:t>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B0F301-7FC1-47F9-AF9C-3B1AB6FD07AD}"/>
              </a:ext>
            </a:extLst>
          </p:cNvPr>
          <p:cNvSpPr txBox="1"/>
          <p:nvPr/>
        </p:nvSpPr>
        <p:spPr>
          <a:xfrm>
            <a:off x="251520" y="1115736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원형 </a:t>
            </a:r>
            <a:r>
              <a:rPr lang="ko-KR" altLang="en-US" sz="1600" b="1" dirty="0" err="1" smtClean="0"/>
              <a:t>그라데이션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7FF860-ED3E-4099-BB0F-A7E7D7B5AF8D}"/>
              </a:ext>
            </a:extLst>
          </p:cNvPr>
          <p:cNvSpPr txBox="1"/>
          <p:nvPr/>
        </p:nvSpPr>
        <p:spPr>
          <a:xfrm>
            <a:off x="251520" y="1690532"/>
            <a:ext cx="334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3) </a:t>
            </a:r>
            <a:r>
              <a:rPr lang="ko-KR" altLang="en-US" sz="1200" b="1"/>
              <a:t>위치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DE3E4-8F53-4DD8-9D1F-3FBD41DFF371}"/>
              </a:ext>
            </a:extLst>
          </p:cNvPr>
          <p:cNvSpPr/>
          <p:nvPr/>
        </p:nvSpPr>
        <p:spPr>
          <a:xfrm>
            <a:off x="251520" y="1967531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그러데이션이</a:t>
            </a:r>
            <a:r>
              <a:rPr lang="ko-KR" altLang="en-US" sz="1200" dirty="0"/>
              <a:t> 시작하는 원의 중심 지정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‘모양’과 ‘크기’ 속성 다음에 </a:t>
            </a:r>
            <a:r>
              <a:rPr lang="en-US" altLang="ko-KR" sz="1200" dirty="0"/>
              <a:t>at </a:t>
            </a:r>
            <a:r>
              <a:rPr lang="ko-KR" altLang="en-US" sz="1200" dirty="0"/>
              <a:t>키워드와 함께 위치 값 지정</a:t>
            </a:r>
            <a:endParaRPr lang="en-US" altLang="ko-KR" sz="1200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사용할 수 있는 값 </a:t>
            </a:r>
            <a:r>
              <a:rPr lang="en-US" altLang="ko-KR" sz="1200" dirty="0"/>
              <a:t>: </a:t>
            </a:r>
            <a:r>
              <a:rPr lang="ko-KR" altLang="en-US" sz="1200" dirty="0"/>
              <a:t>키워드나 백분율</a:t>
            </a:r>
            <a:endParaRPr lang="en-US" altLang="ko-KR" sz="12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AEBE7C4-8EA8-4BBF-A564-91DEB15D4CA0}"/>
              </a:ext>
            </a:extLst>
          </p:cNvPr>
          <p:cNvGrpSpPr/>
          <p:nvPr/>
        </p:nvGrpSpPr>
        <p:grpSpPr>
          <a:xfrm>
            <a:off x="879059" y="2580637"/>
            <a:ext cx="4062587" cy="905754"/>
            <a:chOff x="1043134" y="2595764"/>
            <a:chExt cx="4880567" cy="7482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132656C7-5687-4566-BDAF-78AD84345BE1}"/>
                </a:ext>
              </a:extLst>
            </p:cNvPr>
            <p:cNvSpPr/>
            <p:nvPr/>
          </p:nvSpPr>
          <p:spPr>
            <a:xfrm>
              <a:off x="2134239" y="2595764"/>
              <a:ext cx="651649" cy="279912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05BCEC3C-5752-449C-9B6E-697CFBC7D3A1}"/>
                </a:ext>
              </a:extLst>
            </p:cNvPr>
            <p:cNvGrpSpPr/>
            <p:nvPr/>
          </p:nvGrpSpPr>
          <p:grpSpPr>
            <a:xfrm>
              <a:off x="1043134" y="2875676"/>
              <a:ext cx="4880567" cy="468377"/>
              <a:chOff x="1132514" y="2717178"/>
              <a:chExt cx="4880567" cy="4683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BE7E48A5-CAFA-4978-BD0B-0D82CAEB9337}"/>
                  </a:ext>
                </a:extLst>
              </p:cNvPr>
              <p:cNvSpPr txBox="1"/>
              <p:nvPr/>
            </p:nvSpPr>
            <p:spPr>
              <a:xfrm>
                <a:off x="1132514" y="2956712"/>
                <a:ext cx="4880567" cy="228843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0070C0"/>
                    </a:solidFill>
                  </a:rPr>
                  <a:t>left, center, right </a:t>
                </a:r>
                <a:r>
                  <a:rPr lang="ko-KR" altLang="en-US" sz="1200" b="1" dirty="0">
                    <a:solidFill>
                      <a:srgbClr val="0070C0"/>
                    </a:solidFill>
                  </a:rPr>
                  <a:t>중 하나</a:t>
                </a:r>
                <a:r>
                  <a:rPr lang="en-US" altLang="ko-KR" sz="1200" b="1" dirty="0">
                    <a:solidFill>
                      <a:srgbClr val="0070C0"/>
                    </a:solidFill>
                  </a:rPr>
                  <a:t>, top, center, bottom </a:t>
                </a:r>
                <a:r>
                  <a:rPr lang="ko-KR" altLang="en-US" sz="1200" b="1" dirty="0">
                    <a:solidFill>
                      <a:srgbClr val="0070C0"/>
                    </a:solidFill>
                  </a:rPr>
                  <a:t>중 하나</a:t>
                </a:r>
              </a:p>
            </p:txBody>
          </p: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xmlns="" id="{D38A8CAA-2BCC-4695-9ADC-49771DB7DF4C}"/>
                  </a:ext>
                </a:extLst>
              </p:cNvPr>
              <p:cNvCxnSpPr>
                <a:cxnSpLocks/>
                <a:stCxn id="4" idx="0"/>
                <a:endCxn id="14" idx="2"/>
              </p:cNvCxnSpPr>
              <p:nvPr/>
            </p:nvCxnSpPr>
            <p:spPr>
              <a:xfrm rot="16200000" flipV="1">
                <a:off x="2941354" y="2325267"/>
                <a:ext cx="239534" cy="1023355"/>
              </a:xfrm>
              <a:prstGeom prst="bentConnector3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8D0FAC9-C0ED-4C10-8003-C44EFDEB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306963"/>
            <a:ext cx="1981996" cy="18383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06761" y="4293832"/>
            <a:ext cx="5949415" cy="20154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9" y="4518412"/>
            <a:ext cx="5785464" cy="167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468104" y="4149080"/>
            <a:ext cx="331236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위치 키워드를 사용해 원형 </a:t>
            </a:r>
            <a:r>
              <a:rPr lang="ko-KR" altLang="en-US" sz="1200" b="1" dirty="0" err="1" smtClean="0"/>
              <a:t>그라데이션</a:t>
            </a:r>
            <a:r>
              <a:rPr lang="ko-KR" altLang="en-US" sz="1200" b="1" dirty="0" smtClean="0"/>
              <a:t> 만들기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77674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배경색과 배경 범위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88DFBC-6F36-47A9-AA1F-94A81E7B1EAD}"/>
              </a:ext>
            </a:extLst>
          </p:cNvPr>
          <p:cNvSpPr txBox="1"/>
          <p:nvPr/>
        </p:nvSpPr>
        <p:spPr>
          <a:xfrm>
            <a:off x="371212" y="1115736"/>
            <a:ext cx="27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background-color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1D4064-6E00-4260-9797-14382BFACC7D}"/>
              </a:ext>
            </a:extLst>
          </p:cNvPr>
          <p:cNvSpPr txBox="1"/>
          <p:nvPr/>
        </p:nvSpPr>
        <p:spPr>
          <a:xfrm>
            <a:off x="446714" y="1577129"/>
            <a:ext cx="3661795" cy="98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웹 문서의 요소에 배경색 지정</a:t>
            </a:r>
            <a:endParaRPr lang="en-US" altLang="ko-KR" sz="1200" dirty="0"/>
          </a:p>
          <a:p>
            <a:pPr marL="144000" indent="-1440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16</a:t>
            </a:r>
            <a:r>
              <a:rPr lang="ko-KR" altLang="en-US" sz="1200" dirty="0"/>
              <a:t>진수나 </a:t>
            </a:r>
            <a:r>
              <a:rPr lang="en-US" altLang="ko-KR" sz="1200" dirty="0" err="1"/>
              <a:t>rgb</a:t>
            </a:r>
            <a:r>
              <a:rPr lang="en-US" altLang="ko-KR" sz="1200" dirty="0"/>
              <a:t>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rgba</a:t>
            </a:r>
            <a:r>
              <a:rPr lang="en-US" altLang="ko-KR" sz="1200" dirty="0"/>
              <a:t> </a:t>
            </a:r>
            <a:r>
              <a:rPr lang="ko-KR" altLang="en-US" sz="1200" dirty="0"/>
              <a:t>값</a:t>
            </a:r>
            <a:r>
              <a:rPr lang="en-US" altLang="ko-KR" sz="1200" dirty="0"/>
              <a:t> </a:t>
            </a:r>
            <a:r>
              <a:rPr lang="ko-KR" altLang="en-US" sz="1200" dirty="0"/>
              <a:t>또는 색상 이름 사용</a:t>
            </a:r>
            <a:endParaRPr lang="en-US" altLang="ko-KR" sz="1200" dirty="0"/>
          </a:p>
          <a:p>
            <a:pPr marL="144000" indent="-1440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배경색은 상속되지 않는다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94D51D-1234-4E97-BB20-C709C48001F6}"/>
              </a:ext>
            </a:extLst>
          </p:cNvPr>
          <p:cNvSpPr txBox="1"/>
          <p:nvPr/>
        </p:nvSpPr>
        <p:spPr>
          <a:xfrm>
            <a:off x="371212" y="3028426"/>
            <a:ext cx="27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background-clip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14186C-44E2-489C-9C89-9B2F858001AC}"/>
              </a:ext>
            </a:extLst>
          </p:cNvPr>
          <p:cNvSpPr txBox="1"/>
          <p:nvPr/>
        </p:nvSpPr>
        <p:spPr>
          <a:xfrm>
            <a:off x="371213" y="3494196"/>
            <a:ext cx="366179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배경을 어디까지 적용할지 지정</a:t>
            </a:r>
            <a:endParaRPr lang="en-US" altLang="ko-KR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097D066-0AFD-4EEE-B92D-69248762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" y="4391720"/>
            <a:ext cx="4611369" cy="5228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FB4194B-4306-4EE0-B980-2EF65C8BD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" y="4914551"/>
            <a:ext cx="4451539" cy="1469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2D0AA72-688B-4BBC-9020-88A2EC773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953" y="4653136"/>
            <a:ext cx="4275299" cy="172941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55976" y="1115736"/>
            <a:ext cx="4622470" cy="33493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4601562" y="1008014"/>
            <a:ext cx="186039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배경 적용 범위 지정하기</a:t>
            </a:r>
            <a:endParaRPr lang="en-US" altLang="ko-KR" sz="1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797" y="1364518"/>
            <a:ext cx="4465455" cy="300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39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/>
              <a:t>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B0F301-7FC1-47F9-AF9C-3B1AB6FD07AD}"/>
              </a:ext>
            </a:extLst>
          </p:cNvPr>
          <p:cNvSpPr txBox="1"/>
          <p:nvPr/>
        </p:nvSpPr>
        <p:spPr>
          <a:xfrm>
            <a:off x="371212" y="1115736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원형 </a:t>
            </a:r>
            <a:r>
              <a:rPr lang="ko-KR" altLang="en-US" sz="1600" b="1" dirty="0" err="1" smtClean="0"/>
              <a:t>그라데이션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FAA2FA7-8992-4D82-9E29-81665F4F2B9D}"/>
              </a:ext>
            </a:extLst>
          </p:cNvPr>
          <p:cNvSpPr txBox="1"/>
          <p:nvPr/>
        </p:nvSpPr>
        <p:spPr>
          <a:xfrm>
            <a:off x="371212" y="1690532"/>
            <a:ext cx="334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4) </a:t>
            </a:r>
            <a:r>
              <a:rPr lang="ko-KR" altLang="en-US" sz="1200" b="1"/>
              <a:t>색상 중지점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03A7C47-7392-4F95-9C82-64FAE46735D1}"/>
              </a:ext>
            </a:extLst>
          </p:cNvPr>
          <p:cNvSpPr/>
          <p:nvPr/>
        </p:nvSpPr>
        <p:spPr>
          <a:xfrm>
            <a:off x="371212" y="2086022"/>
            <a:ext cx="3674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색상이 바뀌는 지점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색상만 지정할 수도 있고 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/>
              <a:t>색상과 함께 중지 점의 위치도 함께 지정할 수도 있음</a:t>
            </a:r>
            <a:r>
              <a:rPr lang="en-US" altLang="ko-KR" sz="12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C05EA2-246A-46A8-BA3B-0E6B55238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99" r="20607"/>
          <a:stretch/>
        </p:blipFill>
        <p:spPr>
          <a:xfrm>
            <a:off x="4551659" y="5368573"/>
            <a:ext cx="3425037" cy="14268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89750" y="1454290"/>
            <a:ext cx="4714579" cy="31879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4427984" y="1285013"/>
            <a:ext cx="304467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원형 </a:t>
            </a:r>
            <a:r>
              <a:rPr lang="ko-KR" altLang="en-US" sz="1200" b="1" dirty="0" err="1" smtClean="0"/>
              <a:t>그라데이션의</a:t>
            </a:r>
            <a:r>
              <a:rPr lang="ko-KR" altLang="en-US" sz="1200" b="1" dirty="0" smtClean="0"/>
              <a:t> 색상 </a:t>
            </a:r>
            <a:r>
              <a:rPr lang="ko-KR" altLang="en-US" sz="1200" b="1" dirty="0" err="1" smtClean="0"/>
              <a:t>중지점</a:t>
            </a:r>
            <a:r>
              <a:rPr lang="ko-KR" altLang="en-US" sz="1200" b="1" dirty="0" smtClean="0"/>
              <a:t> 지정하기</a:t>
            </a:r>
            <a:endParaRPr lang="en-US" altLang="ko-KR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98" y="1690532"/>
            <a:ext cx="4577484" cy="287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83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/>
              <a:t>효과로 배경 꾸미기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EA062A-B115-45C6-AE77-802C2D4C5BC5}"/>
              </a:ext>
            </a:extLst>
          </p:cNvPr>
          <p:cNvSpPr txBox="1"/>
          <p:nvPr/>
        </p:nvSpPr>
        <p:spPr>
          <a:xfrm>
            <a:off x="371212" y="1115736"/>
            <a:ext cx="3277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그라데이션을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사용한 패턴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63D9B7E-7270-458B-AD07-1FB47A379528}"/>
              </a:ext>
            </a:extLst>
          </p:cNvPr>
          <p:cNvSpPr/>
          <p:nvPr/>
        </p:nvSpPr>
        <p:spPr>
          <a:xfrm>
            <a:off x="459297" y="1574293"/>
            <a:ext cx="6921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단순히 </a:t>
            </a:r>
            <a:r>
              <a:rPr lang="ko-KR" altLang="en-US" sz="1200" dirty="0" err="1"/>
              <a:t>그러데이션을</a:t>
            </a:r>
            <a:r>
              <a:rPr lang="ko-KR" altLang="en-US" sz="1200" dirty="0"/>
              <a:t> 반복하는 것이 아니라 </a:t>
            </a:r>
            <a:r>
              <a:rPr lang="en-US" altLang="ko-KR" sz="1200" dirty="0"/>
              <a:t>‘</a:t>
            </a:r>
            <a:r>
              <a:rPr lang="ko-KR" altLang="en-US" sz="1200" dirty="0"/>
              <a:t>패턴</a:t>
            </a:r>
            <a:r>
              <a:rPr lang="en-US" altLang="ko-KR" sz="1200" dirty="0"/>
              <a:t>’</a:t>
            </a:r>
            <a:r>
              <a:rPr lang="ko-KR" altLang="en-US" sz="1200" dirty="0"/>
              <a:t>을 만들어 반복시킴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2899CB-3184-4704-B1D0-4699E063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7" y="2618043"/>
            <a:ext cx="4300702" cy="8880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CC8BD74-F3F1-4AFB-B065-04BEE62C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275" y="2719185"/>
            <a:ext cx="2364581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35913E-355C-4858-B967-51309B68354D}"/>
              </a:ext>
            </a:extLst>
          </p:cNvPr>
          <p:cNvSpPr txBox="1"/>
          <p:nvPr/>
        </p:nvSpPr>
        <p:spPr>
          <a:xfrm>
            <a:off x="459297" y="2322001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그라데이션을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단순 반복했을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D8BF05-6628-4C81-87A3-C1B6F06A120C}"/>
              </a:ext>
            </a:extLst>
          </p:cNvPr>
          <p:cNvSpPr txBox="1"/>
          <p:nvPr/>
        </p:nvSpPr>
        <p:spPr>
          <a:xfrm>
            <a:off x="415255" y="4077762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그라데이션이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겹치는 부분을 조절했을 경우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639097B-F810-4564-9F2B-F7C665538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57" y="4531380"/>
            <a:ext cx="1452180" cy="2033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AC79A9C-6240-45A4-83ED-8285E94B5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127" y="5110662"/>
            <a:ext cx="4421588" cy="11306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AABEE92-AF29-41B9-96F6-681873E44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287" y="4610125"/>
            <a:ext cx="2243138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원형 </a:t>
            </a:r>
            <a:r>
              <a:rPr lang="ko-KR" altLang="en-US" sz="1400" b="1" dirty="0" err="1">
                <a:solidFill>
                  <a:schemeClr val="tx1"/>
                </a:solidFill>
              </a:rPr>
              <a:t>그레이디언트</a:t>
            </a:r>
            <a:r>
              <a:rPr lang="ko-KR" altLang="en-US" sz="1400" b="1" dirty="0">
                <a:solidFill>
                  <a:schemeClr val="tx1"/>
                </a:solidFill>
              </a:rPr>
              <a:t> 효과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적용하기</a:t>
            </a:r>
            <a:endParaRPr lang="ko-KR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340768"/>
            <a:ext cx="8344461" cy="5517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#grad1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radial-gradient(yellow,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green)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#grad2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radial-gradient(red,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#grad3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radial-gradient(red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5%,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15%,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en-US" altLang="ko-KR" sz="11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%) </a:t>
            </a:r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#grad4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radial-gradient(circle,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b="1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100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원형 </a:t>
            </a:r>
            <a:r>
              <a:rPr lang="ko-KR" altLang="en-US" sz="11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그레이디언트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="grad1"&gt;&lt;/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원형 </a:t>
            </a:r>
            <a:r>
              <a:rPr lang="ko-KR" altLang="en-US" sz="11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그레이디언트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="grad2"&gt;&lt;/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 영역 지정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(% 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="grad3"&gt;&lt;/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원형 모양 지정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(ellipse, circle)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="grad4"&gt;&lt;/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최신 브라우저를 사용해주시기 바랍니다</a:t>
            </a:r>
            <a:r>
              <a:rPr lang="en-US" altLang="ko-KR" sz="11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b="1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15" y="2204864"/>
            <a:ext cx="3368765" cy="432048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/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45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61263" cy="407988"/>
          </a:xfrm>
        </p:spPr>
        <p:txBody>
          <a:bodyPr/>
          <a:lstStyle/>
          <a:p>
            <a:r>
              <a:rPr lang="en-US" altLang="ko-KR" dirty="0"/>
              <a:t>background-color</a:t>
            </a:r>
            <a:endParaRPr lang="ko-KR" altLang="en-US" dirty="0" smtClean="0"/>
          </a:p>
        </p:txBody>
      </p:sp>
      <p:pic>
        <p:nvPicPr>
          <p:cNvPr id="1331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472608" cy="593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3960813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92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4FEA0C-D72A-4BC4-8F82-902A50B47C30}"/>
              </a:ext>
            </a:extLst>
          </p:cNvPr>
          <p:cNvSpPr txBox="1"/>
          <p:nvPr/>
        </p:nvSpPr>
        <p:spPr>
          <a:xfrm>
            <a:off x="371212" y="1115736"/>
            <a:ext cx="2497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background-image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2CB1A19-80B3-41B6-892F-9628D1F6620E}"/>
              </a:ext>
            </a:extLst>
          </p:cNvPr>
          <p:cNvSpPr txBox="1"/>
          <p:nvPr/>
        </p:nvSpPr>
        <p:spPr>
          <a:xfrm>
            <a:off x="371213" y="1412776"/>
            <a:ext cx="366179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 dirty="0"/>
              <a:t>배경 이미지 파일 경로 지정</a:t>
            </a:r>
            <a:endParaRPr lang="en-US" altLang="ko-KR" sz="1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1DCE77E3-8EDA-48A0-B137-0C6C11F28FE0}"/>
              </a:ext>
            </a:extLst>
          </p:cNvPr>
          <p:cNvCxnSpPr/>
          <p:nvPr/>
        </p:nvCxnSpPr>
        <p:spPr>
          <a:xfrm>
            <a:off x="4328720" y="1115737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C155B01-09A4-4862-8F23-5C50D0A4213D}"/>
              </a:ext>
            </a:extLst>
          </p:cNvPr>
          <p:cNvSpPr txBox="1"/>
          <p:nvPr/>
        </p:nvSpPr>
        <p:spPr>
          <a:xfrm>
            <a:off x="4624432" y="1115736"/>
            <a:ext cx="321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background-repeat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3324CE-0D29-4B99-AC2F-11EEA1A1323E}"/>
              </a:ext>
            </a:extLst>
          </p:cNvPr>
          <p:cNvSpPr txBox="1"/>
          <p:nvPr/>
        </p:nvSpPr>
        <p:spPr>
          <a:xfrm>
            <a:off x="4624433" y="1484784"/>
            <a:ext cx="366179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 이미지 반복</a:t>
            </a:r>
            <a:r>
              <a:rPr lang="en-US" altLang="ko-KR" sz="1200"/>
              <a:t> </a:t>
            </a:r>
            <a:r>
              <a:rPr lang="ko-KR" altLang="en-US" sz="1200"/>
              <a:t>여부 및 반복 방향 지정</a:t>
            </a:r>
            <a:endParaRPr lang="en-US" altLang="ko-KR" sz="12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6F636EF-2420-45B2-894C-95449BEE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2" y="1858179"/>
            <a:ext cx="2976652" cy="4612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8399349-6C66-4640-8C8A-7DDE78236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5" t="1" r="1859" b="11346"/>
          <a:stretch/>
        </p:blipFill>
        <p:spPr>
          <a:xfrm>
            <a:off x="4147872" y="2204864"/>
            <a:ext cx="5032640" cy="4365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E50D68B-6157-4EE6-BD40-40784CEE0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23"/>
          <a:stretch/>
        </p:blipFill>
        <p:spPr>
          <a:xfrm>
            <a:off x="4427984" y="2773490"/>
            <a:ext cx="4536504" cy="181215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15DCC43-1EEF-4AC4-A0B5-67732B051D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26"/>
          <a:stretch/>
        </p:blipFill>
        <p:spPr>
          <a:xfrm>
            <a:off x="371212" y="4335684"/>
            <a:ext cx="3807799" cy="24776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71212" y="2641387"/>
            <a:ext cx="3661796" cy="1609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440948" y="2502887"/>
            <a:ext cx="207245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기본적인 배경 이미지 넣기</a:t>
            </a:r>
            <a:endParaRPr lang="en-US" altLang="ko-KR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1" y="2909286"/>
            <a:ext cx="3437975" cy="123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01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052736"/>
            <a:ext cx="75596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2700337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background-image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17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그룹 6"/>
          <p:cNvGrpSpPr>
            <a:grpSpLocks/>
          </p:cNvGrpSpPr>
          <p:nvPr/>
        </p:nvGrpSpPr>
        <p:grpSpPr bwMode="auto">
          <a:xfrm>
            <a:off x="886261" y="1120006"/>
            <a:ext cx="7569200" cy="5443538"/>
            <a:chOff x="918444" y="1362675"/>
            <a:chExt cx="7569331" cy="5443104"/>
          </a:xfrm>
        </p:grpSpPr>
        <p:pic>
          <p:nvPicPr>
            <p:cNvPr id="16390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775" y="1362675"/>
              <a:ext cx="7560000" cy="450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444" y="5733227"/>
              <a:ext cx="7560000" cy="107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89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25" y="1628800"/>
            <a:ext cx="2700338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background-</a:t>
            </a:r>
            <a:r>
              <a:rPr lang="en-US" altLang="ko-KR" dirty="0" smtClean="0">
                <a:ea typeface="굴림" pitchFamily="50" charset="-127"/>
              </a:rPr>
              <a:t>repeat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81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그룹 4"/>
          <p:cNvGrpSpPr>
            <a:grpSpLocks/>
          </p:cNvGrpSpPr>
          <p:nvPr/>
        </p:nvGrpSpPr>
        <p:grpSpPr bwMode="auto">
          <a:xfrm>
            <a:off x="928840" y="1052736"/>
            <a:ext cx="7559675" cy="5427662"/>
            <a:chOff x="951913" y="1382514"/>
            <a:chExt cx="7560000" cy="5427474"/>
          </a:xfrm>
        </p:grpSpPr>
        <p:pic>
          <p:nvPicPr>
            <p:cNvPr id="17414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913" y="1382514"/>
              <a:ext cx="7560000" cy="279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913" y="4049397"/>
              <a:ext cx="7560000" cy="27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13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020888"/>
            <a:ext cx="395922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background-</a:t>
            </a:r>
            <a:r>
              <a:rPr lang="en-US" altLang="ko-KR" dirty="0" smtClean="0">
                <a:ea typeface="굴림" pitchFamily="50" charset="-127"/>
              </a:rPr>
              <a:t>repeat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95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C7D3E41-482C-4A8B-8409-6C7CFAC0564F}"/>
              </a:ext>
            </a:extLst>
          </p:cNvPr>
          <p:cNvSpPr txBox="1"/>
          <p:nvPr/>
        </p:nvSpPr>
        <p:spPr>
          <a:xfrm>
            <a:off x="179512" y="1147649"/>
            <a:ext cx="290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background-position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97B235B-B73F-49BB-9E83-735BF9D83EE0}"/>
              </a:ext>
            </a:extLst>
          </p:cNvPr>
          <p:cNvSpPr/>
          <p:nvPr/>
        </p:nvSpPr>
        <p:spPr>
          <a:xfrm>
            <a:off x="179512" y="1556792"/>
            <a:ext cx="4322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dirty="0"/>
              <a:t>배경 이미지를 반복하지 않을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배경 이미지를 표시할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위치 </a:t>
            </a:r>
            <a:r>
              <a:rPr lang="ko-KR" altLang="en-US" sz="1200" dirty="0"/>
              <a:t>지정</a:t>
            </a:r>
            <a:endParaRPr lang="en-US" altLang="ko-KR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506CBB8-B817-49F1-9B6F-8350FCF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64897"/>
            <a:ext cx="4306445" cy="102008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7665DF8-BBEE-407B-A0F6-EFDECB3CFA21}"/>
              </a:ext>
            </a:extLst>
          </p:cNvPr>
          <p:cNvSpPr/>
          <p:nvPr/>
        </p:nvSpPr>
        <p:spPr>
          <a:xfrm>
            <a:off x="179512" y="3810827"/>
            <a:ext cx="4572000" cy="241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 dirty="0"/>
              <a:t>① 백분율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배경 이미지의 가로 위치와 세로 위치를 </a:t>
            </a:r>
            <a:r>
              <a:rPr lang="en-US" altLang="ko-KR" sz="1200" dirty="0"/>
              <a:t>%</a:t>
            </a:r>
            <a:r>
              <a:rPr lang="ko-KR" altLang="en-US" sz="1200" dirty="0"/>
              <a:t>로 나타냄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   </a:t>
            </a:r>
            <a:r>
              <a:rPr lang="ko-KR" altLang="en-US" sz="1050" dirty="0"/>
              <a:t>예</a:t>
            </a:r>
            <a:r>
              <a:rPr lang="en-US" altLang="ko-KR" sz="1050" dirty="0"/>
              <a:t>) background-</a:t>
            </a:r>
            <a:r>
              <a:rPr lang="en-US" altLang="ko-KR" sz="1050" dirty="0" err="1"/>
              <a:t>postion</a:t>
            </a:r>
            <a:r>
              <a:rPr lang="en-US" altLang="ko-KR" sz="1050" dirty="0"/>
              <a:t>: 0% 0% , background-position : 30% 60%</a:t>
            </a:r>
          </a:p>
          <a:p>
            <a:pPr fontAlgn="base">
              <a:lnSpc>
                <a:spcPct val="130000"/>
              </a:lnSpc>
            </a:pP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ko-KR" altLang="en-US" sz="1200" b="1" dirty="0"/>
              <a:t>② 길이 길이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배경 이미지의 위치를 직접 길이로 지정</a:t>
            </a:r>
            <a:endParaRPr lang="en-US" altLang="ko-KR" sz="1200" dirty="0"/>
          </a:p>
          <a:p>
            <a:pPr fontAlgn="base">
              <a:lnSpc>
                <a:spcPct val="130000"/>
              </a:lnSpc>
            </a:pPr>
            <a:r>
              <a:rPr lang="ko-KR" altLang="en-US" sz="1050" dirty="0"/>
              <a:t>   예</a:t>
            </a:r>
            <a:r>
              <a:rPr lang="en-US" altLang="ko-KR" sz="1050" dirty="0"/>
              <a:t>) background-position:30px 20px;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endParaRPr lang="en-US" altLang="ko-KR" sz="1100" dirty="0"/>
          </a:p>
          <a:p>
            <a:pPr fontAlgn="base">
              <a:lnSpc>
                <a:spcPct val="130000"/>
              </a:lnSpc>
            </a:pPr>
            <a:r>
              <a:rPr lang="ko-KR" altLang="en-US" sz="1200" b="1" dirty="0"/>
              <a:t>③ 키워드 </a:t>
            </a:r>
            <a:r>
              <a:rPr lang="en-US" altLang="ko-KR" sz="1200" dirty="0"/>
              <a:t>- top, left, center, right, top, middle, bottom</a:t>
            </a:r>
            <a:endParaRPr lang="ko-KR" altLang="en-US" sz="1200" dirty="0"/>
          </a:p>
          <a:p>
            <a:pPr fontAlgn="base">
              <a:lnSpc>
                <a:spcPct val="130000"/>
              </a:lnSpc>
            </a:pPr>
            <a:r>
              <a:rPr lang="ko-KR" altLang="en-US" sz="1200" dirty="0"/>
              <a:t>가로 배치는 </a:t>
            </a:r>
            <a:r>
              <a:rPr lang="en-US" altLang="ko-KR" sz="1200" b="1" dirty="0"/>
              <a:t>left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center, top </a:t>
            </a:r>
            <a:r>
              <a:rPr lang="ko-KR" altLang="en-US" sz="1200" dirty="0"/>
              <a:t>중에서 선택</a:t>
            </a:r>
            <a:endParaRPr lang="en-US" altLang="ko-KR" sz="1200" dirty="0"/>
          </a:p>
          <a:p>
            <a:pPr fontAlgn="base">
              <a:lnSpc>
                <a:spcPct val="130000"/>
              </a:lnSpc>
            </a:pPr>
            <a:r>
              <a:rPr lang="ko-KR" altLang="en-US" sz="1200" dirty="0"/>
              <a:t>세로 배치는 </a:t>
            </a:r>
            <a:r>
              <a:rPr lang="en-US" altLang="ko-KR" sz="1200" b="1" dirty="0"/>
              <a:t>top</a:t>
            </a:r>
            <a:r>
              <a:rPr lang="ko-KR" altLang="en-US" sz="1200" dirty="0"/>
              <a:t>과 </a:t>
            </a:r>
            <a:r>
              <a:rPr lang="en-US" altLang="ko-KR" sz="1200" b="1" dirty="0"/>
              <a:t>bottom, center </a:t>
            </a:r>
            <a:r>
              <a:rPr lang="ko-KR" altLang="en-US" sz="1200" dirty="0"/>
              <a:t>중에서 선택</a:t>
            </a:r>
            <a:endParaRPr lang="en-US" altLang="ko-KR" sz="1200" dirty="0"/>
          </a:p>
          <a:p>
            <a:pPr fontAlgn="base">
              <a:lnSpc>
                <a:spcPct val="130000"/>
              </a:lnSpc>
            </a:pPr>
            <a:r>
              <a:rPr lang="ko-KR" altLang="en-US" sz="1100" dirty="0"/>
              <a:t>   </a:t>
            </a:r>
            <a:r>
              <a:rPr lang="ko-KR" altLang="en-US" sz="1050" dirty="0"/>
              <a:t>예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background-position:center</a:t>
            </a:r>
            <a:r>
              <a:rPr lang="en-US" altLang="ko-KR" sz="1050" dirty="0"/>
              <a:t> bottom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4783211" y="1196751"/>
            <a:ext cx="4253285" cy="44558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5004048" y="1009149"/>
            <a:ext cx="241277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블릿</a:t>
            </a:r>
            <a:r>
              <a:rPr lang="ko-KR" altLang="en-US" sz="1200" b="1" dirty="0" smtClean="0"/>
              <a:t> 대신 배경 이미지 사용하기</a:t>
            </a:r>
            <a:endParaRPr lang="en-US" altLang="ko-KR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77" y="1291664"/>
            <a:ext cx="4131554" cy="43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09120"/>
            <a:ext cx="2065778" cy="21428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48" y="918486"/>
            <a:ext cx="6365763" cy="575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66913"/>
            <a:ext cx="3959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2"/>
          <p:cNvSpPr txBox="1">
            <a:spLocks/>
          </p:cNvSpPr>
          <p:nvPr/>
        </p:nvSpPr>
        <p:spPr bwMode="auto">
          <a:xfrm>
            <a:off x="251520" y="332656"/>
            <a:ext cx="7561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/>
              <a:t>background-</a:t>
            </a:r>
            <a:r>
              <a:rPr lang="en-US" altLang="ko-KR" dirty="0">
                <a:ea typeface="굴림" pitchFamily="50" charset="-127"/>
              </a:rPr>
              <a:t>position </a:t>
            </a:r>
            <a:endParaRPr kumimoji="0"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450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938</Words>
  <Application>Microsoft Office PowerPoint</Application>
  <PresentationFormat>화면 슬라이드 쇼(4:3)</PresentationFormat>
  <Paragraphs>179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배경색과 배경 범위 지정하기</vt:lpstr>
      <vt:lpstr>background-color</vt:lpstr>
      <vt:lpstr>배경색과 배경 범위 지정하기</vt:lpstr>
      <vt:lpstr>background-image</vt:lpstr>
      <vt:lpstr>background-repeat</vt:lpstr>
      <vt:lpstr>background-repeat</vt:lpstr>
      <vt:lpstr>배경색과 배경 범위 지정하기</vt:lpstr>
      <vt:lpstr>PowerPoint 프레젠테이션</vt:lpstr>
      <vt:lpstr>배경색과 배경 범위 지정하기</vt:lpstr>
      <vt:lpstr>배경색과 배경 범위 지정하기</vt:lpstr>
      <vt:lpstr>배경색과 배경 범위 지정하기</vt:lpstr>
      <vt:lpstr>그라데이션 효과로 배경 꾸미기</vt:lpstr>
      <vt:lpstr>그라데이션 효과로 배경 꾸미기</vt:lpstr>
      <vt:lpstr>그라데이션 효과로 배경 꾸미기</vt:lpstr>
      <vt:lpstr>그라데이션 효과(선형)</vt:lpstr>
      <vt:lpstr>그라데이션 효과로 배경 꾸미기</vt:lpstr>
      <vt:lpstr>그라데이션 효과로 배경 꾸미기</vt:lpstr>
      <vt:lpstr>그라데이션 효과로 배경 꾸미기</vt:lpstr>
      <vt:lpstr>그라데이션 효과로 배경 꾸미기</vt:lpstr>
      <vt:lpstr>그라데이션 효과로 배경 꾸미기</vt:lpstr>
      <vt:lpstr>그라데이션 효과(원형)</vt:lpstr>
    </vt:vector>
  </TitlesOfParts>
  <Company>한빛가족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jslee912@gmail.com</cp:lastModifiedBy>
  <cp:revision>386</cp:revision>
  <dcterms:created xsi:type="dcterms:W3CDTF">2012-08-06T11:28:05Z</dcterms:created>
  <dcterms:modified xsi:type="dcterms:W3CDTF">2021-08-01T02:52:48Z</dcterms:modified>
</cp:coreProperties>
</file>