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7" r:id="rId2"/>
    <p:sldId id="348" r:id="rId3"/>
    <p:sldId id="369" r:id="rId4"/>
    <p:sldId id="349" r:id="rId5"/>
    <p:sldId id="370" r:id="rId6"/>
    <p:sldId id="350" r:id="rId7"/>
    <p:sldId id="371" r:id="rId8"/>
    <p:sldId id="351" r:id="rId9"/>
    <p:sldId id="372" r:id="rId10"/>
    <p:sldId id="352" r:id="rId11"/>
    <p:sldId id="374" r:id="rId12"/>
    <p:sldId id="353" r:id="rId13"/>
    <p:sldId id="354" r:id="rId14"/>
    <p:sldId id="355" r:id="rId15"/>
    <p:sldId id="375" r:id="rId16"/>
    <p:sldId id="356" r:id="rId17"/>
    <p:sldId id="363" r:id="rId18"/>
    <p:sldId id="364" r:id="rId19"/>
    <p:sldId id="357" r:id="rId20"/>
    <p:sldId id="358" r:id="rId21"/>
    <p:sldId id="359" r:id="rId22"/>
    <p:sldId id="367" r:id="rId23"/>
    <p:sldId id="360" r:id="rId24"/>
    <p:sldId id="366" r:id="rId25"/>
    <p:sldId id="361" r:id="rId2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FFFCC"/>
    <a:srgbClr val="FFCC66"/>
    <a:srgbClr val="0066CC"/>
    <a:srgbClr val="FFCC99"/>
    <a:srgbClr val="0066FF"/>
    <a:srgbClr val="2B7589"/>
    <a:srgbClr val="33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4" autoAdjust="0"/>
    <p:restoredTop sz="86567" autoAdjust="0"/>
  </p:normalViewPr>
  <p:slideViewPr>
    <p:cSldViewPr>
      <p:cViewPr varScale="1">
        <p:scale>
          <a:sx n="70" d="100"/>
          <a:sy n="70" d="100"/>
        </p:scale>
        <p:origin x="-562" y="-8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869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1717-2737-44C8-92A4-5D342C14B329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F7A7D-E4D1-444F-A896-B476AC680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6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ch06/12_css_desc.html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2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ch06/11_css_state.html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ch06/10_css_st.html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15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2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ch06/13_css_child.html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ch06/14_css_adj.html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1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ch06/15_css_sib.html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ch06/07_css_attr.html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6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2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ch06/08_css_text.html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6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ch06/09_css_pseudo1.html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94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ch06/09_css_pseudo2.html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div {</a:t>
            </a:r>
            <a:br>
              <a:rPr lang="en-US" altLang="ko-KR" dirty="0" smtClean="0"/>
            </a:br>
            <a:r>
              <a:rPr lang="en-US" altLang="ko-KR" dirty="0" smtClean="0"/>
              <a:t>    transition-property: width;</a:t>
            </a:r>
            <a:br>
              <a:rPr lang="en-US" altLang="ko-KR" dirty="0" smtClean="0"/>
            </a:br>
            <a:r>
              <a:rPr lang="en-US" altLang="ko-KR" dirty="0" smtClean="0"/>
              <a:t>    transition-duration: 2s;</a:t>
            </a:r>
            <a:br>
              <a:rPr lang="en-US" altLang="ko-KR" dirty="0" smtClean="0"/>
            </a:br>
            <a:r>
              <a:rPr lang="en-US" altLang="ko-KR" dirty="0" smtClean="0"/>
              <a:t>    transition-timing-function: linear;</a:t>
            </a:r>
            <a:br>
              <a:rPr lang="en-US" altLang="ko-KR" dirty="0" smtClean="0"/>
            </a:br>
            <a:r>
              <a:rPr lang="en-US" altLang="ko-KR" dirty="0" smtClean="0"/>
              <a:t>    transition-delay: 1s;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6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06847474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80665544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712260"/>
            <a:ext cx="6858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267744" y="3149323"/>
            <a:ext cx="4686299" cy="485775"/>
            <a:chOff x="2282994" y="2753427"/>
            <a:chExt cx="4686299" cy="485775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10-1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연결 선택자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4AC4BBE6-FE62-44FB-BD25-0805A7EDECF2}"/>
              </a:ext>
            </a:extLst>
          </p:cNvPr>
          <p:cNvGrpSpPr/>
          <p:nvPr/>
        </p:nvGrpSpPr>
        <p:grpSpPr>
          <a:xfrm>
            <a:off x="2267744" y="3982378"/>
            <a:ext cx="4686299" cy="485775"/>
            <a:chOff x="2282994" y="2753427"/>
            <a:chExt cx="4686299" cy="485775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F6031CE-3F68-4929-80E6-32DDBD45071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10-2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8D7CD5F5-77D3-40A6-8E04-378FC4AF00A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속성 선택자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E3884B6D-54C8-46BC-A27A-96703AACA4E6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2759BB75-BFF1-49FF-BEF0-054976FB5475}"/>
              </a:ext>
            </a:extLst>
          </p:cNvPr>
          <p:cNvGrpSpPr/>
          <p:nvPr/>
        </p:nvGrpSpPr>
        <p:grpSpPr>
          <a:xfrm>
            <a:off x="2267744" y="4815433"/>
            <a:ext cx="4686299" cy="485775"/>
            <a:chOff x="2282994" y="2753427"/>
            <a:chExt cx="4686299" cy="485775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470E3213-A05A-429C-AE82-2614A5F73F93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10-3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818EBD79-4B36-497C-BF94-EAB0CDE3C273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가상 클래스와 가상 요소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A7617444-6436-4175-A979-B92F67051214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부제목 2"/>
          <p:cNvSpPr txBox="1">
            <a:spLocks/>
          </p:cNvSpPr>
          <p:nvPr/>
        </p:nvSpPr>
        <p:spPr>
          <a:xfrm>
            <a:off x="0" y="620688"/>
            <a:ext cx="9144000" cy="1392560"/>
          </a:xfrm>
          <a:prstGeom prst="rect">
            <a:avLst/>
          </a:prstGeom>
          <a:solidFill>
            <a:srgbClr val="0066CC">
              <a:alpha val="55000"/>
            </a:srgbClr>
          </a:solidFill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0" lang="en-US" altLang="ko-KR" sz="2800" b="1" dirty="0" smtClean="0">
                <a:solidFill>
                  <a:schemeClr val="bg1"/>
                </a:solidFill>
              </a:rPr>
              <a:t>Chapter 10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CSS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고급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선택자</a:t>
            </a:r>
            <a:endParaRPr kumimoji="0"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EE0F8DF-E9CA-4495-937D-BBA19CBDDC6A}"/>
              </a:ext>
            </a:extLst>
          </p:cNvPr>
          <p:cNvSpPr txBox="1"/>
          <p:nvPr/>
        </p:nvSpPr>
        <p:spPr>
          <a:xfrm>
            <a:off x="179512" y="1009749"/>
            <a:ext cx="206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CEC584F0-841A-4358-80C2-D905D906247F}"/>
              </a:ext>
            </a:extLst>
          </p:cNvPr>
          <p:cNvSpPr/>
          <p:nvPr/>
        </p:nvSpPr>
        <p:spPr>
          <a:xfrm>
            <a:off x="179512" y="1475809"/>
            <a:ext cx="3554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지정한 속성을 가진 요소를 찾아 스타일 적용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14C0FBF-0CB8-400E-BAD0-7895E1B4C894}"/>
              </a:ext>
            </a:extLst>
          </p:cNvPr>
          <p:cNvSpPr txBox="1"/>
          <p:nvPr/>
        </p:nvSpPr>
        <p:spPr>
          <a:xfrm>
            <a:off x="4733107" y="1009749"/>
            <a:ext cx="206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 </a:t>
            </a:r>
            <a:r>
              <a:rPr lang="en-US" altLang="ko-KR" sz="1600" b="1"/>
              <a:t>=  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5022D40-460B-4371-B7A6-69BE949CD609}"/>
              </a:ext>
            </a:extLst>
          </p:cNvPr>
          <p:cNvSpPr/>
          <p:nvPr/>
        </p:nvSpPr>
        <p:spPr>
          <a:xfrm>
            <a:off x="4733107" y="1475809"/>
            <a:ext cx="4591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주어진 속성과 속성 값이 일치하는 요소를 찾아 스타일 적용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7FC7693-8466-420B-81B3-050C1E12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92638"/>
            <a:ext cx="4202780" cy="336665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F5B91351-30EF-4E7E-A90D-F83B362449F7}"/>
              </a:ext>
            </a:extLst>
          </p:cNvPr>
          <p:cNvCxnSpPr/>
          <p:nvPr/>
        </p:nvCxnSpPr>
        <p:spPr>
          <a:xfrm>
            <a:off x="4572000" y="996314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F96CD7B-03C9-4EF1-9A14-B3DCF2CF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107" y="1936931"/>
            <a:ext cx="4263839" cy="33433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1F7EE4C8-3A6A-4964-AB94-3A9377A67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431301"/>
            <a:ext cx="4349052" cy="6619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2D4280A0-5355-43AF-8131-AB66894E8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107" y="5235997"/>
            <a:ext cx="1776885" cy="1482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770685" y="1961011"/>
            <a:ext cx="415937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새탭으로</a:t>
            </a:r>
            <a:r>
              <a:rPr lang="ko-KR" altLang="en-US" sz="1200" b="1" dirty="0" smtClean="0"/>
              <a:t> 열리는 링크에만 아이콘 추가하기</a:t>
            </a:r>
            <a:endParaRPr lang="en-US" altLang="ko-KR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196602" y="1988840"/>
            <a:ext cx="415937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요소 중에서 링크가 있는 요소만 스타일 적용하기</a:t>
            </a:r>
            <a:endParaRPr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77070" y="2597189"/>
            <a:ext cx="61908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hidden</a:t>
            </a:r>
            <a:endParaRPr lang="en-US" altLang="ko-KR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5055736" y="2571748"/>
            <a:ext cx="76594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target</a:t>
            </a:r>
            <a:endParaRPr lang="en-US" altLang="ko-KR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7442160" y="4071407"/>
            <a:ext cx="619087" cy="205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blank</a:t>
            </a:r>
            <a:endParaRPr lang="en-US" altLang="ko-KR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8244408" y="4869160"/>
            <a:ext cx="619087" cy="246221"/>
          </a:xfrm>
          <a:prstGeom prst="rect">
            <a:avLst/>
          </a:prstGeom>
          <a:solidFill>
            <a:srgbClr val="EAEAEA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72796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9675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속성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56792"/>
            <a:ext cx="8344461" cy="504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h1[text]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h1[text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="attr3"]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="attr1"&gt;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이름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="attr2"&gt;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이름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="attr3"&gt;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이름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="attr3"&gt;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속성과 속성값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선택 없음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35342"/>
            <a:ext cx="3219822" cy="27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3DE2D3C-045F-43C0-BB51-1218891C5FA0}"/>
              </a:ext>
            </a:extLst>
          </p:cNvPr>
          <p:cNvSpPr txBox="1"/>
          <p:nvPr/>
        </p:nvSpPr>
        <p:spPr>
          <a:xfrm>
            <a:off x="126347" y="985042"/>
            <a:ext cx="206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</a:t>
            </a:r>
            <a:r>
              <a:rPr lang="en-US" altLang="ko-KR" sz="1600" b="1"/>
              <a:t>~=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4259BA4-80D0-43BF-8825-2A718BEB6A55}"/>
              </a:ext>
            </a:extLst>
          </p:cNvPr>
          <p:cNvSpPr/>
          <p:nvPr/>
        </p:nvSpPr>
        <p:spPr>
          <a:xfrm>
            <a:off x="107503" y="1424814"/>
            <a:ext cx="4623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여러 속성 값 중에 해당 값이 포함되어 있는 요소를 찾아 스타일 적용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61210CF-BA96-41EF-A386-B1E5BCE89CB0}"/>
              </a:ext>
            </a:extLst>
          </p:cNvPr>
          <p:cNvCxnSpPr>
            <a:cxnSpLocks/>
          </p:cNvCxnSpPr>
          <p:nvPr/>
        </p:nvCxnSpPr>
        <p:spPr>
          <a:xfrm>
            <a:off x="4644008" y="1025807"/>
            <a:ext cx="0" cy="4923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9F5D952-377F-4555-88C3-ABBD96D98E22}"/>
              </a:ext>
            </a:extLst>
          </p:cNvPr>
          <p:cNvSpPr txBox="1"/>
          <p:nvPr/>
        </p:nvSpPr>
        <p:spPr>
          <a:xfrm>
            <a:off x="4706721" y="958754"/>
            <a:ext cx="206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 </a:t>
            </a:r>
            <a:r>
              <a:rPr lang="en-US" altLang="ko-KR" sz="1600" b="1"/>
              <a:t>|=  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0B60AF2-D9E9-46A2-8D1B-8B93F2303F73}"/>
              </a:ext>
            </a:extLst>
          </p:cNvPr>
          <p:cNvSpPr/>
          <p:nvPr/>
        </p:nvSpPr>
        <p:spPr>
          <a:xfrm>
            <a:off x="4706720" y="1424813"/>
            <a:ext cx="4329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특정 값이 포함된 속성을 가진 요소를 찾아 스타일 적용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하이픈으로 연결해 한 단어 값을 이루는 요소에도 적용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DEE1284E-49C2-4B5D-8C88-64C6A14D5689}"/>
              </a:ext>
            </a:extLst>
          </p:cNvPr>
          <p:cNvGrpSpPr/>
          <p:nvPr/>
        </p:nvGrpSpPr>
        <p:grpSpPr>
          <a:xfrm>
            <a:off x="251520" y="1923311"/>
            <a:ext cx="4456366" cy="3809945"/>
            <a:chOff x="500560" y="2186024"/>
            <a:chExt cx="5507385" cy="3706745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39675775-4805-42CB-A26A-B435210C4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560" y="2186024"/>
              <a:ext cx="5192169" cy="3706745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BA086A78-B029-4003-972D-BE64648CC5FA}"/>
                </a:ext>
              </a:extLst>
            </p:cNvPr>
            <p:cNvGrpSpPr/>
            <p:nvPr/>
          </p:nvGrpSpPr>
          <p:grpSpPr>
            <a:xfrm>
              <a:off x="727878" y="2507480"/>
              <a:ext cx="5280067" cy="503501"/>
              <a:chOff x="746620" y="2843706"/>
              <a:chExt cx="5280067" cy="503501"/>
            </a:xfrm>
          </p:grpSpPr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544A7745-F332-4131-923B-F563389A8088}"/>
                  </a:ext>
                </a:extLst>
              </p:cNvPr>
              <p:cNvSpPr txBox="1"/>
              <p:nvPr/>
            </p:nvSpPr>
            <p:spPr>
              <a:xfrm>
                <a:off x="1854165" y="2843706"/>
                <a:ext cx="4172522" cy="254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C00000"/>
                    </a:solidFill>
                  </a:rPr>
                  <a:t>class </a:t>
                </a:r>
                <a:r>
                  <a:rPr lang="ko-KR" altLang="en-US" sz="1100" b="1" dirty="0">
                    <a:solidFill>
                      <a:srgbClr val="C00000"/>
                    </a:solidFill>
                  </a:rPr>
                  <a:t>속성에 </a:t>
                </a:r>
                <a:r>
                  <a:rPr lang="en-US" altLang="ko-KR" sz="1100" b="1" dirty="0">
                    <a:solidFill>
                      <a:srgbClr val="C00000"/>
                    </a:solidFill>
                  </a:rPr>
                  <a:t>button </a:t>
                </a:r>
                <a:r>
                  <a:rPr lang="ko-KR" altLang="en-US" sz="1100" b="1" dirty="0">
                    <a:solidFill>
                      <a:srgbClr val="C00000"/>
                    </a:solidFill>
                  </a:rPr>
                  <a:t>값이 있는 요소를 찾는 </a:t>
                </a:r>
                <a:r>
                  <a:rPr lang="ko-KR" altLang="en-US" sz="1100" b="1" dirty="0" err="1">
                    <a:solidFill>
                      <a:srgbClr val="C00000"/>
                    </a:solidFill>
                  </a:rPr>
                  <a:t>선택자</a:t>
                </a:r>
                <a:endParaRPr lang="ko-KR" altLang="en-US" sz="11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" name="연결선: 꺾임 18">
                <a:extLst>
                  <a:ext uri="{FF2B5EF4-FFF2-40B4-BE49-F238E27FC236}">
                    <a16:creationId xmlns="" xmlns:a16="http://schemas.microsoft.com/office/drawing/2014/main" id="{8E699144-B2C1-4D97-A30E-5488726527B9}"/>
                  </a:ext>
                </a:extLst>
              </p:cNvPr>
              <p:cNvCxnSpPr>
                <a:stCxn id="16" idx="1"/>
                <a:endCxn id="15" idx="0"/>
              </p:cNvCxnSpPr>
              <p:nvPr/>
            </p:nvCxnSpPr>
            <p:spPr>
              <a:xfrm rot="10800000" flipV="1">
                <a:off x="1627466" y="2970967"/>
                <a:ext cx="226700" cy="166515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2F2F819C-7FAA-4EB5-80E1-95D34F2280C7}"/>
                  </a:ext>
                </a:extLst>
              </p:cNvPr>
              <p:cNvSpPr/>
              <p:nvPr/>
            </p:nvSpPr>
            <p:spPr>
              <a:xfrm>
                <a:off x="746620" y="3137483"/>
                <a:ext cx="1761688" cy="20972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C040731D-EB8F-4060-B3AC-9C40F02B67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387"/>
          <a:stretch/>
        </p:blipFill>
        <p:spPr>
          <a:xfrm>
            <a:off x="4731023" y="2092055"/>
            <a:ext cx="4305472" cy="42913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254289E-D9B6-4172-B7B4-E8F38BEC1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383" y="5971888"/>
            <a:ext cx="2691793" cy="556266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E1180D2-E56A-45C9-85E9-C77C9606992F}"/>
              </a:ext>
            </a:extLst>
          </p:cNvPr>
          <p:cNvCxnSpPr/>
          <p:nvPr/>
        </p:nvCxnSpPr>
        <p:spPr>
          <a:xfrm>
            <a:off x="422008" y="5949280"/>
            <a:ext cx="4151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268610" y="1958345"/>
            <a:ext cx="4159374" cy="271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200" b="1" dirty="0" smtClean="0"/>
              <a:t>특정 속성값이 포함된 요소에</a:t>
            </a:r>
            <a:r>
              <a:rPr lang="ko-KR" altLang="en-US" sz="1200" b="1" dirty="0" smtClean="0"/>
              <a:t> 스타일 적용하기</a:t>
            </a:r>
            <a:endParaRPr lang="en-US" altLang="ko-KR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779394" y="2077011"/>
            <a:ext cx="4159374" cy="271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200" b="1" dirty="0" smtClean="0"/>
              <a:t>title </a:t>
            </a:r>
            <a:r>
              <a:rPr lang="ko-KR" altLang="en-US" sz="1200" b="1" dirty="0" smtClean="0"/>
              <a:t>속성값에 따라 아이콘 다르게 표시하기</a:t>
            </a:r>
            <a:endParaRPr lang="en-US" altLang="ko-KR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945618" y="2568451"/>
            <a:ext cx="761302" cy="1972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  <a:spcBef>
                <a:spcPts val="600"/>
              </a:spcBef>
            </a:pPr>
            <a:r>
              <a:rPr lang="en-US" altLang="ko-KR" sz="1000" b="1" dirty="0" smtClean="0"/>
              <a:t>blank</a:t>
            </a:r>
            <a:endParaRPr lang="en-US" altLang="ko-KR" sz="1000" b="1" dirty="0"/>
          </a:p>
        </p:txBody>
      </p:sp>
      <p:sp>
        <p:nvSpPr>
          <p:cNvPr id="2" name="직사각형 1"/>
          <p:cNvSpPr/>
          <p:nvPr/>
        </p:nvSpPr>
        <p:spPr>
          <a:xfrm>
            <a:off x="3779912" y="4869160"/>
            <a:ext cx="576064" cy="21602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17824" y="4941168"/>
            <a:ext cx="4716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0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61210CF-BA96-41EF-A386-B1E5BCE89CB0}"/>
              </a:ext>
            </a:extLst>
          </p:cNvPr>
          <p:cNvCxnSpPr/>
          <p:nvPr/>
        </p:nvCxnSpPr>
        <p:spPr>
          <a:xfrm>
            <a:off x="4644008" y="996314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4F08352-858E-4C28-9FC2-E73FAD8FD5C9}"/>
              </a:ext>
            </a:extLst>
          </p:cNvPr>
          <p:cNvSpPr txBox="1"/>
          <p:nvPr/>
        </p:nvSpPr>
        <p:spPr>
          <a:xfrm>
            <a:off x="118327" y="953476"/>
            <a:ext cx="241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</a:t>
            </a:r>
            <a:r>
              <a:rPr lang="en-US" altLang="ko-KR" sz="1600" b="1"/>
              <a:t>^=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A6A407A-2110-4674-8E00-F173022B1CFB}"/>
              </a:ext>
            </a:extLst>
          </p:cNvPr>
          <p:cNvSpPr/>
          <p:nvPr/>
        </p:nvSpPr>
        <p:spPr>
          <a:xfrm>
            <a:off x="118328" y="1372116"/>
            <a:ext cx="4453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특정 값으로 시작하는 속성을 가진 요소를 찾아 스타일 적용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CD11FBE-56EC-4DD8-8031-B7EFF4A51CA0}"/>
              </a:ext>
            </a:extLst>
          </p:cNvPr>
          <p:cNvSpPr txBox="1"/>
          <p:nvPr/>
        </p:nvSpPr>
        <p:spPr>
          <a:xfrm>
            <a:off x="4828488" y="906056"/>
            <a:ext cx="247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$= 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] </a:t>
            </a:r>
            <a:r>
              <a:rPr lang="ko-KR" altLang="en-US" sz="1600" b="1" dirty="0" err="1"/>
              <a:t>선택자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B79D5BB-1F50-4CA5-955F-CE58AE275146}"/>
              </a:ext>
            </a:extLst>
          </p:cNvPr>
          <p:cNvSpPr/>
          <p:nvPr/>
        </p:nvSpPr>
        <p:spPr>
          <a:xfrm>
            <a:off x="4828489" y="1372116"/>
            <a:ext cx="4034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특정 값으로 끝나는 속성을 가진 요소를 찾아 스타일 적용</a:t>
            </a:r>
            <a:endParaRPr lang="en-US" altLang="ko-KR" sz="120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4BC591D-CF2A-4050-9581-E72E56E4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785817"/>
            <a:ext cx="4398765" cy="48409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8BE2D03-3C1E-4B1B-B0C3-DB738F38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95" y="1720321"/>
            <a:ext cx="4226293" cy="4906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187890" y="1829516"/>
            <a:ext cx="4240094" cy="271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200" b="1" dirty="0" smtClean="0"/>
              <a:t>속성값의 시작 부분이 일치하는 요소에 스타일 적용하기</a:t>
            </a:r>
            <a:endParaRPr lang="en-US" altLang="ko-KR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766263" y="1788979"/>
            <a:ext cx="4159374" cy="271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200" b="1" smtClean="0"/>
              <a:t>파일 </a:t>
            </a:r>
            <a:r>
              <a:rPr lang="ko-KR" altLang="en-US" sz="1200" b="1" dirty="0" err="1" smtClean="0"/>
              <a:t>확장자에</a:t>
            </a:r>
            <a:r>
              <a:rPr lang="ko-KR" altLang="en-US" sz="1200" b="1" dirty="0" smtClean="0"/>
              <a:t> 따라 아이콘 다르게 표시하기</a:t>
            </a:r>
            <a:endParaRPr lang="en-US" altLang="ko-KR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1133904" y="5553808"/>
            <a:ext cx="658320" cy="1972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800"/>
              </a:lnSpc>
              <a:spcBef>
                <a:spcPts val="600"/>
              </a:spcBef>
            </a:pPr>
            <a:r>
              <a:rPr lang="en-US" altLang="ko-KR" sz="1000" b="1" dirty="0" smtClean="0"/>
              <a:t>  title</a:t>
            </a:r>
            <a:endParaRPr lang="en-US" altLang="ko-KR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3779912" y="5877272"/>
            <a:ext cx="576064" cy="21602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5322560" y="4855540"/>
            <a:ext cx="819160" cy="1972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800"/>
              </a:lnSpc>
              <a:spcBef>
                <a:spcPts val="600"/>
              </a:spcBef>
            </a:pPr>
            <a:r>
              <a:rPr lang="en-US" altLang="ko-KR" sz="1000" b="1" dirty="0" smtClean="0"/>
              <a:t>  </a:t>
            </a:r>
            <a:r>
              <a:rPr lang="en-US" altLang="ko-KR" sz="1000" b="1" dirty="0" err="1" smtClean="0"/>
              <a:t>href</a:t>
            </a:r>
            <a:r>
              <a:rPr lang="en-US" altLang="ko-KR" sz="1000" b="1" dirty="0" smtClean="0"/>
              <a:t> = </a:t>
            </a:r>
            <a:endParaRPr lang="en-US" altLang="ko-KR" sz="1000" b="1" dirty="0"/>
          </a:p>
        </p:txBody>
      </p:sp>
      <p:sp>
        <p:nvSpPr>
          <p:cNvPr id="19" name="직사각형 18"/>
          <p:cNvSpPr/>
          <p:nvPr/>
        </p:nvSpPr>
        <p:spPr>
          <a:xfrm>
            <a:off x="8266719" y="5179004"/>
            <a:ext cx="576064" cy="21602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2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61210CF-BA96-41EF-A386-B1E5BCE89CB0}"/>
              </a:ext>
            </a:extLst>
          </p:cNvPr>
          <p:cNvCxnSpPr/>
          <p:nvPr/>
        </p:nvCxnSpPr>
        <p:spPr>
          <a:xfrm>
            <a:off x="4716016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E3921C8-0DDE-4996-BB97-87F75E11C577}"/>
              </a:ext>
            </a:extLst>
          </p:cNvPr>
          <p:cNvSpPr txBox="1"/>
          <p:nvPr/>
        </p:nvSpPr>
        <p:spPr>
          <a:xfrm>
            <a:off x="171116" y="1075594"/>
            <a:ext cx="222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*=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] </a:t>
            </a:r>
            <a:r>
              <a:rPr lang="ko-KR" altLang="en-US" sz="1600" b="1" dirty="0" err="1"/>
              <a:t>선택자</a:t>
            </a:r>
            <a:endParaRPr lang="ko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5B36067-B47B-4AB2-91F1-1F5FCA0A182F}"/>
              </a:ext>
            </a:extLst>
          </p:cNvPr>
          <p:cNvSpPr/>
          <p:nvPr/>
        </p:nvSpPr>
        <p:spPr>
          <a:xfrm>
            <a:off x="171116" y="1432308"/>
            <a:ext cx="4103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Gothic_160_OTF"/>
              </a:rPr>
              <a:t>값의 일부가 일치하는 속성을 </a:t>
            </a:r>
            <a:r>
              <a:rPr lang="ko-KR" altLang="en-US" sz="1200">
                <a:latin typeface="+mn-ea"/>
              </a:rPr>
              <a:t>가진 요소를 찾아 스타일 적용</a:t>
            </a:r>
            <a:endParaRPr lang="en-US" altLang="ko-KR" sz="120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A9DF6D7-9F88-48A4-9B6A-07E549A6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4" y="1771502"/>
            <a:ext cx="4423996" cy="50612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F12AAAE-96BB-4464-898D-DDE21A2426F8}"/>
              </a:ext>
            </a:extLst>
          </p:cNvPr>
          <p:cNvSpPr txBox="1"/>
          <p:nvPr/>
        </p:nvSpPr>
        <p:spPr>
          <a:xfrm>
            <a:off x="4743766" y="1244871"/>
            <a:ext cx="206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속성 </a:t>
            </a:r>
            <a:r>
              <a:rPr lang="ko-KR" altLang="en-US" sz="1600" b="1" dirty="0" err="1"/>
              <a:t>선택자</a:t>
            </a:r>
            <a:r>
              <a:rPr lang="ko-KR" altLang="en-US" sz="1600" b="1" dirty="0"/>
              <a:t> 정리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E4F73E5-A5AD-487D-B36A-2C29EFB2E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62"/>
          <a:stretch/>
        </p:blipFill>
        <p:spPr>
          <a:xfrm>
            <a:off x="4782448" y="1877371"/>
            <a:ext cx="4036523" cy="2424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171116" y="1844824"/>
            <a:ext cx="4338254" cy="271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200" b="1" dirty="0" smtClean="0"/>
              <a:t>속성값의 일부가 일치하는 요소에 스타일 적용하기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9071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속성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사용 형식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살펴보기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52565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p[text]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ts val="21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p[text="red"]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ts val="21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~="bb"]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ts val="2100"/>
              </a:lnSpc>
            </a:pP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p[text|="a1"]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ts val="21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^="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ts val="2100"/>
              </a:lnSpc>
            </a:pP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p[text$=".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ts val="21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*="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ong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ts val="21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="hello"&gt;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텍스트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="red"&gt;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aa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bb cc"&gt;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="a1-a2-a3"&gt;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 텍스트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/pic.jpg"&gt;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시작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/pic.png"&gt;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끝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Seongyong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Hong"&gt;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패턴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71" y="3732547"/>
            <a:ext cx="2722617" cy="30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6CC36A32-B248-4F9B-B0ED-1C8629F1E13A}"/>
              </a:ext>
            </a:extLst>
          </p:cNvPr>
          <p:cNvSpPr/>
          <p:nvPr/>
        </p:nvSpPr>
        <p:spPr>
          <a:xfrm>
            <a:off x="495286" y="1620448"/>
            <a:ext cx="620330" cy="14755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FECA6F5-DB5F-4E02-946A-A74F48BEFC18}"/>
              </a:ext>
            </a:extLst>
          </p:cNvPr>
          <p:cNvCxnSpPr>
            <a:cxnSpLocks/>
            <a:stCxn id="5" idx="1"/>
            <a:endCxn id="11" idx="1"/>
          </p:cNvCxnSpPr>
          <p:nvPr/>
        </p:nvCxnSpPr>
        <p:spPr>
          <a:xfrm rot="10800000" flipH="1">
            <a:off x="354330" y="2358205"/>
            <a:ext cx="140956" cy="1158099"/>
          </a:xfrm>
          <a:prstGeom prst="bentConnector3">
            <a:avLst>
              <a:gd name="adj1" fmla="val -16217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7AD8133-465E-441C-A1D3-E8241C2C73C2}"/>
              </a:ext>
            </a:extLst>
          </p:cNvPr>
          <p:cNvSpPr txBox="1"/>
          <p:nvPr/>
        </p:nvSpPr>
        <p:spPr>
          <a:xfrm>
            <a:off x="466228" y="1589407"/>
            <a:ext cx="4424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:link </a:t>
            </a:r>
            <a:r>
              <a:rPr lang="en-US" altLang="ko-KR" sz="1200" dirty="0"/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방문하지 않은 링크에 스타일 적용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:visited </a:t>
            </a:r>
            <a:r>
              <a:rPr lang="en-US" altLang="ko-KR" sz="1200" dirty="0"/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방문한 링크에 스타일 적용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:active </a:t>
            </a:r>
            <a:r>
              <a:rPr lang="en-US" altLang="ko-KR" sz="1200" dirty="0"/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 요소를 활성화했을 때의 스타일 적용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:hover </a:t>
            </a:r>
            <a:r>
              <a:rPr lang="en-US" altLang="ko-KR" sz="1200" dirty="0"/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 요소에 마우스 커서를 올려놓을 때의 스타일 적용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:focus </a:t>
            </a:r>
            <a:r>
              <a:rPr lang="en-US" altLang="ko-KR" sz="1200" dirty="0"/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 요소에 초점이 맞추어졌을 때의 스타일 적용</a:t>
            </a:r>
            <a:endParaRPr lang="en-US" altLang="ko-KR" sz="1200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229967" y="1077117"/>
            <a:ext cx="466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사용자 동작에 반응하는 가상 클래스 </a:t>
            </a:r>
            <a:r>
              <a:rPr lang="ko-KR" altLang="en-US" sz="1600" b="1" dirty="0" err="1"/>
              <a:t>선택자</a:t>
            </a:r>
            <a:r>
              <a:rPr lang="ko-KR" altLang="en-US" sz="16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14D837D-5264-4989-B895-6D5A3C3A8A0E}"/>
              </a:ext>
            </a:extLst>
          </p:cNvPr>
          <p:cNvSpPr txBox="1"/>
          <p:nvPr/>
        </p:nvSpPr>
        <p:spPr>
          <a:xfrm>
            <a:off x="354330" y="3348885"/>
            <a:ext cx="3497590" cy="3348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/>
              <a:t>순서 중요 </a:t>
            </a:r>
            <a:r>
              <a:rPr lang="en-US" altLang="ko-KR" sz="1200">
                <a:solidFill>
                  <a:srgbClr val="C00000"/>
                </a:solidFill>
              </a:rPr>
              <a:t>:link </a:t>
            </a:r>
            <a:r>
              <a:rPr lang="en-US" altLang="ko-KR" sz="120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>
                <a:solidFill>
                  <a:srgbClr val="C00000"/>
                </a:solidFill>
              </a:rPr>
              <a:t> :visited </a:t>
            </a:r>
            <a:r>
              <a:rPr lang="en-US" altLang="ko-KR" sz="120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>
                <a:solidFill>
                  <a:srgbClr val="C00000"/>
                </a:solidFill>
              </a:rPr>
              <a:t>:hover </a:t>
            </a:r>
            <a:r>
              <a:rPr lang="en-US" altLang="ko-KR" sz="120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>
                <a:solidFill>
                  <a:srgbClr val="C00000"/>
                </a:solidFill>
              </a:rPr>
              <a:t> :active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D17CF31-1D0C-4BDE-902A-4E418E15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327" y="166018"/>
            <a:ext cx="4253726" cy="6735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45D4769-E075-4903-B919-235608C5F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4" r="22661"/>
          <a:stretch/>
        </p:blipFill>
        <p:spPr>
          <a:xfrm>
            <a:off x="229967" y="4365104"/>
            <a:ext cx="4270025" cy="17052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875232" y="163030"/>
            <a:ext cx="4240094" cy="271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200" b="1" dirty="0" smtClean="0"/>
              <a:t>가상 클래스 </a:t>
            </a:r>
            <a:r>
              <a:rPr lang="ko-KR" altLang="en-US" sz="1200" b="1" dirty="0" err="1" smtClean="0"/>
              <a:t>선택자를</a:t>
            </a:r>
            <a:r>
              <a:rPr lang="ko-KR" altLang="en-US" sz="1200" b="1" dirty="0" smtClean="0"/>
              <a:t> 사용해 링크 스타일 적용하기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9589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클래스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4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이벤트 </a:t>
            </a:r>
            <a:r>
              <a:rPr lang="ko-KR" altLang="en-US" sz="1400" b="1" dirty="0">
                <a:solidFill>
                  <a:schemeClr val="tx1"/>
                </a:solidFill>
              </a:rPr>
              <a:t>가상 클래스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340768"/>
            <a:ext cx="8344461" cy="547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a:link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text-decoration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underline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a:visited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a:hover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text-decoration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overline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a:active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div.d1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dashed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div.d1:hover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div.d2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dashed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div.d2:hover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Pseudo Class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="_blink"&gt;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방문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이벤트에 따른 링크의 변화를 잘 보세요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="d1"&gt;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영역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마우스 위치에 따른 박스의 스타일 변화를 보세요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r>
              <a:rPr lang="en-US" altLang="ko-KR" sz="12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="d2"&gt;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영역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마우스 위치에 따른 박스의 스타일 변화를 보세요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r>
              <a:rPr lang="en-US" altLang="ko-KR" sz="12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59" y="1738427"/>
            <a:ext cx="3513773" cy="23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9987" y="1268760"/>
            <a:ext cx="7552373" cy="45365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0.9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1.5s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클래스를 이용한 애니메이션 효과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마우스가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위에 있으면 박스가 늘어나요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9986" y="908720"/>
            <a:ext cx="755237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이벤트 가상 클래스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13" y="5258850"/>
            <a:ext cx="5132743" cy="1678959"/>
          </a:xfrm>
          <a:prstGeom prst="rect">
            <a:avLst/>
          </a:prstGeom>
        </p:spPr>
      </p:pic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dirty="0" smtClean="0"/>
              <a:t>가상 클래스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4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229967" y="1077117"/>
            <a:ext cx="3807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요소 상태에 따른 가상 클래스 </a:t>
            </a:r>
            <a:r>
              <a:rPr lang="ko-KR" altLang="en-US" sz="1600" b="1" dirty="0" err="1"/>
              <a:t>선택자</a:t>
            </a:r>
            <a:r>
              <a:rPr lang="ko-KR" altLang="en-US" sz="16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D54830-4173-494F-BB11-21A941EDA098}"/>
              </a:ext>
            </a:extLst>
          </p:cNvPr>
          <p:cNvSpPr txBox="1"/>
          <p:nvPr/>
        </p:nvSpPr>
        <p:spPr>
          <a:xfrm>
            <a:off x="466228" y="1589407"/>
            <a:ext cx="32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:target </a:t>
            </a:r>
            <a:r>
              <a:rPr lang="en-US" altLang="ko-KR" sz="1200" dirty="0"/>
              <a:t>– </a:t>
            </a:r>
            <a:r>
              <a:rPr lang="ko-KR" altLang="en-US" sz="1200" dirty="0"/>
              <a:t>앵커로 연결된 부분에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61054DF-5986-4259-A6CA-09FF592FF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72"/>
          <a:stretch/>
        </p:blipFill>
        <p:spPr>
          <a:xfrm>
            <a:off x="5220072" y="591479"/>
            <a:ext cx="3744416" cy="6081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DD6C648-4D85-4D4C-B43E-7119441C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3114408"/>
            <a:ext cx="4896544" cy="3488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5214242" y="577144"/>
            <a:ext cx="3750246" cy="271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200" b="1" dirty="0" smtClean="0"/>
              <a:t>앵커 대상에 스타일 적용하기</a:t>
            </a:r>
            <a:endParaRPr lang="en-US" altLang="ko-KR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5870126" y="4008404"/>
            <a:ext cx="978346" cy="2333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1000" b="1" dirty="0" smtClean="0">
                <a:latin typeface="휴먼굵은샘체" panose="02010804000101010101" pitchFamily="2" charset="-127"/>
                <a:ea typeface="휴먼굵은샘체" panose="02010804000101010101" pitchFamily="2" charset="-127"/>
              </a:rPr>
              <a:t>“</a:t>
            </a:r>
            <a:r>
              <a:rPr lang="en-US" altLang="ko-KR" sz="1000" b="1" dirty="0" smtClean="0">
                <a:latin typeface="Consolas" panose="020B0609020204030204" pitchFamily="49" charset="0"/>
              </a:rPr>
              <a:t>intro</a:t>
            </a:r>
            <a:r>
              <a:rPr lang="en-US" altLang="ko-KR" sz="1000" b="1" dirty="0" smtClean="0">
                <a:latin typeface="휴먼굵은샘체" panose="02010804000101010101" pitchFamily="2" charset="-127"/>
                <a:ea typeface="휴먼굵은샘체" panose="02010804000101010101" pitchFamily="2" charset="-127"/>
              </a:rPr>
              <a:t>”</a:t>
            </a:r>
            <a:r>
              <a:rPr lang="en-US" altLang="ko-KR" sz="1000" b="1" dirty="0" smtClean="0">
                <a:latin typeface="Consolas" panose="020B0609020204030204" pitchFamily="49" charset="0"/>
              </a:rPr>
              <a:t> </a:t>
            </a:r>
            <a:endParaRPr lang="en-US" altLang="ko-KR" sz="1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3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AAC8A46-B7AD-4C14-A03F-BD3BE17EC11A}"/>
              </a:ext>
            </a:extLst>
          </p:cNvPr>
          <p:cNvSpPr txBox="1"/>
          <p:nvPr/>
        </p:nvSpPr>
        <p:spPr>
          <a:xfrm>
            <a:off x="0" y="1108084"/>
            <a:ext cx="4930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연결 </a:t>
            </a:r>
            <a:r>
              <a:rPr lang="ko-KR" altLang="en-US" sz="1600" b="1" dirty="0" err="1">
                <a:latin typeface="+mn-ea"/>
              </a:rPr>
              <a:t>선택자</a:t>
            </a: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</a:rPr>
              <a:t>선택자와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선택자를</a:t>
            </a:r>
            <a:r>
              <a:rPr lang="ko-KR" altLang="en-US" sz="1200" dirty="0">
                <a:latin typeface="+mn-ea"/>
              </a:rPr>
              <a:t> 연결해 적용 대상을 제한하는 </a:t>
            </a:r>
            <a:r>
              <a:rPr lang="ko-KR" altLang="en-US" sz="1200" dirty="0" err="1">
                <a:latin typeface="+mn-ea"/>
              </a:rPr>
              <a:t>선택자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컴비네이션 </a:t>
            </a:r>
            <a:r>
              <a:rPr lang="ko-KR" altLang="en-US" sz="1200" b="1" dirty="0" err="1">
                <a:latin typeface="+mn-ea"/>
              </a:rPr>
              <a:t>선택자</a:t>
            </a:r>
            <a:r>
              <a:rPr lang="en-US" altLang="ko-KR" sz="1200" dirty="0">
                <a:latin typeface="+mn-ea"/>
              </a:rPr>
              <a:t>(combination selector) </a:t>
            </a:r>
            <a:r>
              <a:rPr lang="ko-KR" altLang="en-US" sz="1200" dirty="0">
                <a:latin typeface="+mn-ea"/>
              </a:rPr>
              <a:t>또는</a:t>
            </a:r>
            <a:r>
              <a:rPr lang="en-US" altLang="ko-KR" sz="1200" dirty="0">
                <a:latin typeface="+mn-ea"/>
              </a:rPr>
              <a:t> ‘</a:t>
            </a:r>
            <a:r>
              <a:rPr lang="ko-KR" altLang="en-US" sz="1200" b="1" dirty="0">
                <a:latin typeface="+mn-ea"/>
              </a:rPr>
              <a:t>조합 </a:t>
            </a:r>
            <a:r>
              <a:rPr lang="ko-KR" altLang="en-US" sz="1200" b="1" dirty="0" err="1">
                <a:latin typeface="+mn-ea"/>
              </a:rPr>
              <a:t>선택자</a:t>
            </a:r>
            <a:r>
              <a:rPr lang="en-US" altLang="ko-KR" sz="1200" dirty="0">
                <a:latin typeface="+mn-ea"/>
              </a:rPr>
              <a:t>’</a:t>
            </a:r>
            <a:r>
              <a:rPr lang="ko-KR" altLang="en-US" sz="1200" dirty="0">
                <a:latin typeface="+mn-ea"/>
              </a:rPr>
              <a:t>라고도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D041307-44B9-4C18-8DB6-DF37EE67693D}"/>
              </a:ext>
            </a:extLst>
          </p:cNvPr>
          <p:cNvSpPr txBox="1"/>
          <p:nvPr/>
        </p:nvSpPr>
        <p:spPr>
          <a:xfrm>
            <a:off x="0" y="2348880"/>
            <a:ext cx="306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하위 </a:t>
            </a:r>
            <a:r>
              <a:rPr lang="ko-KR" altLang="en-US" sz="1600" b="1" dirty="0" err="1"/>
              <a:t>선택자</a:t>
            </a:r>
            <a:r>
              <a:rPr lang="en-US" altLang="ko-KR" sz="1400" b="1" dirty="0"/>
              <a:t>(descendant selector)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CB725DC-6C32-4DFF-BE58-3ACA6C80895C}"/>
              </a:ext>
            </a:extLst>
          </p:cNvPr>
          <p:cNvSpPr/>
          <p:nvPr/>
        </p:nvSpPr>
        <p:spPr>
          <a:xfrm>
            <a:off x="0" y="2732727"/>
            <a:ext cx="4932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부모 요소에 포함된 </a:t>
            </a:r>
            <a:r>
              <a:rPr lang="ko-KR" altLang="en-US" sz="1200" u="sng" dirty="0">
                <a:solidFill>
                  <a:srgbClr val="C00000"/>
                </a:solidFill>
                <a:latin typeface="+mn-ea"/>
              </a:rPr>
              <a:t>모든 하위 요소에 </a:t>
            </a:r>
            <a:r>
              <a:rPr lang="ko-KR" altLang="en-US" sz="1200" dirty="0">
                <a:latin typeface="+mn-ea"/>
              </a:rPr>
              <a:t>스타일이 적용된다</a:t>
            </a:r>
            <a:r>
              <a:rPr lang="en-US" altLang="ko-KR" sz="1200" dirty="0">
                <a:latin typeface="+mn-ea"/>
              </a:rPr>
              <a:t> 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자식 요소뿐만 아니라 손자 요소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손자의 손자 요소 등 </a:t>
            </a:r>
            <a:r>
              <a:rPr lang="ko-KR" altLang="en-US" sz="1200" dirty="0" smtClean="0">
                <a:latin typeface="+mn-ea"/>
              </a:rPr>
              <a:t>               모든 </a:t>
            </a:r>
            <a:r>
              <a:rPr lang="ko-KR" altLang="en-US" sz="1200" dirty="0">
                <a:latin typeface="+mn-ea"/>
              </a:rPr>
              <a:t>하위 요소까지 적용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하위 </a:t>
            </a:r>
            <a:r>
              <a:rPr lang="ko-KR" altLang="en-US" sz="1200" dirty="0" err="1">
                <a:latin typeface="+mn-ea"/>
              </a:rPr>
              <a:t>선택자를</a:t>
            </a:r>
            <a:r>
              <a:rPr lang="ko-KR" altLang="en-US" sz="1200" dirty="0">
                <a:latin typeface="+mn-ea"/>
              </a:rPr>
              <a:t> 정의할 때는 상위 요소와 하위 요소를 나란히 쓴다</a:t>
            </a:r>
            <a:r>
              <a:rPr lang="en-US" altLang="ko-KR" sz="1200" dirty="0">
                <a:latin typeface="+mn-ea"/>
              </a:rPr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3AC9E18-99CB-4913-B449-D17CDF38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7" y="4193668"/>
            <a:ext cx="1425768" cy="34267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4D1F8256-4816-45CE-BF29-B0A89C1E328B}"/>
              </a:ext>
            </a:extLst>
          </p:cNvPr>
          <p:cNvGrpSpPr/>
          <p:nvPr/>
        </p:nvGrpSpPr>
        <p:grpSpPr>
          <a:xfrm>
            <a:off x="277034" y="4362338"/>
            <a:ext cx="3718902" cy="1946981"/>
            <a:chOff x="1068680" y="4043982"/>
            <a:chExt cx="4166024" cy="1705934"/>
          </a:xfrm>
        </p:grpSpPr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2832B7EC-E025-4210-9DF1-8B3235E68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680" y="4349741"/>
              <a:ext cx="2514600" cy="1400175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541B54CD-007F-4CFB-BDC0-E3C6770A2D34}"/>
                </a:ext>
              </a:extLst>
            </p:cNvPr>
            <p:cNvGrpSpPr/>
            <p:nvPr/>
          </p:nvGrpSpPr>
          <p:grpSpPr>
            <a:xfrm>
              <a:off x="2325989" y="4043982"/>
              <a:ext cx="2908715" cy="897134"/>
              <a:chOff x="2393205" y="4286041"/>
              <a:chExt cx="2908715" cy="897134"/>
            </a:xfrm>
          </p:grpSpPr>
          <p:sp>
            <p:nvSpPr>
              <p:cNvPr id="7" name="사각형 설명선 8">
                <a:extLst>
                  <a:ext uri="{FF2B5EF4-FFF2-40B4-BE49-F238E27FC236}">
                    <a16:creationId xmlns="" xmlns:a16="http://schemas.microsoft.com/office/drawing/2014/main" id="{3417B299-A908-4D7F-A4DD-DAC6A3D65AF7}"/>
                  </a:ext>
                </a:extLst>
              </p:cNvPr>
              <p:cNvSpPr/>
              <p:nvPr/>
            </p:nvSpPr>
            <p:spPr>
              <a:xfrm>
                <a:off x="2811022" y="4286041"/>
                <a:ext cx="2490898" cy="5530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>
                    <a:solidFill>
                      <a:srgbClr val="0070C0"/>
                    </a:solidFill>
                  </a:rPr>
                  <a:t>section </a:t>
                </a:r>
                <a:r>
                  <a:rPr lang="ko-KR" altLang="en-US" sz="1100">
                    <a:solidFill>
                      <a:srgbClr val="0070C0"/>
                    </a:solidFill>
                  </a:rPr>
                  <a:t>요소 안의 모든 </a:t>
                </a:r>
                <a:r>
                  <a:rPr lang="en-US" altLang="ko-KR" sz="1100">
                    <a:solidFill>
                      <a:srgbClr val="0070C0"/>
                    </a:solidFill>
                  </a:rPr>
                  <a:t>p </a:t>
                </a:r>
                <a:r>
                  <a:rPr lang="ko-KR" altLang="en-US" sz="1100">
                    <a:solidFill>
                      <a:srgbClr val="0070C0"/>
                    </a:solidFill>
                  </a:rPr>
                  <a:t>요소에 적용할 스타일 규칙</a:t>
                </a:r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="" xmlns:a16="http://schemas.microsoft.com/office/drawing/2014/main" id="{6964165F-D85E-41ED-93ED-9DCE8959C0C5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rot="10800000" flipV="1">
                <a:off x="2393205" y="4562549"/>
                <a:ext cx="417816" cy="62062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32B4D911-CE5C-4B9C-9503-A9563025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812" y="978212"/>
            <a:ext cx="4180731" cy="51870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948968" y="1008603"/>
            <a:ext cx="4148555" cy="33361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하위 </a:t>
            </a:r>
            <a:r>
              <a:rPr lang="ko-KR" altLang="en-US" sz="1200" b="1" dirty="0" err="1" smtClean="0"/>
              <a:t>선택자를</a:t>
            </a:r>
            <a:r>
              <a:rPr lang="ko-KR" altLang="en-US" sz="1200" b="1" dirty="0" smtClean="0"/>
              <a:t> 사용하여 </a:t>
            </a:r>
            <a:r>
              <a:rPr lang="ko-KR" altLang="en-US" sz="1200" b="1" dirty="0" err="1" smtClean="0"/>
              <a:t>글자색</a:t>
            </a:r>
            <a:r>
              <a:rPr lang="ko-KR" altLang="en-US" sz="1200" b="1" dirty="0" smtClean="0"/>
              <a:t> 적용하기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97030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229967" y="1077117"/>
            <a:ext cx="3807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요소 상태에 따른 가상 클래스 선택자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D54830-4173-494F-BB11-21A941EDA098}"/>
              </a:ext>
            </a:extLst>
          </p:cNvPr>
          <p:cNvSpPr txBox="1"/>
          <p:nvPr/>
        </p:nvSpPr>
        <p:spPr>
          <a:xfrm>
            <a:off x="229967" y="1589407"/>
            <a:ext cx="4771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:target </a:t>
            </a:r>
            <a:r>
              <a:rPr lang="en-US" altLang="ko-KR" sz="1200" dirty="0"/>
              <a:t>– </a:t>
            </a:r>
            <a:r>
              <a:rPr lang="ko-KR" altLang="en-US" sz="1200" dirty="0"/>
              <a:t>앵커로 연결된 부분에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:enabled, :disabled – </a:t>
            </a:r>
            <a:r>
              <a:rPr lang="ko-KR" altLang="en-US" sz="1200" b="1" dirty="0"/>
              <a:t>요소의 사용 여부에 따라 스타일 적용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:checked – </a:t>
            </a:r>
            <a:r>
              <a:rPr lang="ko-KR" altLang="en-US" sz="1200" b="1" dirty="0"/>
              <a:t>라디오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버튼이나 체크 박스에 체크했을 때 스타일 적용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9D94BB8E-9115-47B2-AE6F-3263F073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13" y="1333234"/>
            <a:ext cx="4240387" cy="43280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AD149376-0AF9-49F3-A1B7-ADDFBB71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36" y="3645024"/>
            <a:ext cx="3544287" cy="1935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964698" y="1362540"/>
            <a:ext cx="4168416" cy="295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100" b="1" dirty="0" smtClean="0"/>
              <a:t>선택된 라디오 버튼에 스타일 적용하기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254902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229967" y="1077117"/>
            <a:ext cx="3807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요소 상태에 따른 가상 클래스 선택자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D54830-4173-494F-BB11-21A941EDA098}"/>
              </a:ext>
            </a:extLst>
          </p:cNvPr>
          <p:cNvSpPr txBox="1"/>
          <p:nvPr/>
        </p:nvSpPr>
        <p:spPr>
          <a:xfrm>
            <a:off x="179512" y="1589406"/>
            <a:ext cx="4771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:target </a:t>
            </a:r>
            <a:r>
              <a:rPr lang="en-US" altLang="ko-KR" sz="1200" dirty="0"/>
              <a:t>– </a:t>
            </a:r>
            <a:r>
              <a:rPr lang="ko-KR" altLang="en-US" sz="1200" dirty="0"/>
              <a:t>앵커로 연결된 부분에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:enabled, :disabled </a:t>
            </a:r>
            <a:r>
              <a:rPr lang="en-US" altLang="ko-KR" sz="1200" dirty="0"/>
              <a:t>– </a:t>
            </a:r>
            <a:r>
              <a:rPr lang="ko-KR" altLang="en-US" sz="1200" dirty="0"/>
              <a:t>요소의 사용 여부에 따라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:checked </a:t>
            </a:r>
            <a:r>
              <a:rPr lang="en-US" altLang="ko-KR" sz="1200" dirty="0"/>
              <a:t>– </a:t>
            </a:r>
            <a:r>
              <a:rPr lang="ko-KR" altLang="en-US" sz="1200" dirty="0"/>
              <a:t>라디오</a:t>
            </a:r>
            <a:r>
              <a:rPr lang="en-US" altLang="ko-KR" sz="1200" dirty="0"/>
              <a:t> </a:t>
            </a:r>
            <a:r>
              <a:rPr lang="ko-KR" altLang="en-US" sz="1200" dirty="0"/>
              <a:t>버튼이나 체크 박스에 체크했을 때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:not – </a:t>
            </a:r>
            <a:r>
              <a:rPr lang="ko-KR" altLang="en-US" sz="1200" dirty="0"/>
              <a:t>특정</a:t>
            </a:r>
            <a:r>
              <a:rPr lang="en-US" altLang="ko-KR" sz="1200" dirty="0"/>
              <a:t> </a:t>
            </a:r>
            <a:r>
              <a:rPr lang="ko-KR" altLang="en-US" sz="1200" dirty="0"/>
              <a:t>요소를 제외하고 스타일 적용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4B7D5F-38E8-4DB4-BABB-9E941DF6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37" y="3280093"/>
            <a:ext cx="2221139" cy="3162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DFE0DE3-3CC5-4405-9B0F-CD47F759D896}"/>
              </a:ext>
            </a:extLst>
          </p:cNvPr>
          <p:cNvSpPr txBox="1"/>
          <p:nvPr/>
        </p:nvSpPr>
        <p:spPr>
          <a:xfrm>
            <a:off x="282006" y="2857830"/>
            <a:ext cx="407397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C00000"/>
                </a:solidFill>
              </a:rPr>
              <a:t>type=“text” </a:t>
            </a:r>
            <a:r>
              <a:rPr lang="ko-KR" altLang="en-US" sz="1200" b="1" dirty="0">
                <a:solidFill>
                  <a:srgbClr val="C00000"/>
                </a:solidFill>
              </a:rPr>
              <a:t>필드와 </a:t>
            </a:r>
            <a:r>
              <a:rPr lang="en-US" altLang="ko-KR" sz="1200" b="1" dirty="0">
                <a:solidFill>
                  <a:srgbClr val="C00000"/>
                </a:solidFill>
              </a:rPr>
              <a:t>type=“</a:t>
            </a:r>
            <a:r>
              <a:rPr lang="en-US" altLang="ko-KR" sz="1200" b="1" dirty="0" err="1">
                <a:solidFill>
                  <a:srgbClr val="C00000"/>
                </a:solidFill>
              </a:rPr>
              <a:t>tel</a:t>
            </a:r>
            <a:r>
              <a:rPr lang="en-US" altLang="ko-KR" sz="1200" b="1" dirty="0">
                <a:solidFill>
                  <a:srgbClr val="C00000"/>
                </a:solidFill>
              </a:rPr>
              <a:t>” </a:t>
            </a:r>
            <a:r>
              <a:rPr lang="ko-KR" altLang="en-US" sz="1200" b="1" dirty="0">
                <a:solidFill>
                  <a:srgbClr val="C00000"/>
                </a:solidFill>
              </a:rPr>
              <a:t>필드에 스타일 적용하기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A8BDBBD-FD76-4BB4-8433-B26CFE3CA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60"/>
          <a:stretch/>
        </p:blipFill>
        <p:spPr>
          <a:xfrm>
            <a:off x="5120330" y="1364771"/>
            <a:ext cx="3784184" cy="24241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2D82EBA-B124-45A5-B567-B638169736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86"/>
          <a:stretch/>
        </p:blipFill>
        <p:spPr>
          <a:xfrm>
            <a:off x="5120331" y="4077072"/>
            <a:ext cx="3860384" cy="264426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C0753E82-7971-4ECB-A140-9AE240A626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71800" y="2576835"/>
            <a:ext cx="2348530" cy="2004293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9A0BF9E-D6BE-4A13-9318-56F894ABCC2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731980" y="5003735"/>
            <a:ext cx="2388351" cy="395468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731F5EF-52D2-492E-B8A7-3DBC7825D9D9}"/>
              </a:ext>
            </a:extLst>
          </p:cNvPr>
          <p:cNvSpPr txBox="1"/>
          <p:nvPr/>
        </p:nvSpPr>
        <p:spPr>
          <a:xfrm>
            <a:off x="3425668" y="3511900"/>
            <a:ext cx="11624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일반적인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DA5F3AB-B086-4D06-98EB-0D7484280B20}"/>
              </a:ext>
            </a:extLst>
          </p:cNvPr>
          <p:cNvSpPr txBox="1"/>
          <p:nvPr/>
        </p:nvSpPr>
        <p:spPr>
          <a:xfrm>
            <a:off x="3425668" y="4959252"/>
            <a:ext cx="138691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선택자</a:t>
            </a:r>
            <a:r>
              <a:rPr lang="ko-KR" altLang="en-US" sz="1200" dirty="0"/>
              <a:t> 사용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5133107" y="1361241"/>
            <a:ext cx="3760521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100" b="1" smtClean="0"/>
              <a:t>일반적으로 텍스트 필드 선택하기</a:t>
            </a:r>
            <a:endParaRPr lang="en-US" altLang="ko-KR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5138380" y="4144886"/>
            <a:ext cx="3842335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100" b="1" dirty="0" smtClean="0"/>
              <a:t>not </a:t>
            </a:r>
            <a:r>
              <a:rPr lang="ko-KR" altLang="en-US" sz="1100" b="1" dirty="0" err="1" smtClean="0"/>
              <a:t>선택자로</a:t>
            </a:r>
            <a:r>
              <a:rPr lang="ko-KR" altLang="en-US" sz="1100" b="1" dirty="0" smtClean="0"/>
              <a:t> 라디오 필드를 제외한 텍스트 필드 선택하기</a:t>
            </a:r>
            <a:endParaRPr lang="en-US" altLang="ko-KR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6749868" y="4881860"/>
            <a:ext cx="722628" cy="3103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000" b="1" dirty="0" smtClean="0"/>
              <a:t>radio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42808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요소 </a:t>
            </a:r>
            <a:r>
              <a:rPr lang="ko-KR" altLang="en-US" sz="1400" b="1" dirty="0">
                <a:solidFill>
                  <a:schemeClr val="tx1"/>
                </a:solidFill>
              </a:rPr>
              <a:t>상태 가상 클래스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54452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h2:first-letter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text-transform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uppercase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h3:first-line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input:focus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input:checked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div.d1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input:checked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div.d2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states pseudo-classes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문제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 수도는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문제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수도는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 작성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="text"&gt;&lt;/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힌트 보기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="d1"&gt;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남대문이 있는 곳이죠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 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정답 보기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="d2"&gt;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서울   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24" y="3645024"/>
            <a:ext cx="3332976" cy="302436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=""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dirty="0"/>
              <a:t>가상 클래스와 가상 요소</a:t>
            </a:r>
          </a:p>
        </p:txBody>
      </p:sp>
    </p:spTree>
    <p:extLst>
      <p:ext uri="{BB962C8B-B14F-4D97-AF65-F5344CB8AC3E}">
        <p14:creationId xmlns:p14="http://schemas.microsoft.com/office/powerpoint/2010/main" val="164123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229967" y="1077117"/>
            <a:ext cx="3807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문서 구조에 따른 가상 클래스 선택자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4CD62CF-B676-4086-A242-FA1D9B8C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52701"/>
            <a:ext cx="4227507" cy="2818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7EFA15E-AE6B-492D-B216-3B0F6ED8CBFC}"/>
              </a:ext>
            </a:extLst>
          </p:cNvPr>
          <p:cNvSpPr txBox="1"/>
          <p:nvPr/>
        </p:nvSpPr>
        <p:spPr>
          <a:xfrm>
            <a:off x="0" y="1661020"/>
            <a:ext cx="4335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ko-KR" altLang="en-US" sz="1200" dirty="0"/>
              <a:t>웹 문서의 구조를 기준으로 특정 위치에 있는 요소를 찾아 스타일 적용</a:t>
            </a:r>
            <a:endParaRPr lang="en-US" altLang="ko-KR" sz="1200" dirty="0"/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ko-KR" altLang="en-US" sz="1200" dirty="0"/>
              <a:t>위치가 계속 바뀐다면 </a:t>
            </a:r>
            <a:r>
              <a:rPr lang="en-US" altLang="ko-KR" sz="1200" dirty="0" err="1"/>
              <a:t>a</a:t>
            </a:r>
            <a:r>
              <a:rPr lang="en-US" altLang="ko-KR" sz="1200" i="1" dirty="0" err="1"/>
              <a:t>n</a:t>
            </a:r>
            <a:r>
              <a:rPr lang="en-US" altLang="ko-KR" sz="1200" dirty="0" err="1"/>
              <a:t>+b</a:t>
            </a:r>
            <a:r>
              <a:rPr lang="en-US" altLang="ko-KR" sz="1200" dirty="0"/>
              <a:t> </a:t>
            </a:r>
            <a:r>
              <a:rPr lang="ko-KR" altLang="en-US" sz="1200" dirty="0"/>
              <a:t>처럼 수식을 사용할 수도 있음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이 때 </a:t>
            </a:r>
            <a:r>
              <a:rPr lang="en-US" altLang="ko-KR" sz="1200" dirty="0"/>
              <a:t>n </a:t>
            </a:r>
            <a:r>
              <a:rPr lang="ko-KR" altLang="en-US" sz="1200" dirty="0"/>
              <a:t>값은 </a:t>
            </a:r>
            <a:r>
              <a:rPr lang="en-US" altLang="ko-KR" sz="1200" dirty="0"/>
              <a:t>0</a:t>
            </a:r>
            <a:r>
              <a:rPr lang="ko-KR" altLang="en-US" sz="1200" dirty="0"/>
              <a:t>부터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CE849FE-5066-4C60-BD7A-03A5109C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309" y="707132"/>
            <a:ext cx="4406179" cy="41709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52E5264-751B-45A4-A32B-FC44BC8D6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4581128"/>
            <a:ext cx="2966893" cy="40489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569804" y="732973"/>
            <a:ext cx="4394684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100" b="1" dirty="0" smtClean="0"/>
              <a:t>위치에 따라 자식 요소  </a:t>
            </a:r>
            <a:r>
              <a:rPr lang="ko-KR" altLang="en-US" sz="1100" b="1" dirty="0" smtClean="0"/>
              <a:t>선택하기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2266380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구조에 따른 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900127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구조적 </a:t>
            </a:r>
            <a:r>
              <a:rPr lang="ko-KR" altLang="en-US" sz="1400" b="1" dirty="0">
                <a:solidFill>
                  <a:schemeClr val="tx1"/>
                </a:solidFill>
              </a:rPr>
              <a:t>가상 클래스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260167"/>
            <a:ext cx="8344461" cy="559783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h4:first-child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 </a:t>
            </a:r>
            <a:r>
              <a:rPr lang="en-US" altLang="ko-KR" sz="1200" b="1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 err="1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태그의 텍스트 색상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h4:last-child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</a:t>
            </a:r>
            <a:r>
              <a:rPr lang="en-US" altLang="ko-KR" sz="1200" b="1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마지막 태그의 텍스트 색상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endParaRPr lang="en-US" altLang="ko-KR" sz="1200" b="1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h4:nth-child(2n+1)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</a:t>
            </a:r>
            <a:r>
              <a:rPr lang="en-US" altLang="ko-KR" sz="1200" b="1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홀수 태그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h4:nth-last-child(2n)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</a:t>
            </a:r>
            <a:r>
              <a:rPr lang="en-US" altLang="ko-KR" sz="1200" b="1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짝수 태그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2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2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27254"/>
            <a:ext cx="1865193" cy="49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7A7DBF8-C9B9-402A-A0A9-F0CC88DC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743" y="1040104"/>
            <a:ext cx="3502681" cy="5318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49E2434-50D6-452E-9FC1-346879958933}"/>
              </a:ext>
            </a:extLst>
          </p:cNvPr>
          <p:cNvSpPr txBox="1"/>
          <p:nvPr/>
        </p:nvSpPr>
        <p:spPr>
          <a:xfrm>
            <a:off x="323528" y="1209136"/>
            <a:ext cx="4191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가상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8EFC2B5-A71E-4C8B-BE85-B8039C749C00}"/>
              </a:ext>
            </a:extLst>
          </p:cNvPr>
          <p:cNvSpPr txBox="1"/>
          <p:nvPr/>
        </p:nvSpPr>
        <p:spPr>
          <a:xfrm>
            <a:off x="107503" y="1838310"/>
            <a:ext cx="4778239" cy="224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화면 </a:t>
            </a:r>
            <a:r>
              <a:rPr lang="ko-KR" altLang="en-US" sz="1200" dirty="0" err="1"/>
              <a:t>꾸미기용</a:t>
            </a:r>
            <a:r>
              <a:rPr lang="ko-KR" altLang="en-US" sz="1200" dirty="0"/>
              <a:t> 요소를 웹 문서에 포함시키지 않기 위해 가상 요소 </a:t>
            </a:r>
            <a:r>
              <a:rPr lang="ko-KR" altLang="en-US" sz="1200" dirty="0" smtClean="0"/>
              <a:t>사용</a:t>
            </a:r>
            <a:endParaRPr lang="en-US" altLang="ko-KR" sz="1200" dirty="0"/>
          </a:p>
          <a:p>
            <a:pPr marL="144000" indent="-144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::first-line : </a:t>
            </a:r>
            <a:r>
              <a:rPr lang="ko-KR" altLang="en-US" sz="1200" dirty="0"/>
              <a:t>특정 요소의 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줄에 스타일 적용</a:t>
            </a:r>
            <a:endParaRPr lang="en-US" altLang="ko-KR" sz="1200" dirty="0"/>
          </a:p>
          <a:p>
            <a:pPr marL="144000" indent="-144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::first-letter : </a:t>
            </a:r>
            <a:r>
              <a:rPr lang="ko-KR" altLang="en-US" sz="1200" dirty="0"/>
              <a:t>특정 요소의 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글자에 스타일 적용</a:t>
            </a:r>
            <a:endParaRPr lang="en-US" altLang="ko-KR" sz="1200" dirty="0"/>
          </a:p>
          <a:p>
            <a:pPr marL="144000" indent="-144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::before : </a:t>
            </a:r>
            <a:r>
              <a:rPr lang="ko-KR" altLang="en-US" sz="1200" dirty="0"/>
              <a:t>특정 요소의 앞에 지정한 </a:t>
            </a:r>
            <a:r>
              <a:rPr lang="ko-KR" altLang="en-US" sz="1200" dirty="0" err="1"/>
              <a:t>콘텐츠</a:t>
            </a:r>
            <a:r>
              <a:rPr lang="ko-KR" altLang="en-US" sz="1200" dirty="0"/>
              <a:t> 추가</a:t>
            </a:r>
            <a:endParaRPr lang="en-US" altLang="ko-KR" sz="1200" dirty="0"/>
          </a:p>
          <a:p>
            <a:pPr marL="144000" indent="-144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::after : </a:t>
            </a:r>
            <a:r>
              <a:rPr lang="ko-KR" altLang="en-US" sz="1200" dirty="0"/>
              <a:t>특정 요소의 뒤에 지정한 </a:t>
            </a:r>
            <a:r>
              <a:rPr lang="ko-KR" altLang="en-US" sz="1200" dirty="0" err="1"/>
              <a:t>콘텐츠</a:t>
            </a:r>
            <a:r>
              <a:rPr lang="ko-KR" altLang="en-US" sz="1200" dirty="0"/>
              <a:t> 추가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E68CB434-D151-4EFC-8194-F8E3DBEE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816" y="4897589"/>
            <a:ext cx="1656184" cy="1547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5004048" y="1089611"/>
            <a:ext cx="3382180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100" b="1" smtClean="0"/>
              <a:t>가상 요소를 사용해 스타일 적용하기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44293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72229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하위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32269"/>
            <a:ext cx="8344461" cy="384094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Descendant Selector_1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후손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자식의 자식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후손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1)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자식의 자식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후손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Descendant Selector_2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714735" cy="2111194"/>
          </a:xfrm>
          <a:prstGeom prst="rect">
            <a:avLst/>
          </a:prstGeom>
        </p:spPr>
      </p:pic>
      <p:sp>
        <p:nvSpPr>
          <p:cNvPr id="9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 txBox="1">
            <a:spLocks/>
          </p:cNvSpPr>
          <p:nvPr/>
        </p:nvSpPr>
        <p:spPr bwMode="auto">
          <a:xfrm>
            <a:off x="403920" y="260648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mtClean="0"/>
              <a:t>연결 선택자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2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AE85553-D1DA-45C7-9808-6DC0767EBCD2}"/>
              </a:ext>
            </a:extLst>
          </p:cNvPr>
          <p:cNvSpPr txBox="1"/>
          <p:nvPr/>
        </p:nvSpPr>
        <p:spPr>
          <a:xfrm>
            <a:off x="107504" y="1225914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자식 </a:t>
            </a:r>
            <a:r>
              <a:rPr lang="ko-KR" altLang="en-US" sz="1600" b="1" dirty="0" err="1"/>
              <a:t>선택자</a:t>
            </a:r>
            <a:r>
              <a:rPr lang="en-US" altLang="ko-KR" sz="1400" b="1" dirty="0"/>
              <a:t>(child selector)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852F99B-00BD-48BE-95AF-81DA798381DC}"/>
              </a:ext>
            </a:extLst>
          </p:cNvPr>
          <p:cNvSpPr/>
          <p:nvPr/>
        </p:nvSpPr>
        <p:spPr>
          <a:xfrm>
            <a:off x="107504" y="1691973"/>
            <a:ext cx="4697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자식 요소에 스타일을 적용하는 </a:t>
            </a:r>
            <a:r>
              <a:rPr lang="ko-KR" altLang="en-US" sz="1200" dirty="0" err="1">
                <a:latin typeface="+mn-ea"/>
              </a:rPr>
              <a:t>선택자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두 요소 사이에 ‘</a:t>
            </a:r>
            <a:r>
              <a:rPr lang="en-US" altLang="ko-KR" sz="1200" dirty="0">
                <a:latin typeface="+mn-ea"/>
              </a:rPr>
              <a:t>&gt;(</a:t>
            </a:r>
            <a:r>
              <a:rPr lang="ko-KR" altLang="en-US" sz="1200" dirty="0">
                <a:latin typeface="+mn-ea"/>
              </a:rPr>
              <a:t>부등호</a:t>
            </a:r>
            <a:r>
              <a:rPr lang="en-US" altLang="ko-KR" sz="1200" dirty="0">
                <a:latin typeface="+mn-ea"/>
              </a:rPr>
              <a:t>)’</a:t>
            </a:r>
            <a:r>
              <a:rPr lang="ko-KR" altLang="en-US" sz="1200" dirty="0">
                <a:latin typeface="+mn-ea"/>
              </a:rPr>
              <a:t>를 표시해 부모 요소와 자식 요소를 구분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570BD6C-2059-4C1F-AAD4-CE2D3777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81" y="2731424"/>
            <a:ext cx="2080007" cy="4323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F8F1634-BCEE-49FF-9CC5-042FF94F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287981"/>
            <a:ext cx="2868858" cy="1827849"/>
          </a:xfrm>
          <a:prstGeom prst="rect">
            <a:avLst/>
          </a:prstGeom>
        </p:spPr>
      </p:pic>
      <p:sp>
        <p:nvSpPr>
          <p:cNvPr id="16" name="사각형 설명선 5">
            <a:extLst>
              <a:ext uri="{FF2B5EF4-FFF2-40B4-BE49-F238E27FC236}">
                <a16:creationId xmlns="" xmlns:a16="http://schemas.microsoft.com/office/drawing/2014/main" id="{2E72B89A-0704-4AE5-A9EB-FDA15E00333C}"/>
              </a:ext>
            </a:extLst>
          </p:cNvPr>
          <p:cNvSpPr/>
          <p:nvPr/>
        </p:nvSpPr>
        <p:spPr>
          <a:xfrm>
            <a:off x="1221122" y="5357317"/>
            <a:ext cx="2702806" cy="735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70C0"/>
                </a:solidFill>
              </a:rPr>
              <a:t>section </a:t>
            </a:r>
            <a:r>
              <a:rPr lang="ko-KR" altLang="en-US" sz="1200" dirty="0">
                <a:solidFill>
                  <a:srgbClr val="0070C0"/>
                </a:solidFill>
              </a:rPr>
              <a:t>요소 안에 포함된 </a:t>
            </a:r>
            <a:r>
              <a:rPr lang="en-US" altLang="ko-KR" sz="1200" dirty="0">
                <a:solidFill>
                  <a:srgbClr val="0070C0"/>
                </a:solidFill>
              </a:rPr>
              <a:t>p </a:t>
            </a:r>
            <a:r>
              <a:rPr lang="ko-KR" altLang="en-US" sz="1200" dirty="0">
                <a:solidFill>
                  <a:srgbClr val="0070C0"/>
                </a:solidFill>
              </a:rPr>
              <a:t>요소 중 </a:t>
            </a:r>
            <a:r>
              <a:rPr lang="en-US" altLang="ko-KR" sz="1200" dirty="0">
                <a:solidFill>
                  <a:srgbClr val="0070C0"/>
                </a:solidFill>
              </a:rPr>
              <a:t/>
            </a:r>
            <a:br>
              <a:rPr lang="en-US" altLang="ko-KR" sz="1200" dirty="0">
                <a:solidFill>
                  <a:srgbClr val="0070C0"/>
                </a:solidFill>
              </a:rPr>
            </a:br>
            <a:r>
              <a:rPr lang="ko-KR" altLang="en-US" sz="1200" dirty="0">
                <a:solidFill>
                  <a:srgbClr val="0070C0"/>
                </a:solidFill>
              </a:rPr>
              <a:t>자식 </a:t>
            </a:r>
            <a:r>
              <a:rPr lang="en-US" altLang="ko-KR" sz="1200" dirty="0">
                <a:solidFill>
                  <a:srgbClr val="0070C0"/>
                </a:solidFill>
              </a:rPr>
              <a:t>p </a:t>
            </a:r>
            <a:r>
              <a:rPr lang="ko-KR" altLang="en-US" sz="1200" dirty="0">
                <a:solidFill>
                  <a:srgbClr val="0070C0"/>
                </a:solidFill>
              </a:rPr>
              <a:t>요소에만 적용할 스타일 규칙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789EFF1-92B7-4F07-A49B-ECA4E82EB055}"/>
              </a:ext>
            </a:extLst>
          </p:cNvPr>
          <p:cNvCxnSpPr>
            <a:cxnSpLocks/>
          </p:cNvCxnSpPr>
          <p:nvPr/>
        </p:nvCxnSpPr>
        <p:spPr>
          <a:xfrm flipH="1" flipV="1">
            <a:off x="1889954" y="4337455"/>
            <a:ext cx="286318" cy="101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67952DA7-D1A8-432C-9871-CD90B201C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878" y="977140"/>
            <a:ext cx="4339122" cy="5186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887941" y="1052736"/>
            <a:ext cx="414855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mtClean="0"/>
              <a:t>자</a:t>
            </a:r>
            <a:r>
              <a:rPr lang="ko-KR" altLang="en-US" sz="1200" b="1"/>
              <a:t>식</a:t>
            </a:r>
            <a:r>
              <a:rPr lang="ko-KR" altLang="en-US" sz="1200" b="1" smtClean="0"/>
              <a:t> </a:t>
            </a:r>
            <a:r>
              <a:rPr lang="ko-KR" altLang="en-US" sz="1200" b="1" dirty="0" err="1" smtClean="0"/>
              <a:t>선택자를</a:t>
            </a:r>
            <a:r>
              <a:rPr lang="ko-KR" altLang="en-US" sz="1200" b="1" dirty="0" smtClean="0"/>
              <a:t> 사용하여 </a:t>
            </a:r>
            <a:r>
              <a:rPr lang="ko-KR" altLang="en-US" sz="1200" b="1" dirty="0" err="1" smtClean="0"/>
              <a:t>글자색</a:t>
            </a:r>
            <a:r>
              <a:rPr lang="ko-KR" altLang="en-US" sz="1200" b="1" dirty="0" smtClean="0"/>
              <a:t> 적용하기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6156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4003" y="119675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자식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56792"/>
            <a:ext cx="8344461" cy="476670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Child Selector_1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자식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sno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123456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sno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office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02-4567-1010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office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010-1234-5678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933056"/>
            <a:ext cx="3407266" cy="2390438"/>
          </a:xfrm>
          <a:prstGeom prst="rect">
            <a:avLst/>
          </a:prstGeom>
        </p:spPr>
      </p:pic>
      <p:sp>
        <p:nvSpPr>
          <p:cNvPr id="9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dirty="0"/>
              <a:t>연결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8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AE85553-D1DA-45C7-9808-6DC0767EBCD2}"/>
              </a:ext>
            </a:extLst>
          </p:cNvPr>
          <p:cNvSpPr txBox="1"/>
          <p:nvPr/>
        </p:nvSpPr>
        <p:spPr>
          <a:xfrm>
            <a:off x="277379" y="1137976"/>
            <a:ext cx="37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인접 형제 </a:t>
            </a:r>
            <a:r>
              <a:rPr lang="ko-KR" altLang="en-US" sz="1600" b="1" dirty="0" err="1"/>
              <a:t>선택자</a:t>
            </a:r>
            <a:r>
              <a:rPr lang="en-US" altLang="ko-KR" sz="1400" b="1" dirty="0"/>
              <a:t>(adjacent selector)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852F99B-00BD-48BE-95AF-81DA798381DC}"/>
              </a:ext>
            </a:extLst>
          </p:cNvPr>
          <p:cNvSpPr/>
          <p:nvPr/>
        </p:nvSpPr>
        <p:spPr>
          <a:xfrm>
            <a:off x="277379" y="1691974"/>
            <a:ext cx="3502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같은 부모를 가진 형제 요소 중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첫 </a:t>
            </a:r>
            <a:r>
              <a:rPr lang="ko-KR" altLang="en-US" sz="1200" dirty="0">
                <a:latin typeface="+mn-ea"/>
              </a:rPr>
              <a:t>번째 동생 요소에만 스타일 적용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요소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과 요소</a:t>
            </a:r>
            <a:r>
              <a:rPr lang="en-US" altLang="ko-KR" sz="1200" dirty="0">
                <a:latin typeface="+mn-ea"/>
              </a:rPr>
              <a:t>2 </a:t>
            </a:r>
            <a:r>
              <a:rPr lang="ko-KR" altLang="en-US" sz="1200" dirty="0">
                <a:latin typeface="+mn-ea"/>
              </a:rPr>
              <a:t>사이에 </a:t>
            </a:r>
            <a:r>
              <a:rPr lang="en-US" altLang="ko-KR" sz="1200" dirty="0">
                <a:latin typeface="+mn-ea"/>
              </a:rPr>
              <a:t>‘+’ </a:t>
            </a:r>
            <a:r>
              <a:rPr lang="ko-KR" altLang="en-US" sz="1200" dirty="0">
                <a:latin typeface="+mn-ea"/>
              </a:rPr>
              <a:t>기호 사용</a:t>
            </a:r>
            <a:r>
              <a:rPr lang="en-US" altLang="ko-KR" sz="1200" dirty="0">
                <a:latin typeface="+mn-ea"/>
              </a:rPr>
              <a:t> 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요소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과 요소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는 같은 레벨이면서 요소</a:t>
            </a:r>
            <a:r>
              <a:rPr lang="en-US" altLang="ko-KR" sz="1200" dirty="0">
                <a:latin typeface="+mn-ea"/>
              </a:rPr>
              <a:t>1 </a:t>
            </a:r>
            <a:r>
              <a:rPr lang="ko-KR" altLang="en-US" sz="1200" dirty="0" smtClean="0">
                <a:latin typeface="+mn-ea"/>
              </a:rPr>
              <a:t>이후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첫번째</a:t>
            </a:r>
            <a:r>
              <a:rPr lang="ko-KR" altLang="en-US" sz="1200" dirty="0">
                <a:latin typeface="+mn-ea"/>
              </a:rPr>
              <a:t> 요소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에 적용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237937F-46E2-4BA0-B3D1-235B6F85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22781"/>
            <a:ext cx="2810287" cy="1178329"/>
          </a:xfrm>
          <a:prstGeom prst="rect">
            <a:avLst/>
          </a:prstGeom>
        </p:spPr>
      </p:pic>
      <p:sp>
        <p:nvSpPr>
          <p:cNvPr id="16" name="사각형 설명선 5">
            <a:extLst>
              <a:ext uri="{FF2B5EF4-FFF2-40B4-BE49-F238E27FC236}">
                <a16:creationId xmlns="" xmlns:a16="http://schemas.microsoft.com/office/drawing/2014/main" id="{2E72B89A-0704-4AE5-A9EB-FDA15E00333C}"/>
              </a:ext>
            </a:extLst>
          </p:cNvPr>
          <p:cNvSpPr/>
          <p:nvPr/>
        </p:nvSpPr>
        <p:spPr>
          <a:xfrm>
            <a:off x="1248142" y="5439936"/>
            <a:ext cx="2798380" cy="635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0070C0"/>
                </a:solidFill>
              </a:rPr>
              <a:t>h1 </a:t>
            </a:r>
            <a:r>
              <a:rPr lang="ko-KR" altLang="en-US" sz="1200" dirty="0">
                <a:solidFill>
                  <a:srgbClr val="0070C0"/>
                </a:solidFill>
              </a:rPr>
              <a:t>요소 다음에 오는 </a:t>
            </a:r>
            <a:r>
              <a:rPr lang="en-US" altLang="ko-KR" sz="1200" dirty="0">
                <a:solidFill>
                  <a:srgbClr val="0070C0"/>
                </a:solidFill>
              </a:rPr>
              <a:t>p </a:t>
            </a:r>
            <a:r>
              <a:rPr lang="ko-KR" altLang="en-US" sz="1200" dirty="0">
                <a:solidFill>
                  <a:srgbClr val="0070C0"/>
                </a:solidFill>
              </a:rPr>
              <a:t>요소들 중 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rgbClr val="0070C0"/>
                </a:solidFill>
              </a:rPr>
              <a:t>첫번째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p </a:t>
            </a:r>
            <a:r>
              <a:rPr lang="ko-KR" altLang="en-US" sz="1200" dirty="0">
                <a:solidFill>
                  <a:srgbClr val="0070C0"/>
                </a:solidFill>
              </a:rPr>
              <a:t>요소에만 파란색 글씨 적용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789EFF1-92B7-4F07-A49B-ECA4E82EB055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4962284"/>
            <a:ext cx="184599" cy="47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0869F6F-7FEA-42A1-85B9-13A33E2A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11685"/>
            <a:ext cx="1944216" cy="3930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6A69F84-A89F-4FB7-8223-265861432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638" y="1137976"/>
            <a:ext cx="4921858" cy="30335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4518B89D-4710-499F-8DDC-3DA132F63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697" y="4330164"/>
            <a:ext cx="3757751" cy="23909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161225" y="1107198"/>
            <a:ext cx="482868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인접 형제 요소에 스타일 적용하기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62958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인접 </a:t>
            </a:r>
            <a:r>
              <a:rPr lang="ko-KR" altLang="en-US" sz="1400" b="1" dirty="0">
                <a:solidFill>
                  <a:schemeClr val="tx1"/>
                </a:solidFill>
              </a:rPr>
              <a:t>형제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84785"/>
            <a:ext cx="8344461" cy="45365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인접 형제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인접 형제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목록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Adjacent Selector_1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인접 형제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선택자에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의한 스타일 적용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Adjacent Selector_2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717032"/>
            <a:ext cx="3554909" cy="2472707"/>
          </a:xfrm>
          <a:prstGeom prst="rect">
            <a:avLst/>
          </a:prstGeom>
        </p:spPr>
      </p:pic>
      <p:sp>
        <p:nvSpPr>
          <p:cNvPr id="9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dirty="0"/>
              <a:t>연결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7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C39BC52-1D13-4ACF-9DA1-60167D6D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5" y="3651760"/>
            <a:ext cx="2107660" cy="12597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AE85553-D1DA-45C7-9808-6DC0767EBCD2}"/>
              </a:ext>
            </a:extLst>
          </p:cNvPr>
          <p:cNvSpPr txBox="1"/>
          <p:nvPr/>
        </p:nvSpPr>
        <p:spPr>
          <a:xfrm>
            <a:off x="199925" y="1124744"/>
            <a:ext cx="2907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형제 선택자</a:t>
            </a:r>
            <a:r>
              <a:rPr lang="en-US" altLang="ko-KR" sz="1400" b="1"/>
              <a:t>(sibling selector)</a:t>
            </a:r>
            <a:endParaRPr lang="ko-KR" altLang="en-US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852F99B-00BD-48BE-95AF-81DA798381DC}"/>
              </a:ext>
            </a:extLst>
          </p:cNvPr>
          <p:cNvSpPr/>
          <p:nvPr/>
        </p:nvSpPr>
        <p:spPr>
          <a:xfrm>
            <a:off x="199925" y="1590804"/>
            <a:ext cx="4012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형제 요소들에 스타일 적용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인접 형제 </a:t>
            </a:r>
            <a:r>
              <a:rPr lang="ko-KR" altLang="en-US" sz="1200" dirty="0" err="1">
                <a:latin typeface="+mn-ea"/>
              </a:rPr>
              <a:t>선택자와</a:t>
            </a:r>
            <a:r>
              <a:rPr lang="ko-KR" altLang="en-US" sz="1200" dirty="0">
                <a:latin typeface="+mn-ea"/>
              </a:rPr>
              <a:t> 다른 점은 모든 형제 요소에 다 적용된다는 것</a:t>
            </a:r>
            <a:r>
              <a:rPr lang="en-US" altLang="ko-KR" sz="1200" dirty="0">
                <a:latin typeface="+mn-ea"/>
              </a:rPr>
              <a:t> 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요소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과 요소</a:t>
            </a:r>
            <a:r>
              <a:rPr lang="en-US" altLang="ko-KR" sz="1200" dirty="0">
                <a:latin typeface="+mn-ea"/>
              </a:rPr>
              <a:t>2 </a:t>
            </a:r>
            <a:r>
              <a:rPr lang="ko-KR" altLang="en-US" sz="1200" dirty="0">
                <a:latin typeface="+mn-ea"/>
              </a:rPr>
              <a:t>사이에 기호 </a:t>
            </a:r>
            <a:r>
              <a:rPr lang="en-US" altLang="ko-KR" sz="1200" dirty="0">
                <a:latin typeface="+mn-ea"/>
              </a:rPr>
              <a:t>‘~’ </a:t>
            </a:r>
            <a:r>
              <a:rPr lang="ko-KR" altLang="en-US" sz="1200" dirty="0">
                <a:latin typeface="+mn-ea"/>
              </a:rPr>
              <a:t>사용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6" name="사각형 설명선 5">
            <a:extLst>
              <a:ext uri="{FF2B5EF4-FFF2-40B4-BE49-F238E27FC236}">
                <a16:creationId xmlns="" xmlns:a16="http://schemas.microsoft.com/office/drawing/2014/main" id="{2E72B89A-0704-4AE5-A9EB-FDA15E00333C}"/>
              </a:ext>
            </a:extLst>
          </p:cNvPr>
          <p:cNvSpPr/>
          <p:nvPr/>
        </p:nvSpPr>
        <p:spPr>
          <a:xfrm>
            <a:off x="199925" y="5241577"/>
            <a:ext cx="2457391" cy="635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h1 </a:t>
            </a:r>
            <a:r>
              <a:rPr lang="ko-KR" altLang="en-US" sz="1200" b="1" dirty="0">
                <a:solidFill>
                  <a:srgbClr val="0070C0"/>
                </a:solidFill>
              </a:rPr>
              <a:t>요소 다음에 오는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70C0"/>
                </a:solidFill>
              </a:rPr>
              <a:t>모든 형제 </a:t>
            </a:r>
            <a:r>
              <a:rPr lang="en-US" altLang="ko-KR" sz="1200" b="1" dirty="0">
                <a:solidFill>
                  <a:srgbClr val="0070C0"/>
                </a:solidFill>
              </a:rPr>
              <a:t>p </a:t>
            </a:r>
            <a:r>
              <a:rPr lang="ko-KR" altLang="en-US" sz="1200" b="1" dirty="0">
                <a:solidFill>
                  <a:srgbClr val="0070C0"/>
                </a:solidFill>
              </a:rPr>
              <a:t>요소에 밑줄 적용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789EFF1-92B7-4F07-A49B-ECA4E82EB055}"/>
              </a:ext>
            </a:extLst>
          </p:cNvPr>
          <p:cNvCxnSpPr>
            <a:cxnSpLocks/>
          </p:cNvCxnSpPr>
          <p:nvPr/>
        </p:nvCxnSpPr>
        <p:spPr>
          <a:xfrm flipV="1">
            <a:off x="1763688" y="4767493"/>
            <a:ext cx="0" cy="47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540668B-52D7-4567-B20A-293B46CD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5" y="3070046"/>
            <a:ext cx="1755716" cy="401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7CCECAF-A02D-4AB4-B97F-0AA620777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097" y="987361"/>
            <a:ext cx="4474391" cy="5249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490096" y="971436"/>
            <a:ext cx="447853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mtClean="0"/>
              <a:t>모</a:t>
            </a:r>
            <a:r>
              <a:rPr lang="ko-KR" altLang="en-US" sz="1200" b="1"/>
              <a:t>든</a:t>
            </a:r>
            <a:r>
              <a:rPr lang="ko-KR" altLang="en-US" sz="1200" b="1" smtClean="0"/>
              <a:t> </a:t>
            </a:r>
            <a:r>
              <a:rPr lang="ko-KR" altLang="en-US" sz="1200" b="1" dirty="0" smtClean="0"/>
              <a:t>형제 요소에 </a:t>
            </a:r>
            <a:r>
              <a:rPr lang="ko-KR" altLang="en-US" sz="1200" b="1" smtClean="0"/>
              <a:t>스타일 지정하기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99580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4003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일반 </a:t>
            </a:r>
            <a:r>
              <a:rPr lang="ko-KR" altLang="en-US" sz="1400" b="1" dirty="0">
                <a:solidFill>
                  <a:schemeClr val="tx1"/>
                </a:solidFill>
              </a:rPr>
              <a:t>형제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84784"/>
            <a:ext cx="8344461" cy="49685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형제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형제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목록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Sibling Selector-1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같은 레벨 형제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일반 형제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선택자에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의한 스타일 적용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Sibling Selector_2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Sibling Selector_3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924944"/>
            <a:ext cx="3107804" cy="3359973"/>
          </a:xfrm>
          <a:prstGeom prst="rect">
            <a:avLst/>
          </a:prstGeom>
        </p:spPr>
      </p:pic>
      <p:sp>
        <p:nvSpPr>
          <p:cNvPr id="9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dirty="0"/>
              <a:t>연결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4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2466</Words>
  <Application>Microsoft Office PowerPoint</Application>
  <PresentationFormat>화면 슬라이드 쇼(4:3)</PresentationFormat>
  <Paragraphs>401</Paragraphs>
  <Slides>25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연결 선택자</vt:lpstr>
      <vt:lpstr>PowerPoint 프레젠테이션</vt:lpstr>
      <vt:lpstr>연결 선택자</vt:lpstr>
      <vt:lpstr>연결 선택자</vt:lpstr>
      <vt:lpstr>연결 선택자</vt:lpstr>
      <vt:lpstr>연결 선택자</vt:lpstr>
      <vt:lpstr>연결 선택자</vt:lpstr>
      <vt:lpstr>연결 선택자</vt:lpstr>
      <vt:lpstr>속성 선택자</vt:lpstr>
      <vt:lpstr>속성 선택자</vt:lpstr>
      <vt:lpstr>속성 선택자</vt:lpstr>
      <vt:lpstr>속성 선택자</vt:lpstr>
      <vt:lpstr>속성 선택자</vt:lpstr>
      <vt:lpstr>속성 선택자</vt:lpstr>
      <vt:lpstr>가상 클래스와 가상 요소</vt:lpstr>
      <vt:lpstr>가상 클래스 선택자</vt:lpstr>
      <vt:lpstr>가상 클래스 선택자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문서 구조에 따른 가상 선택자</vt:lpstr>
      <vt:lpstr>가상 클래스와 가상 요소</vt:lpstr>
    </vt:vector>
  </TitlesOfParts>
  <Company>한빛가족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jslee912@gmail.com</cp:lastModifiedBy>
  <cp:revision>391</cp:revision>
  <dcterms:created xsi:type="dcterms:W3CDTF">2012-08-06T11:28:05Z</dcterms:created>
  <dcterms:modified xsi:type="dcterms:W3CDTF">2021-08-01T03:59:38Z</dcterms:modified>
</cp:coreProperties>
</file>