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47" r:id="rId2"/>
    <p:sldId id="348" r:id="rId3"/>
    <p:sldId id="364" r:id="rId4"/>
    <p:sldId id="349" r:id="rId5"/>
    <p:sldId id="375" r:id="rId6"/>
    <p:sldId id="350" r:id="rId7"/>
    <p:sldId id="371" r:id="rId8"/>
    <p:sldId id="351" r:id="rId9"/>
    <p:sldId id="352" r:id="rId10"/>
    <p:sldId id="372" r:id="rId11"/>
    <p:sldId id="353" r:id="rId12"/>
    <p:sldId id="374" r:id="rId13"/>
    <p:sldId id="376" r:id="rId14"/>
    <p:sldId id="377" r:id="rId15"/>
    <p:sldId id="400" r:id="rId16"/>
    <p:sldId id="354" r:id="rId17"/>
    <p:sldId id="398" r:id="rId18"/>
    <p:sldId id="399" r:id="rId19"/>
    <p:sldId id="355" r:id="rId20"/>
    <p:sldId id="395" r:id="rId21"/>
    <p:sldId id="396" r:id="rId22"/>
    <p:sldId id="356" r:id="rId23"/>
    <p:sldId id="392" r:id="rId24"/>
    <p:sldId id="393" r:id="rId25"/>
    <p:sldId id="394" r:id="rId26"/>
    <p:sldId id="390" r:id="rId27"/>
    <p:sldId id="391" r:id="rId28"/>
    <p:sldId id="357" r:id="rId29"/>
    <p:sldId id="358" r:id="rId30"/>
    <p:sldId id="359" r:id="rId31"/>
    <p:sldId id="360" r:id="rId32"/>
    <p:sldId id="361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66"/>
    <a:srgbClr val="0066CC"/>
    <a:srgbClr val="FFCC99"/>
    <a:srgbClr val="0066FF"/>
    <a:srgbClr val="2B7589"/>
    <a:srgbClr val="339933"/>
    <a:srgbClr val="0099CC"/>
    <a:srgbClr val="CBCBC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5" autoAdjust="0"/>
    <p:restoredTop sz="94166" autoAdjust="0"/>
  </p:normalViewPr>
  <p:slideViewPr>
    <p:cSldViewPr>
      <p:cViewPr varScale="1">
        <p:scale>
          <a:sx n="77" d="100"/>
          <a:sy n="77" d="100"/>
        </p:scale>
        <p:origin x="-50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869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51717-2737-44C8-92A4-5D342C14B329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F7A7D-E4D1-444F-A896-B476AC680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6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ch08/09_translate.htmlial.html</a:t>
            </a:r>
            <a:endParaRPr lang="ko-KR" altLang="ko-KR" sz="1200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2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ch08/18_transition2.html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35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ch08/19_tproperty.html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97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ch08/20_tduration.html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54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ch08/21_tfunction.html</a:t>
            </a:r>
            <a:endParaRPr lang="ko-KR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26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ch08/21_tdelay.html</a:t>
            </a:r>
            <a:endParaRPr lang="ko-KR" altLang="ko-KR" sz="1200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02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ch08/23_tmenu.html</a:t>
            </a:r>
            <a:endParaRPr lang="ko-KR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85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ch08/24_animation.html</a:t>
            </a:r>
            <a:endParaRPr lang="ko-KR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91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ch08/25_adelay.html</a:t>
            </a:r>
            <a:endParaRPr lang="ko-KR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29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ch08/26_adirection.html</a:t>
            </a:r>
            <a:endParaRPr lang="ko-KR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82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chemeClr val="tx1"/>
                </a:solidFill>
              </a:rPr>
              <a:t>ch08/27_acount.html</a:t>
            </a:r>
            <a:endParaRPr lang="ko-KR" altLang="ko-KR" sz="1200" b="1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09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ch08/09_translate.htmlial.html</a:t>
            </a:r>
            <a:endParaRPr lang="ko-KR" altLang="ko-KR" sz="1200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31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ch08/28_afunction.html</a:t>
            </a:r>
            <a:endParaRPr lang="ko-KR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25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ch08/29_astate.html</a:t>
            </a:r>
            <a:endParaRPr lang="ko-KR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83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ch08/30_effect1.html</a:t>
            </a:r>
            <a:endParaRPr lang="ko-KR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41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ch08/31_effect2.html</a:t>
            </a:r>
            <a:endParaRPr lang="ko-KR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96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ch08/32_effect3.html</a:t>
            </a:r>
            <a:endParaRPr lang="ko-KR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81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ch08/11_scale.html</a:t>
            </a:r>
            <a:endParaRPr lang="ko-KR" altLang="ko-KR" sz="1200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2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ch08/10_rotate.html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1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ch08/12_skew.html</a:t>
            </a:r>
            <a:endParaRPr lang="ko-KR" altLang="ko-KR" sz="1200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18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ch08/14_compound.html</a:t>
            </a:r>
            <a:endParaRPr lang="ko-KR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836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ch08/13_matrix.html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46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ch08/16_3d.html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25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ch08/17_transition1.html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6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06847474"/>
              </p:ext>
            </p:extLst>
          </p:nvPr>
        </p:nvGraphicFramePr>
        <p:xfrm>
          <a:off x="0" y="756320"/>
          <a:ext cx="9144000" cy="1524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4572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180665544"/>
              </p:ext>
            </p:extLst>
          </p:nvPr>
        </p:nvGraphicFramePr>
        <p:xfrm>
          <a:off x="0" y="756320"/>
          <a:ext cx="9144000" cy="1524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4572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712260"/>
            <a:ext cx="6858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3020E55D-5D6E-47B7-BF49-67DF43FF0CB8}"/>
              </a:ext>
            </a:extLst>
          </p:cNvPr>
          <p:cNvGrpSpPr/>
          <p:nvPr/>
        </p:nvGrpSpPr>
        <p:grpSpPr>
          <a:xfrm>
            <a:off x="1613893" y="2696854"/>
            <a:ext cx="4686299" cy="485775"/>
            <a:chOff x="2282994" y="2753427"/>
            <a:chExt cx="4686299" cy="48577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11-1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변형 알아보기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8D8FBBDF-8BF5-4C05-9F46-5808B3591E7E}"/>
              </a:ext>
            </a:extLst>
          </p:cNvPr>
          <p:cNvGrpSpPr/>
          <p:nvPr/>
        </p:nvGrpSpPr>
        <p:grpSpPr>
          <a:xfrm>
            <a:off x="1613893" y="3576124"/>
            <a:ext cx="4686299" cy="485775"/>
            <a:chOff x="2282994" y="2753427"/>
            <a:chExt cx="4686299" cy="48577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BBE9F05E-7ACE-43A6-974F-0EFC0D67B099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11-2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83E9DF2F-C12C-4BC4-A10E-4A71F0ABE7C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트랜지션 알아보기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9E1C845E-80B1-43EB-9FEC-31D365B4331D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FDA2F4B5-EBCD-46CD-985C-A4A907DA4201}"/>
              </a:ext>
            </a:extLst>
          </p:cNvPr>
          <p:cNvGrpSpPr/>
          <p:nvPr/>
        </p:nvGrpSpPr>
        <p:grpSpPr>
          <a:xfrm>
            <a:off x="1613893" y="4455393"/>
            <a:ext cx="4686299" cy="485775"/>
            <a:chOff x="2282994" y="2753427"/>
            <a:chExt cx="4686299" cy="48577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65CFE30F-DAA2-42FF-BF82-3937F70CE69E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11-3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F4B71622-C07D-4D63-AE74-7A109358203D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애니메이션 알아보기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0452A05A-646B-4733-B9F2-0346CB2F8F67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부제목 2"/>
          <p:cNvSpPr txBox="1">
            <a:spLocks/>
          </p:cNvSpPr>
          <p:nvPr/>
        </p:nvSpPr>
        <p:spPr>
          <a:xfrm>
            <a:off x="0" y="620688"/>
            <a:ext cx="9144000" cy="1392560"/>
          </a:xfrm>
          <a:prstGeom prst="rect">
            <a:avLst/>
          </a:prstGeom>
          <a:solidFill>
            <a:srgbClr val="0066CC">
              <a:alpha val="55000"/>
            </a:srgbClr>
          </a:solidFill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0" lang="en-US" altLang="ko-KR" sz="2800" b="1" smtClean="0">
                <a:solidFill>
                  <a:schemeClr val="bg1"/>
                </a:solidFill>
              </a:rPr>
              <a:t>Chapter 11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kumimoji="0" lang="ko-KR" altLang="en-US" b="1" smtClean="0">
                <a:solidFill>
                  <a:schemeClr val="bg1"/>
                </a:solidFill>
              </a:rPr>
              <a:t>트랜지션과 애니메이션</a:t>
            </a:r>
            <a:endParaRPr kumimoji="0"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회전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회전 변환하기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48005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border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dotted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black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lightgreen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margin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div#box1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transform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rotate(45deg)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ko-KR" altLang="en-US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div#box2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transform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rotate(-90deg)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기본 박스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(0deg)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="box1"&gt;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박스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 (45deg)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="box2"&gt;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박스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 (-90deg)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060848"/>
            <a:ext cx="1944216" cy="44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0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 알아보기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0B82CED-0A42-427A-81E8-B1F9055F3123}"/>
              </a:ext>
            </a:extLst>
          </p:cNvPr>
          <p:cNvSpPr txBox="1"/>
          <p:nvPr/>
        </p:nvSpPr>
        <p:spPr>
          <a:xfrm>
            <a:off x="179512" y="1290967"/>
            <a:ext cx="2478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skew </a:t>
            </a:r>
            <a:r>
              <a:rPr lang="ko-KR" altLang="en-US" sz="1600" b="1"/>
              <a:t>함수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C4770C7-7472-4C0C-A929-0DD255C1A4DC}"/>
              </a:ext>
            </a:extLst>
          </p:cNvPr>
          <p:cNvSpPr/>
          <p:nvPr/>
        </p:nvSpPr>
        <p:spPr>
          <a:xfrm>
            <a:off x="179512" y="1680825"/>
            <a:ext cx="4253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요소를 지정한 각도만큼 비틀어 왜곡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CE7FAB4-E0AB-4C0C-83F9-ABCF8F92B2D8}"/>
              </a:ext>
            </a:extLst>
          </p:cNvPr>
          <p:cNvSpPr/>
          <p:nvPr/>
        </p:nvSpPr>
        <p:spPr>
          <a:xfrm>
            <a:off x="179512" y="3258850"/>
            <a:ext cx="4213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+mn-ea"/>
              </a:rPr>
              <a:t>transform:skewX</a:t>
            </a:r>
            <a:r>
              <a:rPr lang="en-US" altLang="ko-KR" sz="1200" b="1" dirty="0">
                <a:latin typeface="+mn-ea"/>
              </a:rPr>
              <a:t>(ax)</a:t>
            </a:r>
            <a:r>
              <a:rPr lang="en-US" altLang="ko-KR" sz="1200" dirty="0">
                <a:latin typeface="+mn-ea"/>
              </a:rPr>
              <a:t> – x</a:t>
            </a:r>
            <a:r>
              <a:rPr lang="ko-KR" altLang="en-US" sz="1200" dirty="0">
                <a:latin typeface="+mn-ea"/>
              </a:rPr>
              <a:t>축을 따라 당김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+mn-ea"/>
              </a:rPr>
              <a:t>transform:skewY</a:t>
            </a:r>
            <a:r>
              <a:rPr lang="en-US" altLang="ko-KR" sz="1200" b="1" dirty="0">
                <a:latin typeface="+mn-ea"/>
              </a:rPr>
              <a:t>(ay) </a:t>
            </a:r>
            <a:r>
              <a:rPr lang="en-US" altLang="ko-KR" sz="1200" dirty="0">
                <a:latin typeface="+mn-ea"/>
              </a:rPr>
              <a:t>– y</a:t>
            </a:r>
            <a:r>
              <a:rPr lang="ko-KR" altLang="en-US" sz="1200" dirty="0">
                <a:latin typeface="+mn-ea"/>
              </a:rPr>
              <a:t>축을 따라 당김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+mn-ea"/>
              </a:rPr>
              <a:t>transform:skew</a:t>
            </a:r>
            <a:r>
              <a:rPr lang="en-US" altLang="ko-KR" sz="1200" b="1" dirty="0">
                <a:latin typeface="+mn-ea"/>
              </a:rPr>
              <a:t>(ax, ay) </a:t>
            </a:r>
            <a:r>
              <a:rPr lang="en-US" altLang="ko-KR" sz="1200" dirty="0">
                <a:latin typeface="+mn-ea"/>
              </a:rPr>
              <a:t>– </a:t>
            </a:r>
            <a:r>
              <a:rPr lang="ko-KR" altLang="en-US" sz="1200" dirty="0">
                <a:latin typeface="+mn-ea"/>
              </a:rPr>
              <a:t>첫 번째 각도는 </a:t>
            </a:r>
            <a:r>
              <a:rPr lang="en-US" altLang="ko-KR" sz="1200" dirty="0">
                <a:latin typeface="+mn-ea"/>
              </a:rPr>
              <a:t>x</a:t>
            </a:r>
            <a:r>
              <a:rPr lang="ko-KR" altLang="en-US" sz="1200" dirty="0">
                <a:latin typeface="+mn-ea"/>
              </a:rPr>
              <a:t>축을 따라 </a:t>
            </a:r>
            <a:r>
              <a:rPr lang="ko-KR" altLang="en-US" sz="1200" dirty="0" smtClean="0">
                <a:latin typeface="+mn-ea"/>
              </a:rPr>
              <a:t> 당기는 </a:t>
            </a:r>
            <a:r>
              <a:rPr lang="ko-KR" altLang="en-US" sz="1200" dirty="0">
                <a:latin typeface="+mn-ea"/>
              </a:rPr>
              <a:t>각도이고 두 번째 각도는 </a:t>
            </a:r>
            <a:r>
              <a:rPr lang="en-US" altLang="ko-KR" sz="1200" dirty="0">
                <a:latin typeface="+mn-ea"/>
              </a:rPr>
              <a:t>y</a:t>
            </a:r>
            <a:r>
              <a:rPr lang="ko-KR" altLang="en-US" sz="1200" dirty="0">
                <a:latin typeface="+mn-ea"/>
              </a:rPr>
              <a:t>축을 따라 당기는 각도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두 번째 값이 주어지지 않으면 </a:t>
            </a:r>
            <a:r>
              <a:rPr lang="en-US" altLang="ko-KR" sz="1200" dirty="0">
                <a:latin typeface="+mn-ea"/>
              </a:rPr>
              <a:t>y</a:t>
            </a:r>
            <a:r>
              <a:rPr lang="ko-KR" altLang="en-US" sz="1200" dirty="0">
                <a:latin typeface="+mn-ea"/>
              </a:rPr>
              <a:t>축에 대한 각도를 </a:t>
            </a:r>
            <a:r>
              <a:rPr lang="en-US" altLang="ko-KR" sz="1200" dirty="0">
                <a:latin typeface="+mn-ea"/>
              </a:rPr>
              <a:t>0</a:t>
            </a:r>
            <a:r>
              <a:rPr lang="ko-KR" altLang="en-US" sz="1200" dirty="0">
                <a:latin typeface="+mn-ea"/>
              </a:rPr>
              <a:t>으로 간주함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8BF3907-7206-461E-9109-262BF41BD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2100427"/>
            <a:ext cx="2823255" cy="9197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87BBB19-A39D-4D96-8B8B-85642D003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884" y="1196752"/>
            <a:ext cx="4859636" cy="3646854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FD35C483-ABF2-4477-956C-9AC7DE058A65}"/>
              </a:ext>
            </a:extLst>
          </p:cNvPr>
          <p:cNvSpPr txBox="1"/>
          <p:nvPr/>
        </p:nvSpPr>
        <p:spPr>
          <a:xfrm>
            <a:off x="4405551" y="1233627"/>
            <a:ext cx="4778206" cy="32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ko-KR" sz="1100" b="1" dirty="0" smtClean="0"/>
              <a:t>skew()</a:t>
            </a:r>
            <a:r>
              <a:rPr lang="ko-KR" altLang="en-US" sz="1100" b="1" dirty="0" smtClean="0"/>
              <a:t>함수를 사용해  </a:t>
            </a:r>
            <a:r>
              <a:rPr lang="ko-KR" altLang="en-US" sz="1100" b="1" dirty="0" smtClean="0"/>
              <a:t>도형 비틀기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58341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기울기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기울기 변환하기                                                                                                           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556526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border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dotted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black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lightgreen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margin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en-US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div#box1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transform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skewX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(50deg)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 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div#box2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transform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skewY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(-30deg)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 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div#box3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transform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skew(20deg,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10deg)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 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기본 박스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="box1"&gt;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박스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="box2"&gt;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박스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="box3"&gt;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박스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741971"/>
            <a:ext cx="1849562" cy="45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1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혼합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혼합 </a:t>
            </a:r>
            <a:r>
              <a:rPr lang="ko-KR" altLang="en-US" sz="1400" b="1" dirty="0">
                <a:solidFill>
                  <a:schemeClr val="tx1"/>
                </a:solidFill>
              </a:rPr>
              <a:t>변환하기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   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51606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silver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border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solid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black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text-align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center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div#box1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transform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rotate(45deg)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scale(1.5)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skew(30deg)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translate(50px)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div#box2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transform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translate(200px)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rotate(-90deg)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scale(2)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기본 박스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="box1"&gt;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박스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="box2"&gt;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박스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21" y="1052736"/>
            <a:ext cx="3384376" cy="24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2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행렬 구조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400" b="1" dirty="0">
                <a:solidFill>
                  <a:schemeClr val="tx1"/>
                </a:solidFill>
              </a:rPr>
              <a:t>차원 행렬 구조 변환하기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                                                                                           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556526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silver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text-align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div#box1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matrix(1,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0,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0,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100,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0)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div#box2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matrix(1,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-1,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50,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50)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div#box3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matrix(1,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0,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50,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100)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div#box4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matrix(1,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2,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2,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50,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150)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박스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="box3"&gt;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="box4"&gt;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00808"/>
            <a:ext cx="1872208" cy="467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6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차원 변환 함수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03 3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r>
              <a:rPr lang="ko-KR" altLang="en-US" sz="1400" b="1" dirty="0">
                <a:solidFill>
                  <a:schemeClr val="tx1"/>
                </a:solidFill>
              </a:rPr>
              <a:t>차원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회전하기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52928" cy="556526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150px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150px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.container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white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transformed:hover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backface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-visibility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visible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transform-origin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42%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perspective(500px)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rotateY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(50deg)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rotateX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(0deg)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.transformed2:hover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backface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-visibility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visible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transform-origin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42%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perspective(500px)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rotateY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(0deg)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rotateX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(45deg)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="container"&gt;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="transformed"&gt;</a:t>
            </a:r>
            <a:r>
              <a:rPr lang="ko-KR" altLang="en-US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="container"&gt;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="transformed2"&gt;</a:t>
            </a:r>
            <a:r>
              <a:rPr lang="ko-KR" altLang="en-US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060848"/>
            <a:ext cx="1914945" cy="40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85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 알아보기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7D9077A-8016-4BDB-A651-FB64B3E55AE6}"/>
              </a:ext>
            </a:extLst>
          </p:cNvPr>
          <p:cNvSpPr txBox="1"/>
          <p:nvPr/>
        </p:nvSpPr>
        <p:spPr>
          <a:xfrm>
            <a:off x="251520" y="1290967"/>
            <a:ext cx="346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트랜지션이란</a:t>
            </a:r>
            <a:endParaRPr lang="en-US" altLang="ko-KR" sz="1600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2DDB38D-0C6A-4695-B5E4-DA9D000B4606}"/>
              </a:ext>
            </a:extLst>
          </p:cNvPr>
          <p:cNvSpPr/>
          <p:nvPr/>
        </p:nvSpPr>
        <p:spPr>
          <a:xfrm>
            <a:off x="251520" y="1680825"/>
            <a:ext cx="4089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웹 요소의 스타일 속성이 조금씩 자연스럽게 바뀌는 것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A139799-EC8B-433D-989F-C4AEEED292DD}"/>
              </a:ext>
            </a:extLst>
          </p:cNvPr>
          <p:cNvSpPr/>
          <p:nvPr/>
        </p:nvSpPr>
        <p:spPr>
          <a:xfrm>
            <a:off x="251520" y="2295667"/>
            <a:ext cx="431122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70C0"/>
                </a:solidFill>
                <a:latin typeface="TDc_SSiMyungJo_120_OTF"/>
              </a:rPr>
              <a:t>예</a:t>
            </a:r>
            <a:r>
              <a:rPr lang="en-US" altLang="ko-KR" sz="1100" dirty="0">
                <a:solidFill>
                  <a:srgbClr val="0070C0"/>
                </a:solidFill>
                <a:latin typeface="TDc_SSiMyungJo_120_OTF"/>
              </a:rPr>
              <a:t>) </a:t>
            </a:r>
            <a:r>
              <a:rPr lang="ko-KR" altLang="en-US" sz="1100" dirty="0">
                <a:solidFill>
                  <a:srgbClr val="0070C0"/>
                </a:solidFill>
                <a:latin typeface="TDc_SSiMyungJo_120_OTF"/>
              </a:rPr>
              <a:t>하늘색 도형 위로 마우스를 올려놓으면 도형이 </a:t>
            </a:r>
            <a:r>
              <a:rPr lang="ko-KR" altLang="en-US" sz="1100" dirty="0" smtClean="0">
                <a:solidFill>
                  <a:srgbClr val="0070C0"/>
                </a:solidFill>
                <a:latin typeface="TDc_SSiMyungJo_120_OTF"/>
              </a:rPr>
              <a:t> 하늘색에서  파란색으로 </a:t>
            </a:r>
            <a:r>
              <a:rPr lang="ko-KR" altLang="en-US" sz="1100" dirty="0">
                <a:solidFill>
                  <a:srgbClr val="0070C0"/>
                </a:solidFill>
                <a:latin typeface="TDc_SSiMyungJo_120_OTF"/>
              </a:rPr>
              <a:t>바뀌고 마우스를 치우면 원래 배경 색으로 되돌아감</a:t>
            </a:r>
            <a:r>
              <a:rPr lang="en-US" altLang="ko-KR" sz="1100" dirty="0">
                <a:solidFill>
                  <a:srgbClr val="0070C0"/>
                </a:solidFill>
                <a:latin typeface="TDc_SSiMyungJo_120_OTF"/>
              </a:rPr>
              <a:t>.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70CC3CF-712B-4838-BFE9-B0222BAEF479}"/>
              </a:ext>
            </a:extLst>
          </p:cNvPr>
          <p:cNvSpPr/>
          <p:nvPr/>
        </p:nvSpPr>
        <p:spPr>
          <a:xfrm>
            <a:off x="251520" y="4428602"/>
            <a:ext cx="43924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70C0"/>
                </a:solidFill>
                <a:latin typeface="TDc_SSiMyungJo_120_OTF"/>
              </a:rPr>
              <a:t>예</a:t>
            </a:r>
            <a:r>
              <a:rPr lang="en-US" altLang="ko-KR" sz="1100" dirty="0">
                <a:solidFill>
                  <a:srgbClr val="0070C0"/>
                </a:solidFill>
                <a:latin typeface="TDc_SSiMyungJo_120_OTF"/>
              </a:rPr>
              <a:t>) </a:t>
            </a:r>
            <a:r>
              <a:rPr lang="ko-KR" altLang="en-US" sz="1100" dirty="0">
                <a:solidFill>
                  <a:srgbClr val="0070C0"/>
                </a:solidFill>
                <a:latin typeface="TDc_SSiMyungJo_120_OTF"/>
              </a:rPr>
              <a:t>도형 위로 마우스를 올려놓으면 사각형의 테두리와 </a:t>
            </a:r>
            <a:r>
              <a:rPr lang="ko-KR" altLang="en-US" sz="1100" dirty="0" err="1">
                <a:solidFill>
                  <a:srgbClr val="0070C0"/>
                </a:solidFill>
                <a:latin typeface="TDc_SSiMyungJo_120_OTF"/>
              </a:rPr>
              <a:t>테두리색이</a:t>
            </a:r>
            <a:r>
              <a:rPr lang="ko-KR" altLang="en-US" sz="1100" dirty="0">
                <a:solidFill>
                  <a:srgbClr val="0070C0"/>
                </a:solidFill>
                <a:latin typeface="TDc_SSiMyungJo_120_OTF"/>
              </a:rPr>
              <a:t> 바뀌고 마우스를 치우면 원래 스타일로 되돌아감</a:t>
            </a:r>
            <a:r>
              <a:rPr lang="en-US" altLang="ko-KR" sz="1100" dirty="0">
                <a:solidFill>
                  <a:srgbClr val="0070C0"/>
                </a:solidFill>
                <a:latin typeface="TDc_SSiMyungJo_120_OTF"/>
              </a:rPr>
              <a:t>.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BA64222-9142-4371-B450-36C6E435FFF9}"/>
              </a:ext>
            </a:extLst>
          </p:cNvPr>
          <p:cNvSpPr txBox="1"/>
          <p:nvPr/>
        </p:nvSpPr>
        <p:spPr>
          <a:xfrm>
            <a:off x="4530664" y="1753071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트랜지션의 속성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0802A47-D14A-4C53-A7B1-A0F1621F9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911860"/>
            <a:ext cx="2592288" cy="12086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ED019B9-EC16-4E68-B1D3-1AA56891D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044796"/>
            <a:ext cx="3024336" cy="14497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F55C06E-079B-423A-91FF-176A567EFC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51"/>
          <a:stretch/>
        </p:blipFill>
        <p:spPr>
          <a:xfrm>
            <a:off x="4427984" y="2110923"/>
            <a:ext cx="4536504" cy="23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4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박스 </a:t>
            </a:r>
            <a:r>
              <a:rPr lang="ko-KR" altLang="en-US" sz="1400" b="1" dirty="0">
                <a:solidFill>
                  <a:schemeClr val="tx1"/>
                </a:solidFill>
              </a:rPr>
              <a:t>가로 길이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늘리기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379244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border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solid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transition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err="1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div:hover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마우스를 올리면 박스가 늘어납니다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517232"/>
            <a:ext cx="5496611" cy="1224136"/>
          </a:xfrm>
          <a:prstGeom prst="rect">
            <a:avLst/>
          </a:prstGeom>
        </p:spPr>
      </p:pic>
      <p:sp>
        <p:nvSpPr>
          <p:cNvPr id="8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/>
          <a:lstStyle/>
          <a:p>
            <a:r>
              <a:rPr lang="ko-KR" altLang="en-US"/>
              <a:t>트랜지션 알아보기</a:t>
            </a:r>
          </a:p>
        </p:txBody>
      </p:sp>
    </p:spTree>
    <p:extLst>
      <p:ext uri="{BB962C8B-B14F-4D97-AF65-F5344CB8AC3E}">
        <p14:creationId xmlns:p14="http://schemas.microsoft.com/office/powerpoint/2010/main" val="3438043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박스를 </a:t>
            </a:r>
            <a:r>
              <a:rPr lang="ko-KR" altLang="en-US" sz="1400" b="1" dirty="0">
                <a:solidFill>
                  <a:schemeClr val="tx1"/>
                </a:solidFill>
              </a:rPr>
              <a:t>회전시키면서 크기와 테두리 색상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변경하기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472855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rotate(360deg)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마우스를 올리면 박스가 회전하면서 커집니다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28" y="3356992"/>
            <a:ext cx="4114129" cy="2088232"/>
          </a:xfrm>
          <a:prstGeom prst="rect">
            <a:avLst/>
          </a:prstGeom>
        </p:spPr>
      </p:pic>
      <p:sp>
        <p:nvSpPr>
          <p:cNvPr id="9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/>
          <a:lstStyle/>
          <a:p>
            <a:r>
              <a:rPr lang="ko-KR" altLang="en-US"/>
              <a:t>트랜지션 알아보기</a:t>
            </a:r>
          </a:p>
        </p:txBody>
      </p:sp>
    </p:spTree>
    <p:extLst>
      <p:ext uri="{BB962C8B-B14F-4D97-AF65-F5344CB8AC3E}">
        <p14:creationId xmlns:p14="http://schemas.microsoft.com/office/powerpoint/2010/main" val="166734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 알아보기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991D411-9D2B-497F-8F97-3C9D5A5EBA75}"/>
              </a:ext>
            </a:extLst>
          </p:cNvPr>
          <p:cNvSpPr txBox="1"/>
          <p:nvPr/>
        </p:nvSpPr>
        <p:spPr>
          <a:xfrm>
            <a:off x="133734" y="1011597"/>
            <a:ext cx="346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transition-property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21C00A8-AA04-4C38-8B43-29595C449A3B}"/>
              </a:ext>
            </a:extLst>
          </p:cNvPr>
          <p:cNvSpPr/>
          <p:nvPr/>
        </p:nvSpPr>
        <p:spPr>
          <a:xfrm>
            <a:off x="133734" y="1401454"/>
            <a:ext cx="4610240" cy="609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</a:rPr>
              <a:t>트랜지션을</a:t>
            </a:r>
            <a:r>
              <a:rPr lang="ko-KR" altLang="en-US" sz="1200" dirty="0">
                <a:latin typeface="+mn-ea"/>
              </a:rPr>
              <a:t> 적용할 속성 선택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이 속성을 지정하지 않으면 모든 속성이 </a:t>
            </a:r>
            <a:r>
              <a:rPr lang="ko-KR" altLang="en-US" sz="1200" dirty="0" err="1">
                <a:latin typeface="+mn-ea"/>
              </a:rPr>
              <a:t>트랜지션</a:t>
            </a:r>
            <a:r>
              <a:rPr lang="ko-KR" altLang="en-US" sz="1200" dirty="0">
                <a:latin typeface="+mn-ea"/>
              </a:rPr>
              <a:t> 대상이 됨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AE47B4F-3EA9-41AA-B6EA-275ABB616226}"/>
              </a:ext>
            </a:extLst>
          </p:cNvPr>
          <p:cNvSpPr txBox="1"/>
          <p:nvPr/>
        </p:nvSpPr>
        <p:spPr>
          <a:xfrm>
            <a:off x="4890372" y="934857"/>
            <a:ext cx="346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transition-duration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E5E6B1D-AF2E-4AF2-AA77-91958FF9C797}"/>
              </a:ext>
            </a:extLst>
          </p:cNvPr>
          <p:cNvSpPr/>
          <p:nvPr/>
        </p:nvSpPr>
        <p:spPr>
          <a:xfrm>
            <a:off x="4944480" y="1324715"/>
            <a:ext cx="4236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</a:rPr>
              <a:t>트랜지션</a:t>
            </a:r>
            <a:r>
              <a:rPr lang="ko-KR" altLang="en-US" sz="1200" dirty="0">
                <a:latin typeface="+mn-ea"/>
              </a:rPr>
              <a:t> 진행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시간 지정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시간 단위는 초</a:t>
            </a:r>
            <a:r>
              <a:rPr lang="en-US" altLang="ko-KR" sz="1200" dirty="0">
                <a:latin typeface="+mn-ea"/>
              </a:rPr>
              <a:t>(seconds) </a:t>
            </a:r>
            <a:r>
              <a:rPr lang="ko-KR" altLang="en-US" sz="1200" dirty="0">
                <a:latin typeface="+mn-ea"/>
              </a:rPr>
              <a:t>또는 </a:t>
            </a:r>
            <a:r>
              <a:rPr lang="ko-KR" altLang="en-US" sz="1200" dirty="0" err="1">
                <a:latin typeface="+mn-ea"/>
              </a:rPr>
              <a:t>밀리초</a:t>
            </a:r>
            <a:r>
              <a:rPr lang="en-US" altLang="ko-KR" sz="1200" dirty="0">
                <a:latin typeface="+mn-ea"/>
              </a:rPr>
              <a:t>(milliseconds)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</a:rPr>
              <a:t>트랜지션이</a:t>
            </a:r>
            <a:r>
              <a:rPr lang="ko-KR" altLang="en-US" sz="1200" dirty="0">
                <a:latin typeface="+mn-ea"/>
              </a:rPr>
              <a:t> 여러 개라면 쉼표</a:t>
            </a:r>
            <a:r>
              <a:rPr lang="en-US" altLang="ko-KR" sz="1200" dirty="0">
                <a:latin typeface="+mn-ea"/>
              </a:rPr>
              <a:t>(,)</a:t>
            </a:r>
            <a:r>
              <a:rPr lang="ko-KR" altLang="en-US" sz="1200" dirty="0">
                <a:latin typeface="+mn-ea"/>
              </a:rPr>
              <a:t>로 구분해 진행 시간 지정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BB4F3A8-27D2-406D-AF55-4B816DA7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2" y="2348880"/>
            <a:ext cx="3880816" cy="3300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56E5DED-1367-4830-A9E8-39BE2772F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" y="2896858"/>
            <a:ext cx="4529351" cy="18282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45FA65B-37D7-4614-9077-595E682DF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34" y="4833483"/>
            <a:ext cx="4534542" cy="75575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7E6989B1-70AE-4A54-9A41-C6E4D6FE9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2710" y="2448865"/>
            <a:ext cx="2789650" cy="40407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D92A3BB-AEDA-4F4B-81C9-2145F76B956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360"/>
          <a:stretch/>
        </p:blipFill>
        <p:spPr>
          <a:xfrm>
            <a:off x="4971030" y="2941279"/>
            <a:ext cx="4017506" cy="300297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FF1B5399-2214-4683-9E6E-95B097BCE0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6234" y="5685202"/>
            <a:ext cx="3784278" cy="1143793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4D798D94-1896-4C18-9672-A43CDEC25DA2}"/>
              </a:ext>
            </a:extLst>
          </p:cNvPr>
          <p:cNvCxnSpPr/>
          <p:nvPr/>
        </p:nvCxnSpPr>
        <p:spPr>
          <a:xfrm>
            <a:off x="4860032" y="830510"/>
            <a:ext cx="0" cy="59226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FD35C483-ABF2-4477-956C-9AC7DE058A65}"/>
              </a:ext>
            </a:extLst>
          </p:cNvPr>
          <p:cNvSpPr txBox="1"/>
          <p:nvPr/>
        </p:nvSpPr>
        <p:spPr>
          <a:xfrm>
            <a:off x="5004048" y="2964700"/>
            <a:ext cx="3984488" cy="29367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ko-KR" altLang="en-US" sz="1000" b="1" dirty="0" err="1" smtClean="0"/>
              <a:t>트랜지션</a:t>
            </a:r>
            <a:r>
              <a:rPr lang="ko-KR" altLang="en-US" sz="1000" b="1" dirty="0" smtClean="0"/>
              <a:t> 대상과 진행 시간 지정하기</a:t>
            </a:r>
            <a:endParaRPr lang="en-US" altLang="ko-KR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5913120" y="4178699"/>
            <a:ext cx="866744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en-US" altLang="ko-KR" sz="1000" dirty="0" smtClean="0">
                <a:solidFill>
                  <a:srgbClr val="FF0000"/>
                </a:solidFill>
              </a:rPr>
              <a:t>duration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8100392" y="5487035"/>
            <a:ext cx="86409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  <a:spcBef>
                <a:spcPts val="600"/>
              </a:spcBef>
            </a:pP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81000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4C03F5C-87A6-4318-8065-67ED654C0359}"/>
              </a:ext>
            </a:extLst>
          </p:cNvPr>
          <p:cNvSpPr txBox="1"/>
          <p:nvPr/>
        </p:nvSpPr>
        <p:spPr>
          <a:xfrm>
            <a:off x="395536" y="908720"/>
            <a:ext cx="371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C00000"/>
                </a:solidFill>
              </a:rPr>
              <a:t>변형</a:t>
            </a:r>
            <a:r>
              <a:rPr lang="en-US" altLang="ko-KR" sz="1200" b="1" dirty="0">
                <a:solidFill>
                  <a:srgbClr val="C00000"/>
                </a:solidFill>
              </a:rPr>
              <a:t>(transform, </a:t>
            </a:r>
            <a:r>
              <a:rPr lang="ko-KR" altLang="en-US" sz="1200" b="1" dirty="0" err="1">
                <a:solidFill>
                  <a:srgbClr val="C00000"/>
                </a:solidFill>
              </a:rPr>
              <a:t>트랜스폼</a:t>
            </a:r>
            <a:r>
              <a:rPr lang="en-US" altLang="ko-KR" sz="1200" b="1" dirty="0">
                <a:solidFill>
                  <a:srgbClr val="C00000"/>
                </a:solidFill>
              </a:rPr>
              <a:t>)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ko-KR" altLang="en-US" sz="1200" dirty="0"/>
              <a:t>특정</a:t>
            </a:r>
            <a:r>
              <a:rPr lang="en-US" altLang="ko-KR" sz="1200" dirty="0"/>
              <a:t> </a:t>
            </a:r>
            <a:r>
              <a:rPr lang="ko-KR" altLang="en-US" sz="1200" dirty="0"/>
              <a:t>요소의 크기나 형태 등 스타일이 바뀌는 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919193-F249-4FE4-B5CB-2500BEBF9825}"/>
              </a:ext>
            </a:extLst>
          </p:cNvPr>
          <p:cNvSpPr txBox="1"/>
          <p:nvPr/>
        </p:nvSpPr>
        <p:spPr>
          <a:xfrm>
            <a:off x="179512" y="204214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수평이나 수직으로 웹 요소 변형</a:t>
            </a:r>
            <a:endParaRPr lang="en-US" altLang="ko-KR" sz="1200" dirty="0"/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크기나 각도만 지정하면 됨</a:t>
            </a:r>
            <a:endParaRPr lang="en-US" altLang="ko-KR" sz="1200" dirty="0"/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2</a:t>
            </a:r>
            <a:r>
              <a:rPr lang="ko-KR" altLang="en-US" sz="1200" dirty="0"/>
              <a:t>차원 좌표 사용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4EA4486-6B0B-4282-800C-56B408219D8C}"/>
              </a:ext>
            </a:extLst>
          </p:cNvPr>
          <p:cNvSpPr txBox="1"/>
          <p:nvPr/>
        </p:nvSpPr>
        <p:spPr>
          <a:xfrm>
            <a:off x="179512" y="1700808"/>
            <a:ext cx="24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차원 변형</a:t>
            </a:r>
            <a:endParaRPr lang="en-US" altLang="ko-KR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B9CC696-D12F-43BA-B9BE-CAEA6E9EB550}"/>
              </a:ext>
            </a:extLst>
          </p:cNvPr>
          <p:cNvSpPr txBox="1"/>
          <p:nvPr/>
        </p:nvSpPr>
        <p:spPr>
          <a:xfrm>
            <a:off x="4716016" y="208465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x</a:t>
            </a:r>
            <a:r>
              <a:rPr lang="ko-KR" altLang="en-US" sz="1200" dirty="0"/>
              <a:t>축과 </a:t>
            </a:r>
            <a:r>
              <a:rPr lang="en-US" altLang="ko-KR" sz="1200" dirty="0"/>
              <a:t>y</a:t>
            </a:r>
            <a:r>
              <a:rPr lang="ko-KR" altLang="en-US" sz="1200" dirty="0"/>
              <a:t>축에 원근감 추가</a:t>
            </a:r>
            <a:endParaRPr lang="en-US" altLang="ko-KR" sz="1200" dirty="0"/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z</a:t>
            </a:r>
            <a:r>
              <a:rPr lang="ko-KR" altLang="en-US" sz="1200" dirty="0"/>
              <a:t>축은 앞뒤로 이동</a:t>
            </a:r>
            <a:r>
              <a:rPr lang="en-US" altLang="ko-KR" sz="1200" dirty="0"/>
              <a:t>. </a:t>
            </a:r>
            <a:r>
              <a:rPr lang="ko-KR" altLang="en-US" sz="1200" dirty="0"/>
              <a:t>보는 사람 쪽으로 다가올 수록 값이 더 커짐</a:t>
            </a:r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07DDFF0-46B9-48AE-8653-AD52B326ECA1}"/>
              </a:ext>
            </a:extLst>
          </p:cNvPr>
          <p:cNvSpPr txBox="1"/>
          <p:nvPr/>
        </p:nvSpPr>
        <p:spPr>
          <a:xfrm>
            <a:off x="4716017" y="1719253"/>
            <a:ext cx="24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r>
              <a:rPr lang="ko-KR" altLang="en-US" sz="1400" b="1" dirty="0"/>
              <a:t>차원 변형</a:t>
            </a:r>
            <a:endParaRPr lang="en-US" altLang="ko-KR" sz="1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A9CAC3BC-8A7D-45AC-B7AF-E3D2C4CD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64" y="3445752"/>
            <a:ext cx="3884764" cy="32785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A3E9513-CE15-4BDC-B94D-CD8BDFA6C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496966"/>
            <a:ext cx="4176464" cy="32273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F0B390E-0EB8-4754-9A5C-F48F56A18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459" y="1719383"/>
            <a:ext cx="1754581" cy="17868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68737D3-5F52-4AEE-AF05-DF471AF85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296" y="1711155"/>
            <a:ext cx="1800201" cy="178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89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transition-property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변화 </a:t>
            </a:r>
            <a:r>
              <a:rPr lang="ko-KR" altLang="en-US" sz="1400" b="1" dirty="0">
                <a:solidFill>
                  <a:schemeClr val="tx1"/>
                </a:solidFill>
              </a:rPr>
              <a:t>효과 대상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지정하기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1292736"/>
            <a:ext cx="8344461" cy="40084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orange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transition-property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ko-KR" altLang="en-US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err="1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div:hover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blue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white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en-US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마우스를 올리면 여러 속성이 변합니다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417840"/>
            <a:ext cx="669819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91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transition-duration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변화 </a:t>
            </a:r>
            <a:r>
              <a:rPr lang="ko-KR" altLang="en-US" sz="1400" b="1" dirty="0">
                <a:solidFill>
                  <a:schemeClr val="tx1"/>
                </a:solidFill>
              </a:rPr>
              <a:t>효과의 지속 시간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설정하기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1292736"/>
            <a:ext cx="8344461" cy="40084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280px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orange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transition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transition-duration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400" b="1" dirty="0" err="1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div:hover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blue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en-US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색상이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초 동안 서서히 변합니다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5540606"/>
            <a:ext cx="799880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65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 알아보기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2C8770D-39DC-4AD6-A8FB-99622D76F9DB}"/>
              </a:ext>
            </a:extLst>
          </p:cNvPr>
          <p:cNvSpPr txBox="1"/>
          <p:nvPr/>
        </p:nvSpPr>
        <p:spPr>
          <a:xfrm>
            <a:off x="107504" y="1052736"/>
            <a:ext cx="346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transition-timing-function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04A3F3A-7577-4F6B-ADFF-F0B9C976F6D6}"/>
              </a:ext>
            </a:extLst>
          </p:cNvPr>
          <p:cNvSpPr/>
          <p:nvPr/>
        </p:nvSpPr>
        <p:spPr>
          <a:xfrm>
            <a:off x="107504" y="1442594"/>
            <a:ext cx="4089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트랜지션의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시작과 중간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끝에서의 속도 지정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A4DA14-FD00-4597-895B-52B1766FD7C6}"/>
              </a:ext>
            </a:extLst>
          </p:cNvPr>
          <p:cNvSpPr txBox="1"/>
          <p:nvPr/>
        </p:nvSpPr>
        <p:spPr>
          <a:xfrm>
            <a:off x="107504" y="4982671"/>
            <a:ext cx="346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transition-delay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80555E1-3033-4924-8B72-47BB53711A6B}"/>
              </a:ext>
            </a:extLst>
          </p:cNvPr>
          <p:cNvSpPr/>
          <p:nvPr/>
        </p:nvSpPr>
        <p:spPr>
          <a:xfrm>
            <a:off x="107503" y="5372528"/>
            <a:ext cx="4616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</a:rPr>
              <a:t>트랜지션이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언제부터 시작될지 지연 시간 지정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시간 단위는 초</a:t>
            </a:r>
            <a:r>
              <a:rPr lang="en-US" altLang="ko-KR" sz="1200" dirty="0">
                <a:latin typeface="+mn-ea"/>
              </a:rPr>
              <a:t>(seconds) </a:t>
            </a:r>
            <a:r>
              <a:rPr lang="ko-KR" altLang="en-US" sz="1200" dirty="0">
                <a:latin typeface="+mn-ea"/>
              </a:rPr>
              <a:t>또는 </a:t>
            </a:r>
            <a:r>
              <a:rPr lang="ko-KR" altLang="en-US" sz="1200" dirty="0" err="1">
                <a:latin typeface="+mn-ea"/>
              </a:rPr>
              <a:t>밀리초</a:t>
            </a:r>
            <a:r>
              <a:rPr lang="en-US" altLang="ko-KR" sz="1200" dirty="0">
                <a:latin typeface="+mn-ea"/>
              </a:rPr>
              <a:t>(milliseconds). </a:t>
            </a:r>
            <a:r>
              <a:rPr lang="ko-KR" altLang="en-US" sz="1200" dirty="0">
                <a:latin typeface="+mn-ea"/>
              </a:rPr>
              <a:t>기본값</a:t>
            </a:r>
            <a:r>
              <a:rPr lang="en-US" altLang="ko-KR" sz="1200" dirty="0">
                <a:latin typeface="+mn-ea"/>
              </a:rPr>
              <a:t> 0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82D2161-3BA0-4E64-9B0E-933A97BBE7CE}"/>
              </a:ext>
            </a:extLst>
          </p:cNvPr>
          <p:cNvCxnSpPr/>
          <p:nvPr/>
        </p:nvCxnSpPr>
        <p:spPr>
          <a:xfrm>
            <a:off x="4572000" y="706582"/>
            <a:ext cx="0" cy="61514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B3C6C09-7E15-4942-8A42-52793E8C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02759"/>
            <a:ext cx="4089634" cy="5097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56BF57E-195E-4A89-B9B7-B300C5AA1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472177"/>
            <a:ext cx="4320480" cy="227905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398CCA49-F5B8-43A4-828A-84D233E20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6100084"/>
            <a:ext cx="2160240" cy="3383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DFBF68D-561D-4EB1-8E94-16854FB3299E}"/>
              </a:ext>
            </a:extLst>
          </p:cNvPr>
          <p:cNvSpPr txBox="1"/>
          <p:nvPr/>
        </p:nvSpPr>
        <p:spPr>
          <a:xfrm>
            <a:off x="4884166" y="984876"/>
            <a:ext cx="346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transition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EE3549-C25B-44AD-A3F7-105A63E533B2}"/>
              </a:ext>
            </a:extLst>
          </p:cNvPr>
          <p:cNvSpPr/>
          <p:nvPr/>
        </p:nvSpPr>
        <p:spPr>
          <a:xfrm>
            <a:off x="4644008" y="1374734"/>
            <a:ext cx="4624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</a:rPr>
              <a:t>트랜지션</a:t>
            </a:r>
            <a:r>
              <a:rPr lang="ko-KR" altLang="en-US" sz="1200" dirty="0">
                <a:latin typeface="+mn-ea"/>
              </a:rPr>
              <a:t> 관련 속성을 한꺼번에 지정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시간 값 속성이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개이므로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앞에 오는 </a:t>
            </a:r>
            <a:r>
              <a:rPr lang="ko-KR" altLang="en-US" sz="1200" dirty="0" err="1">
                <a:latin typeface="+mn-ea"/>
              </a:rPr>
              <a:t>시간값은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transition-duration, </a:t>
            </a:r>
            <a:r>
              <a:rPr lang="ko-KR" altLang="en-US" sz="1200" dirty="0">
                <a:latin typeface="+mn-ea"/>
              </a:rPr>
              <a:t>뒤에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오는 시간 값은 </a:t>
            </a:r>
            <a:r>
              <a:rPr lang="en-US" altLang="ko-KR" sz="1200" dirty="0">
                <a:latin typeface="+mn-ea"/>
              </a:rPr>
              <a:t>transition-delay </a:t>
            </a:r>
            <a:r>
              <a:rPr lang="ko-KR" altLang="en-US" sz="1200" dirty="0">
                <a:latin typeface="+mn-ea"/>
              </a:rPr>
              <a:t>속성으로 간주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8597A1FA-7ECB-4269-876F-7CEC0CF7F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809" y="2383236"/>
            <a:ext cx="4096663" cy="5314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97985810-9D00-484C-8ACA-0148C476F7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127"/>
          <a:stretch/>
        </p:blipFill>
        <p:spPr>
          <a:xfrm>
            <a:off x="4723808" y="3141190"/>
            <a:ext cx="4266163" cy="3602963"/>
          </a:xfrm>
          <a:prstGeom prst="rect">
            <a:avLst/>
          </a:prstGeom>
        </p:spPr>
      </p:pic>
      <p:sp>
        <p:nvSpPr>
          <p:cNvPr id="17" name="TextBox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FD35C483-ABF2-4477-956C-9AC7DE058A65}"/>
              </a:ext>
            </a:extLst>
          </p:cNvPr>
          <p:cNvSpPr txBox="1"/>
          <p:nvPr/>
        </p:nvSpPr>
        <p:spPr>
          <a:xfrm>
            <a:off x="4723809" y="3164051"/>
            <a:ext cx="4266162" cy="32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ko-KR" altLang="en-US" sz="1000" b="1" dirty="0" err="1" smtClean="0"/>
              <a:t>트랜지션</a:t>
            </a:r>
            <a:r>
              <a:rPr lang="ko-KR" altLang="en-US" sz="1000" b="1" dirty="0" smtClean="0"/>
              <a:t>  </a:t>
            </a:r>
            <a:r>
              <a:rPr lang="ko-KR" altLang="en-US" sz="1000" b="1" dirty="0" smtClean="0"/>
              <a:t>속성 한꺼번에 </a:t>
            </a:r>
            <a:r>
              <a:rPr lang="ko-KR" altLang="en-US" sz="1000" b="1" dirty="0" smtClean="0"/>
              <a:t>지정하기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794774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transition-timing-function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</a:t>
            </a:r>
            <a:r>
              <a:rPr kumimoji="0" lang="ko-KR" altLang="en-US" b="1">
                <a:solidFill>
                  <a:schemeClr val="bg1"/>
                </a:solidFill>
              </a:rPr>
              <a:t>화</a:t>
            </a:r>
            <a:r>
              <a:rPr kumimoji="0" lang="ko-KR" altLang="en-US" b="1" smtClean="0">
                <a:solidFill>
                  <a:schemeClr val="bg1"/>
                </a:solidFill>
              </a:rPr>
              <a:t>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변화 </a:t>
            </a:r>
            <a:r>
              <a:rPr lang="ko-KR" altLang="en-US" sz="1400" b="1" dirty="0">
                <a:solidFill>
                  <a:schemeClr val="tx1"/>
                </a:solidFill>
              </a:rPr>
              <a:t>효과의 타이밍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설정하기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92736"/>
            <a:ext cx="8352928" cy="530461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3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3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3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3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3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3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50px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color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yellow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border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1px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solid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black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3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transition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3s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3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#div1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transition-timing-function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linear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en-US" altLang="ko-KR" sz="13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3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#div2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transition-timing-function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ease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en-US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3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#div3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transition-timing-function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ease-in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en-US" altLang="ko-KR" sz="13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3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#div4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transition-timing-function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ease-out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en-US" altLang="ko-KR" sz="13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3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#div5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transition-timing-function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ease-in-out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en-US" altLang="ko-KR" sz="13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3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#div6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transition-timing-function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cubic-</a:t>
            </a:r>
            <a:r>
              <a:rPr lang="en-US" altLang="ko-KR" sz="13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bezier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(0.1,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0.0,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0.1,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1.0)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en-US" altLang="ko-KR" sz="13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300" b="1" dirty="0" err="1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div:hover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lang="en-US" altLang="ko-KR" sz="13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400px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}</a:t>
            </a:r>
            <a:endParaRPr lang="en-US" altLang="ko-KR" sz="13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3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3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3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3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3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</a:p>
          <a:p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3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300" b="1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3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="div1"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100px"&gt;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linear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3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300" b="1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3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="div2"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150px"&gt;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ease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3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300" b="1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3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="div3"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200px"&gt;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ease-in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3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300" b="1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3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="div4"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250px"&gt;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ease-out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3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300" b="1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3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="div5"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300px"&gt;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ease-in-out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3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300" b="1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3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="div5"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lang="en-US" altLang="ko-KR" sz="13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350px"&gt;</a:t>
            </a:r>
            <a:r>
              <a:rPr lang="en-US" altLang="ko-KR" sz="13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cubic-</a:t>
            </a:r>
            <a:r>
              <a:rPr lang="en-US" altLang="ko-KR" sz="1300" b="1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bezier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3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300" b="1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3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3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300" b="1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40768"/>
            <a:ext cx="4320480" cy="22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74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transition-delay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변화 </a:t>
            </a:r>
            <a:r>
              <a:rPr lang="ko-KR" altLang="en-US" sz="1400" b="1" dirty="0">
                <a:solidFill>
                  <a:schemeClr val="tx1"/>
                </a:solidFill>
              </a:rPr>
              <a:t>효과의 지연 시간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설정하기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92736"/>
            <a:ext cx="8344461" cy="43685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margin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border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solid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black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transition-duration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transition-delay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err="1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div:hover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transform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rotate(180deg)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마우스를 올리고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초 후에 박스가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180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도 회전합니다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98563"/>
            <a:ext cx="4349115" cy="19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91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transition-delay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홈페이지 </a:t>
            </a:r>
            <a:r>
              <a:rPr lang="ko-KR" altLang="en-US" sz="1400" b="1" dirty="0">
                <a:solidFill>
                  <a:schemeClr val="tx1"/>
                </a:solidFill>
              </a:rPr>
              <a:t>메뉴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만들기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36512" y="1292736"/>
            <a:ext cx="8344461" cy="556526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text-decoration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white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position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absolute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#ff8080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border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solid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transition-property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transition-duration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2s;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line-height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err="1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div:hover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transition-timing-function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linear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#ff0000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white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text-align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center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font-size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26" y="4464408"/>
            <a:ext cx="3500438" cy="236696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59832" y="1412776"/>
            <a:ext cx="6264696" cy="2160240"/>
          </a:xfrm>
          <a:prstGeom prst="rect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400" b="1" dirty="0" smtClean="0">
              <a:solidFill>
                <a:srgbClr val="0000F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50px"&gt;&lt;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="#"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target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="new"&gt;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HOME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100px"&gt;&lt;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="#"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target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="new"&gt;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ABOUT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150px"&gt;&lt;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="#"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target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="new"&gt;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NEWS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200px"&gt;&lt;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="#"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target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="new"&gt;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STUDY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250px"&gt;&lt;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="#"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target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="new"&gt;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CONTACT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224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7886700" cy="505968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xmlns="" id="{C54AD74C-2C87-4F96-87E8-452A1056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/>
          <a:lstStyle/>
          <a:p>
            <a:r>
              <a:rPr lang="ko-KR" altLang="en-US"/>
              <a:t>애니메이션 알아보기</a:t>
            </a:r>
          </a:p>
        </p:txBody>
      </p:sp>
    </p:spTree>
    <p:extLst>
      <p:ext uri="{BB962C8B-B14F-4D97-AF65-F5344CB8AC3E}">
        <p14:creationId xmlns:p14="http://schemas.microsoft.com/office/powerpoint/2010/main" val="4255206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400600"/>
          </a:xfrm>
        </p:spPr>
        <p:txBody>
          <a:bodyPr/>
          <a:lstStyle/>
          <a:p>
            <a:r>
              <a:rPr lang="ko-KR" altLang="en-US" dirty="0" err="1" smtClean="0"/>
              <a:t>키프레임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위에서 아래로 움직이는 </a:t>
            </a:r>
            <a:r>
              <a:rPr lang="ko-KR" altLang="en-US" dirty="0" err="1" smtClean="0"/>
              <a:t>키프레임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ko-KR" altLang="en-US" dirty="0" err="1" smtClean="0"/>
              <a:t>키프레임</a:t>
            </a:r>
            <a:r>
              <a:rPr lang="ko-KR" altLang="en-US" dirty="0" smtClean="0"/>
              <a:t> 안에 퍼센트 단위로 애니메이션 설정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6061234" cy="942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5" y="2924944"/>
            <a:ext cx="3001804" cy="11315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7" y="4581128"/>
            <a:ext cx="6055995" cy="1948815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xmlns="" id="{C54AD74C-2C87-4F96-87E8-452A105699F3}"/>
              </a:ext>
            </a:extLst>
          </p:cNvPr>
          <p:cNvSpPr txBox="1">
            <a:spLocks/>
          </p:cNvSpPr>
          <p:nvPr/>
        </p:nvSpPr>
        <p:spPr bwMode="auto">
          <a:xfrm>
            <a:off x="179512" y="322660"/>
            <a:ext cx="8640960" cy="51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 smtClean="0"/>
              <a:t>애니메이션 알아보기</a:t>
            </a: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687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4AD74C-2C87-4F96-87E8-452A1056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3D32395-1361-4FD2-A876-32E1234879AF}"/>
              </a:ext>
            </a:extLst>
          </p:cNvPr>
          <p:cNvSpPr txBox="1"/>
          <p:nvPr/>
        </p:nvSpPr>
        <p:spPr>
          <a:xfrm>
            <a:off x="432033" y="1106409"/>
            <a:ext cx="346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CSS</a:t>
            </a:r>
            <a:r>
              <a:rPr lang="ko-KR" altLang="en-US" sz="1600" b="1"/>
              <a:t>와 애니메이션</a:t>
            </a:r>
            <a:endParaRPr lang="en-US" altLang="ko-KR" sz="1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453A03B-7007-4981-B5FF-8D8F13D7BBA2}"/>
              </a:ext>
            </a:extLst>
          </p:cNvPr>
          <p:cNvSpPr/>
          <p:nvPr/>
        </p:nvSpPr>
        <p:spPr>
          <a:xfrm>
            <a:off x="432032" y="1496267"/>
            <a:ext cx="75243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웹 요소에 애니메이션 추가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애니메이션을 시작해 끝내는 동안 원하는 곳 어디서든 스타일을 바꾸며 애니메이션을 정의할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</a:rPr>
              <a:t>키프레임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keyframe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애니메이션 중간에 스타일이 바뀌는 지점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E506C0F-D16F-411D-AEB6-CEF2E0D9F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49" y="2994163"/>
            <a:ext cx="6702547" cy="36707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053BD28-3DE3-46D8-BE5F-00FA46331EC4}"/>
              </a:ext>
            </a:extLst>
          </p:cNvPr>
          <p:cNvSpPr txBox="1"/>
          <p:nvPr/>
        </p:nvSpPr>
        <p:spPr>
          <a:xfrm>
            <a:off x="533750" y="2717164"/>
            <a:ext cx="3460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애니메이션 관련 속성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1384854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4AD74C-2C87-4F96-87E8-452A1056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 알아보기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EAB04E-6B1D-422F-B7B8-DBC94CD2A391}"/>
              </a:ext>
            </a:extLst>
          </p:cNvPr>
          <p:cNvSpPr txBox="1"/>
          <p:nvPr/>
        </p:nvSpPr>
        <p:spPr>
          <a:xfrm>
            <a:off x="434130" y="1290967"/>
            <a:ext cx="346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@keyframes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5CAC7D7-16A5-4866-8CA1-CD9CD238C18C}"/>
              </a:ext>
            </a:extLst>
          </p:cNvPr>
          <p:cNvSpPr/>
          <p:nvPr/>
        </p:nvSpPr>
        <p:spPr>
          <a:xfrm>
            <a:off x="434130" y="1680824"/>
            <a:ext cx="5506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애니메이션의 시작과 끝을 비롯해 상태가 바뀌는 지점을 설정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‘</a:t>
            </a:r>
            <a:r>
              <a:rPr lang="ko-KR" altLang="en-US" sz="1200" dirty="0">
                <a:latin typeface="+mn-ea"/>
              </a:rPr>
              <a:t>이름</a:t>
            </a:r>
            <a:r>
              <a:rPr lang="en-US" altLang="ko-KR" sz="1200" dirty="0">
                <a:latin typeface="+mn-ea"/>
              </a:rPr>
              <a:t>’</a:t>
            </a:r>
            <a:r>
              <a:rPr lang="ko-KR" altLang="en-US" sz="1200" dirty="0">
                <a:latin typeface="+mn-ea"/>
              </a:rPr>
              <a:t>으로 애니메이션 구별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2563D99-9EE5-4B13-AFCB-47BE40B9194A}"/>
              </a:ext>
            </a:extLst>
          </p:cNvPr>
          <p:cNvSpPr txBox="1"/>
          <p:nvPr/>
        </p:nvSpPr>
        <p:spPr>
          <a:xfrm>
            <a:off x="434130" y="3356992"/>
            <a:ext cx="62261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@</a:t>
            </a:r>
            <a:r>
              <a:rPr lang="en-US" altLang="ko-KR" sz="1200" dirty="0" err="1">
                <a:latin typeface="+mn-ea"/>
              </a:rPr>
              <a:t>keyframes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err="1">
                <a:latin typeface="+mn-ea"/>
              </a:rPr>
              <a:t>선택자에서</a:t>
            </a:r>
            <a:r>
              <a:rPr lang="ko-KR" altLang="en-US" sz="1200" dirty="0">
                <a:latin typeface="+mn-ea"/>
              </a:rPr>
              <a:t> 속성값이 바뀌는 지점을 가리킴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시작 위치는 </a:t>
            </a:r>
            <a:r>
              <a:rPr lang="en-US" altLang="ko-KR" sz="1200" dirty="0">
                <a:latin typeface="+mn-ea"/>
              </a:rPr>
              <a:t>0%, </a:t>
            </a:r>
            <a:r>
              <a:rPr lang="ko-KR" altLang="en-US" sz="1200" dirty="0">
                <a:latin typeface="+mn-ea"/>
              </a:rPr>
              <a:t>끝 위치 </a:t>
            </a:r>
            <a:r>
              <a:rPr lang="en-US" altLang="ko-KR" sz="1200" dirty="0">
                <a:latin typeface="+mn-ea"/>
              </a:rPr>
              <a:t>100%</a:t>
            </a:r>
            <a:r>
              <a:rPr lang="ko-KR" altLang="en-US" sz="1200" dirty="0">
                <a:latin typeface="+mn-ea"/>
              </a:rPr>
              <a:t>로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놓고 위치 지정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시작과 끝 위치만 사용한다면 </a:t>
            </a:r>
            <a:r>
              <a:rPr lang="en-US" altLang="ko-KR" sz="1200" dirty="0">
                <a:latin typeface="+mn-ea"/>
              </a:rPr>
              <a:t>from, to </a:t>
            </a:r>
            <a:r>
              <a:rPr lang="ko-KR" altLang="en-US" sz="1200" dirty="0">
                <a:latin typeface="+mn-ea"/>
              </a:rPr>
              <a:t>키워드 사용 가능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34A0A22-BA14-4063-B511-B14DC5521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0" y="2365972"/>
            <a:ext cx="2753011" cy="9649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FCFBC15-3153-4016-B3D5-F903A60A55F2}"/>
              </a:ext>
            </a:extLst>
          </p:cNvPr>
          <p:cNvSpPr txBox="1"/>
          <p:nvPr/>
        </p:nvSpPr>
        <p:spPr>
          <a:xfrm>
            <a:off x="467544" y="4872124"/>
            <a:ext cx="346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animation-name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2630948-34E6-492A-A486-3A89FF5B85AB}"/>
              </a:ext>
            </a:extLst>
          </p:cNvPr>
          <p:cNvSpPr/>
          <p:nvPr/>
        </p:nvSpPr>
        <p:spPr>
          <a:xfrm>
            <a:off x="467544" y="5261981"/>
            <a:ext cx="4497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어떤 애니메이션을 사용할지 구별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@</a:t>
            </a:r>
            <a:r>
              <a:rPr lang="en-US" altLang="ko-KR" sz="1200" dirty="0" err="1">
                <a:latin typeface="+mn-ea"/>
              </a:rPr>
              <a:t>keyframes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속성에서 만든 애니메이션 </a:t>
            </a:r>
            <a:r>
              <a:rPr lang="en-US" altLang="ko-KR" sz="1200" dirty="0">
                <a:latin typeface="+mn-ea"/>
              </a:rPr>
              <a:t>‘</a:t>
            </a:r>
            <a:r>
              <a:rPr lang="ko-KR" altLang="en-US" sz="1200" dirty="0">
                <a:latin typeface="+mn-ea"/>
              </a:rPr>
              <a:t>이름</a:t>
            </a:r>
            <a:r>
              <a:rPr lang="en-US" altLang="ko-KR" sz="1200" dirty="0">
                <a:latin typeface="+mn-ea"/>
              </a:rPr>
              <a:t>’</a:t>
            </a:r>
            <a:r>
              <a:rPr lang="ko-KR" altLang="en-US" sz="1200" dirty="0">
                <a:latin typeface="+mn-ea"/>
              </a:rPr>
              <a:t>을 사용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9CA5D8C-1DA5-4849-A270-23D93304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6061855"/>
            <a:ext cx="3427045" cy="4207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0E3F322-4648-4DDB-99EB-91A7DEF206C0}"/>
              </a:ext>
            </a:extLst>
          </p:cNvPr>
          <p:cNvSpPr txBox="1"/>
          <p:nvPr/>
        </p:nvSpPr>
        <p:spPr>
          <a:xfrm>
            <a:off x="5313747" y="1274466"/>
            <a:ext cx="346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animation-duration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07E6CDF-587B-4893-90E5-146E850AFB6F}"/>
              </a:ext>
            </a:extLst>
          </p:cNvPr>
          <p:cNvSpPr/>
          <p:nvPr/>
        </p:nvSpPr>
        <p:spPr>
          <a:xfrm>
            <a:off x="5313747" y="1664323"/>
            <a:ext cx="3938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애니메이션 실행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시간 설정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기본값</a:t>
            </a:r>
            <a:r>
              <a:rPr lang="en-US" altLang="ko-KR" sz="1200" dirty="0">
                <a:latin typeface="+mn-ea"/>
              </a:rPr>
              <a:t> 0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사용 가능한 값은 초</a:t>
            </a:r>
            <a:r>
              <a:rPr lang="en-US" altLang="ko-KR" sz="1200" dirty="0">
                <a:latin typeface="+mn-ea"/>
              </a:rPr>
              <a:t>(s)</a:t>
            </a:r>
            <a:r>
              <a:rPr lang="ko-KR" altLang="en-US" sz="1200" dirty="0">
                <a:latin typeface="+mn-ea"/>
              </a:rPr>
              <a:t>나 </a:t>
            </a:r>
            <a:r>
              <a:rPr lang="ko-KR" altLang="en-US" sz="1200" dirty="0" err="1">
                <a:latin typeface="+mn-ea"/>
              </a:rPr>
              <a:t>밀리초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ms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53F68441-C08A-4148-801C-A3FE7944D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746" y="2416178"/>
            <a:ext cx="3002669" cy="43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3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평행 이동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평행 </a:t>
            </a:r>
            <a:r>
              <a:rPr lang="ko-KR" altLang="en-US" sz="1400" b="1" dirty="0">
                <a:solidFill>
                  <a:schemeClr val="tx1"/>
                </a:solidFill>
              </a:rPr>
              <a:t>이동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변환하기                                                                                                   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408048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</a:p>
          <a:p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200px</a:t>
            </a:r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</a:t>
            </a:r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border</a:t>
            </a:r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1px</a:t>
            </a:r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dotted</a:t>
            </a:r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black</a:t>
            </a:r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background-color</a:t>
            </a:r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yellow</a:t>
            </a:r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div#box2</a:t>
            </a:r>
            <a:r>
              <a:rPr lang="en-US" altLang="ko-KR" sz="1400" b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</a:p>
          <a:p>
            <a:r>
              <a:rPr lang="en-US" altLang="ko-KR" sz="1400" b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transform</a:t>
            </a:r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translate(100px,</a:t>
            </a:r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50px)</a:t>
            </a:r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en-US" sz="1400" b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 </a:t>
            </a:r>
          </a:p>
          <a:p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400" b="1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="box1"&gt;</a:t>
            </a:r>
            <a:r>
              <a:rPr lang="ko-KR" altLang="en-US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박스 </a:t>
            </a:r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400" b="1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="box2"&gt;</a:t>
            </a:r>
            <a:r>
              <a:rPr lang="ko-KR" altLang="en-US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박스 </a:t>
            </a:r>
            <a:r>
              <a:rPr lang="en-US" altLang="ko-KR" sz="14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356992"/>
            <a:ext cx="3137335" cy="269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52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F00915-719C-451A-9603-B33548D9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 알아보기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6B8DC02-4EFD-46C7-8DB9-5C545E6DA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34" r="11309"/>
          <a:stretch/>
        </p:blipFill>
        <p:spPr>
          <a:xfrm>
            <a:off x="179511" y="1107747"/>
            <a:ext cx="5112569" cy="60768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1DC05F3-2D60-4B87-9C7D-8C42B2567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492276"/>
            <a:ext cx="2626867" cy="16701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8252D80-63F1-4A76-9F60-CB15BA3CD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909" y="3974660"/>
            <a:ext cx="2999219" cy="1670151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FD35C483-ABF2-4477-956C-9AC7DE058A65}"/>
              </a:ext>
            </a:extLst>
          </p:cNvPr>
          <p:cNvSpPr txBox="1"/>
          <p:nvPr/>
        </p:nvSpPr>
        <p:spPr>
          <a:xfrm>
            <a:off x="179512" y="784582"/>
            <a:ext cx="5112568" cy="32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ko-KR" altLang="en-US" sz="1000" b="1" dirty="0" smtClean="0"/>
              <a:t>애니메이션의 지점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이름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실행 시간 적용하기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913775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F00915-719C-451A-9603-B33548D9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 알아보기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F124C93-BEE7-4674-862F-C900D65F9063}"/>
              </a:ext>
            </a:extLst>
          </p:cNvPr>
          <p:cNvSpPr txBox="1"/>
          <p:nvPr/>
        </p:nvSpPr>
        <p:spPr>
          <a:xfrm>
            <a:off x="179512" y="1196752"/>
            <a:ext cx="346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animation-direction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E5741D5-1B4C-4C52-9DF4-10049861A99A}"/>
              </a:ext>
            </a:extLst>
          </p:cNvPr>
          <p:cNvSpPr/>
          <p:nvPr/>
        </p:nvSpPr>
        <p:spPr>
          <a:xfrm>
            <a:off x="179512" y="1586609"/>
            <a:ext cx="40896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>
                <a:latin typeface="+mn-ea"/>
              </a:rPr>
              <a:t>애니메이션이 끝난 후 원래 위치로 돌아가거나 반대 방향으로 실행하도록 지정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300CCF8-390A-4097-8752-C6D6991DA7BE}"/>
              </a:ext>
            </a:extLst>
          </p:cNvPr>
          <p:cNvSpPr txBox="1"/>
          <p:nvPr/>
        </p:nvSpPr>
        <p:spPr>
          <a:xfrm>
            <a:off x="179512" y="4325644"/>
            <a:ext cx="346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animation-iteration-count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DA68C57E-857B-4CC9-AD4B-98A276FBFD6B}"/>
              </a:ext>
            </a:extLst>
          </p:cNvPr>
          <p:cNvSpPr/>
          <p:nvPr/>
        </p:nvSpPr>
        <p:spPr>
          <a:xfrm>
            <a:off x="179512" y="4715502"/>
            <a:ext cx="264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애니메이션 반복 횟수 지정하기</a:t>
            </a:r>
            <a:endParaRPr lang="en-US" altLang="ko-KR" sz="120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3FF9053-3A30-4243-A428-6FAC135A1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98255"/>
            <a:ext cx="3672408" cy="4106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BA3CB99D-65F7-48D9-B48C-2A094262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780928"/>
            <a:ext cx="4426849" cy="9895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53D28F8-4754-4F42-9064-D103A9212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5084835"/>
            <a:ext cx="4176464" cy="4301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5F6DF61F-F4B0-4CC9-929B-F3DF97771D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049"/>
          <a:stretch/>
        </p:blipFill>
        <p:spPr>
          <a:xfrm>
            <a:off x="179512" y="5572651"/>
            <a:ext cx="4176464" cy="106652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F498476A-A7CA-4669-BA8A-416EE8BB6A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46" t="10096" r="9962" b="5825"/>
          <a:stretch/>
        </p:blipFill>
        <p:spPr>
          <a:xfrm>
            <a:off x="4777592" y="1535306"/>
            <a:ext cx="4208526" cy="4341966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FD35C483-ABF2-4477-956C-9AC7DE058A65}"/>
              </a:ext>
            </a:extLst>
          </p:cNvPr>
          <p:cNvSpPr txBox="1"/>
          <p:nvPr/>
        </p:nvSpPr>
        <p:spPr>
          <a:xfrm>
            <a:off x="4777592" y="1196752"/>
            <a:ext cx="4147140" cy="32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ko-KR" altLang="en-US" sz="1000" b="1" smtClean="0"/>
              <a:t>무한 반복하는 애니메이션 만들기</a:t>
            </a:r>
            <a:endParaRPr lang="en-US" altLang="ko-KR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6517704" y="4450176"/>
            <a:ext cx="93461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lIns="36000" rtlCol="0">
            <a:spAutoFit/>
          </a:bodyPr>
          <a:lstStyle/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en-US" altLang="ko-KR" sz="1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infinite;</a:t>
            </a:r>
            <a:endParaRPr lang="en-US" altLang="ko-KR" sz="1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478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F00915-719C-451A-9603-B33548D9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 알아보기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C52A56D-F449-4632-997F-29136FF49BAA}"/>
              </a:ext>
            </a:extLst>
          </p:cNvPr>
          <p:cNvSpPr txBox="1"/>
          <p:nvPr/>
        </p:nvSpPr>
        <p:spPr>
          <a:xfrm>
            <a:off x="179513" y="1365491"/>
            <a:ext cx="346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animation-timing-function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B1AC9F9-2D76-4988-9C89-81589876D418}"/>
              </a:ext>
            </a:extLst>
          </p:cNvPr>
          <p:cNvSpPr/>
          <p:nvPr/>
        </p:nvSpPr>
        <p:spPr>
          <a:xfrm>
            <a:off x="179513" y="1755349"/>
            <a:ext cx="4089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애니메이션 속도 곡선 지정</a:t>
            </a:r>
            <a:endParaRPr lang="en-US" altLang="ko-KR" sz="120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B6BE877-75B0-4D2C-B56D-3363894EC03F}"/>
              </a:ext>
            </a:extLst>
          </p:cNvPr>
          <p:cNvSpPr txBox="1"/>
          <p:nvPr/>
        </p:nvSpPr>
        <p:spPr>
          <a:xfrm>
            <a:off x="179513" y="2752811"/>
            <a:ext cx="346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animation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94E4BBE-1A9F-462A-9E1C-F251D7AEB44D}"/>
              </a:ext>
            </a:extLst>
          </p:cNvPr>
          <p:cNvSpPr/>
          <p:nvPr/>
        </p:nvSpPr>
        <p:spPr>
          <a:xfrm>
            <a:off x="179512" y="3142669"/>
            <a:ext cx="4504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여러 개의 애니메이션 속성을 하나의 속성으로 줄여서 사용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지정하지 않은 속성은 기본 값 사용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animation-duration </a:t>
            </a:r>
            <a:r>
              <a:rPr lang="ko-KR" altLang="en-US" sz="1200" dirty="0">
                <a:latin typeface="+mn-ea"/>
              </a:rPr>
              <a:t>속성 값은 반드시 지정해야 함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D7A5B99-4E72-4630-9041-BC29F933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78" b="29633"/>
          <a:stretch/>
        </p:blipFill>
        <p:spPr>
          <a:xfrm>
            <a:off x="4612424" y="692696"/>
            <a:ext cx="4424072" cy="4280619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FD35C483-ABF2-4477-956C-9AC7DE058A65}"/>
              </a:ext>
            </a:extLst>
          </p:cNvPr>
          <p:cNvSpPr txBox="1"/>
          <p:nvPr/>
        </p:nvSpPr>
        <p:spPr>
          <a:xfrm>
            <a:off x="4612422" y="729571"/>
            <a:ext cx="4424073" cy="32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ko-KR" altLang="en-US" sz="1000" b="1" dirty="0" smtClean="0"/>
              <a:t>애니메이션 </a:t>
            </a:r>
            <a:r>
              <a:rPr lang="en-US" altLang="ko-KR" sz="1000" b="1" dirty="0" smtClean="0"/>
              <a:t>2</a:t>
            </a:r>
            <a:r>
              <a:rPr lang="ko-KR" altLang="en-US" sz="1000" b="1" dirty="0" smtClean="0"/>
              <a:t>개를 한꺼번에 지정하기</a:t>
            </a:r>
            <a:endParaRPr lang="en-US" altLang="ko-KR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4837719" y="3840790"/>
            <a:ext cx="105769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lIns="36000" rtlCol="0">
            <a:spAutoFit/>
          </a:bodyPr>
          <a:lstStyle/>
          <a:p>
            <a:pPr algn="ctr">
              <a:lnSpc>
                <a:spcPts val="1200"/>
              </a:lnSpc>
              <a:spcBef>
                <a:spcPts val="600"/>
              </a:spcBef>
            </a:pPr>
            <a:r>
              <a:rPr lang="en-US" altLang="ko-KR" sz="1050" b="1" dirty="0" smtClean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50" b="1" dirty="0" err="1" smtClean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keyframes</a:t>
            </a:r>
            <a:endParaRPr lang="en-US" altLang="ko-KR" sz="1050" b="1" dirty="0">
              <a:solidFill>
                <a:schemeClr val="accent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D7A5B99-4E72-4630-9041-BC29F933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76411" r="27622"/>
          <a:stretch/>
        </p:blipFill>
        <p:spPr>
          <a:xfrm>
            <a:off x="4644008" y="5085184"/>
            <a:ext cx="405568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56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애니메이션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무한 </a:t>
            </a:r>
            <a:r>
              <a:rPr lang="ko-KR" altLang="en-US" sz="1400" b="1" dirty="0">
                <a:solidFill>
                  <a:schemeClr val="tx1"/>
                </a:solidFill>
              </a:rPr>
              <a:t>반복하며 좌우로 이동하는 박스 만들기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                                                              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3544" y="1387071"/>
            <a:ext cx="8560485" cy="422449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position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relative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boxmove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linear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infinite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alternate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en-US" altLang="ko-KR" sz="1400" b="1" dirty="0" err="1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keyframes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boxmove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}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애니메이션 박스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strong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참고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strong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IE9 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이하 혹은 낮은 버전에서는 지원하지 않습니다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124744"/>
            <a:ext cx="4969216" cy="1800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512" y="5786680"/>
            <a:ext cx="56521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Linear 	</a:t>
            </a:r>
            <a:r>
              <a:rPr lang="ko-KR" altLang="en-US" sz="1400" dirty="0" smtClean="0"/>
              <a:t>순차적으로 이동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Infinite 	</a:t>
            </a:r>
            <a:r>
              <a:rPr lang="ko-KR" altLang="en-US" sz="1400" dirty="0" smtClean="0"/>
              <a:t>무한 반복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Alternate 	</a:t>
            </a:r>
            <a:r>
              <a:rPr lang="ko-KR" altLang="en-US" sz="1400" dirty="0" smtClean="0"/>
              <a:t>거꾸로 반복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508611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animation-delay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웹 </a:t>
            </a:r>
            <a:r>
              <a:rPr lang="ko-KR" altLang="en-US" sz="1400" b="1" dirty="0">
                <a:solidFill>
                  <a:schemeClr val="tx1"/>
                </a:solidFill>
              </a:rPr>
              <a:t>문서가 </a:t>
            </a:r>
            <a:r>
              <a:rPr lang="ko-KR" altLang="en-US" sz="1400" b="1" dirty="0" err="1">
                <a:solidFill>
                  <a:schemeClr val="tx1"/>
                </a:solidFill>
              </a:rPr>
              <a:t>로드된</a:t>
            </a:r>
            <a:r>
              <a:rPr lang="ko-KR" altLang="en-US" sz="1400" b="1" dirty="0">
                <a:solidFill>
                  <a:schemeClr val="tx1"/>
                </a:solidFill>
              </a:rPr>
              <a:t> 후 일정 시간 후에 애니메이션 시작하기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                                                  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556526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position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relative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boxmove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linear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infinite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alternate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#box1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animation-delay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#box2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animation-delay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en-US" altLang="ko-KR" sz="1400" b="1" dirty="0" err="1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keyframes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boxmove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}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="box1"&gt;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애니메이션 박스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="box2"&gt;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애니메이션 박스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strong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참고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strong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IE9 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이하 혹은 낮은 버전에서 지원하지 않습니다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54" y="3284984"/>
            <a:ext cx="4473598" cy="16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66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animation-direction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6583680" cy="39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89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animation-direction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애니메이션의 </a:t>
            </a:r>
            <a:r>
              <a:rPr lang="ko-KR" altLang="en-US" sz="1400" b="1" dirty="0">
                <a:solidFill>
                  <a:schemeClr val="tx1"/>
                </a:solidFill>
              </a:rPr>
              <a:t>진행 방향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설정하기                                                                             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530461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position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relative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boxmove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linear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infinite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#box1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animation-delay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animation-direction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reverse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 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#box2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animation-delay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animation-direction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alternate-reverse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en-US" altLang="ko-KR" sz="1400" b="1" dirty="0" err="1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keyframes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boxmove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}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195397"/>
            <a:ext cx="4713923" cy="15135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26364" y="5157192"/>
            <a:ext cx="5313634" cy="129614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="box1"&gt;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애니메이션 박스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="box2"&gt;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애니메이션 박스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strong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참고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strong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IE9 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이하 혹은 낮은 버전에서 </a:t>
            </a:r>
            <a:endParaRPr lang="en-US" altLang="ko-KR" sz="1400" b="1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en-US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지원하지 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않습니다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218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animation-iteration-count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애니메이션의 </a:t>
            </a:r>
            <a:r>
              <a:rPr lang="ko-KR" altLang="en-US" sz="1400" b="1" dirty="0">
                <a:solidFill>
                  <a:schemeClr val="tx1"/>
                </a:solidFill>
              </a:rPr>
              <a:t>반복 횟수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설정하기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52326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reverse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alternate-reverse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</a:t>
            </a:r>
            <a:r>
              <a:rPr lang="en-US" altLang="ko-KR" sz="1100" dirty="0" err="1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keyframes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IE9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혹은 낮은 버전에서 지원하지 않습니다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66" y="1412776"/>
            <a:ext cx="447889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01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animation-timing-function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애니메이션의 </a:t>
            </a:r>
            <a:r>
              <a:rPr lang="ko-KR" altLang="en-US" sz="1400" b="1" dirty="0">
                <a:solidFill>
                  <a:schemeClr val="tx1"/>
                </a:solidFill>
              </a:rPr>
              <a:t>타이밍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설정하기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1292736"/>
            <a:ext cx="3960439" cy="52326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ease-out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55976" y="1292736"/>
            <a:ext cx="4392488" cy="14161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IE9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혹은 낮은 버전에서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원하지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않습니다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2868910"/>
            <a:ext cx="4307205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2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animation-play-state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7069" y="2618265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마우스를 </a:t>
            </a:r>
            <a:r>
              <a:rPr lang="ko-KR" altLang="en-US" sz="1400" b="1" dirty="0">
                <a:solidFill>
                  <a:schemeClr val="tx1"/>
                </a:solidFill>
              </a:rPr>
              <a:t>올리면 멈추게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069" y="2978305"/>
            <a:ext cx="8344461" cy="376306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position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relative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boxmove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infinite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alternate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#box1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animation-delay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animation-timing-function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ease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#box2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animation-delay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animation-timing-function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linear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9" y="1078797"/>
            <a:ext cx="3825240" cy="1562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36296" y="6393192"/>
            <a:ext cx="177484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▶ 소스코드 </a:t>
            </a:r>
            <a:r>
              <a:rPr lang="ko-KR" altLang="en-US" sz="1000" dirty="0" err="1" smtClean="0">
                <a:latin typeface="+mn-ea"/>
                <a:ea typeface="+mn-ea"/>
              </a:rPr>
              <a:t>뒷</a:t>
            </a:r>
            <a:r>
              <a:rPr lang="ko-KR" altLang="en-US" sz="1000" dirty="0" smtClean="0">
                <a:latin typeface="+mn-ea"/>
                <a:ea typeface="+mn-ea"/>
              </a:rPr>
              <a:t> 페이지 계속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26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 알아보기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56E236C-830F-46BE-8E88-B932BD44419C}"/>
              </a:ext>
            </a:extLst>
          </p:cNvPr>
          <p:cNvSpPr txBox="1"/>
          <p:nvPr/>
        </p:nvSpPr>
        <p:spPr>
          <a:xfrm>
            <a:off x="107505" y="1379615"/>
            <a:ext cx="2478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translate </a:t>
            </a:r>
            <a:r>
              <a:rPr lang="ko-KR" altLang="en-US" sz="1600" b="1"/>
              <a:t>함수</a:t>
            </a:r>
            <a:endParaRPr lang="en-US" altLang="ko-KR" sz="1600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EB9893E-F19F-444F-94A2-21EAA6D9C812}"/>
              </a:ext>
            </a:extLst>
          </p:cNvPr>
          <p:cNvSpPr/>
          <p:nvPr/>
        </p:nvSpPr>
        <p:spPr>
          <a:xfrm>
            <a:off x="107505" y="18438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지정한 방향으로 이동할 거리를 지정하면 해당 요소를 이동시킴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3588753-43D3-4EFD-9A57-FBE27C4F070B}"/>
              </a:ext>
            </a:extLst>
          </p:cNvPr>
          <p:cNvSpPr/>
          <p:nvPr/>
        </p:nvSpPr>
        <p:spPr>
          <a:xfrm>
            <a:off x="107505" y="3949696"/>
            <a:ext cx="5400599" cy="214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n-ea"/>
              </a:rPr>
              <a:t>transform:translate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en-US" altLang="ko-KR" sz="1100" b="1" dirty="0" err="1">
                <a:latin typeface="+mn-ea"/>
              </a:rPr>
              <a:t>tx</a:t>
            </a:r>
            <a:r>
              <a:rPr lang="en-US" altLang="ko-KR" sz="1100" b="1" dirty="0">
                <a:latin typeface="+mn-ea"/>
              </a:rPr>
              <a:t>, ty) </a:t>
            </a:r>
            <a:r>
              <a:rPr lang="en-US" altLang="ko-KR" sz="1100" dirty="0">
                <a:latin typeface="+mn-ea"/>
              </a:rPr>
              <a:t>- x</a:t>
            </a:r>
            <a:r>
              <a:rPr lang="ko-KR" altLang="en-US" sz="1100" dirty="0">
                <a:latin typeface="+mn-ea"/>
              </a:rPr>
              <a:t>축 방향으로 </a:t>
            </a:r>
            <a:r>
              <a:rPr lang="en-US" altLang="ko-KR" sz="1100" dirty="0" err="1">
                <a:latin typeface="+mn-ea"/>
              </a:rPr>
              <a:t>tx</a:t>
            </a:r>
            <a:r>
              <a:rPr lang="ko-KR" altLang="en-US" sz="1100" dirty="0">
                <a:latin typeface="+mn-ea"/>
              </a:rPr>
              <a:t>만큼</a:t>
            </a:r>
            <a:r>
              <a:rPr lang="en-US" altLang="ko-KR" sz="1100" dirty="0">
                <a:latin typeface="+mn-ea"/>
              </a:rPr>
              <a:t>, y</a:t>
            </a:r>
            <a:r>
              <a:rPr lang="ko-KR" altLang="en-US" sz="1100" dirty="0">
                <a:latin typeface="+mn-ea"/>
              </a:rPr>
              <a:t>축 방향으로 </a:t>
            </a:r>
            <a:r>
              <a:rPr lang="en-US" altLang="ko-KR" sz="1100" dirty="0">
                <a:latin typeface="+mn-ea"/>
              </a:rPr>
              <a:t>ty</a:t>
            </a:r>
            <a:r>
              <a:rPr lang="ko-KR" altLang="en-US" sz="1100" dirty="0">
                <a:latin typeface="+mn-ea"/>
              </a:rPr>
              <a:t>만큼 이동</a:t>
            </a:r>
            <a:r>
              <a:rPr lang="en-US" altLang="ko-KR" sz="1100" dirty="0">
                <a:latin typeface="+mn-ea"/>
              </a:rPr>
              <a:t/>
            </a:r>
            <a:br>
              <a:rPr lang="en-US" altLang="ko-KR" sz="1100" dirty="0">
                <a:latin typeface="+mn-ea"/>
              </a:rPr>
            </a:br>
            <a:r>
              <a:rPr lang="en-US" altLang="ko-KR" sz="1100" dirty="0" err="1">
                <a:latin typeface="+mn-ea"/>
              </a:rPr>
              <a:t>tx</a:t>
            </a:r>
            <a:r>
              <a:rPr lang="ko-KR" altLang="en-US" sz="1100" dirty="0">
                <a:latin typeface="+mn-ea"/>
              </a:rPr>
              <a:t>와 </a:t>
            </a:r>
            <a:r>
              <a:rPr lang="en-US" altLang="ko-KR" sz="1100" dirty="0">
                <a:latin typeface="+mn-ea"/>
              </a:rPr>
              <a:t>ty </a:t>
            </a:r>
            <a:r>
              <a:rPr lang="ko-KR" altLang="en-US" sz="1100" dirty="0">
                <a:latin typeface="+mn-ea"/>
              </a:rPr>
              <a:t>두 가지 값을 사용하지만 </a:t>
            </a:r>
            <a:r>
              <a:rPr lang="en-US" altLang="ko-KR" sz="1100" dirty="0">
                <a:latin typeface="+mn-ea"/>
              </a:rPr>
              <a:t>ty </a:t>
            </a:r>
            <a:r>
              <a:rPr lang="ko-KR" altLang="en-US" sz="1100" dirty="0">
                <a:latin typeface="+mn-ea"/>
              </a:rPr>
              <a:t>값이 주어지지 않으면 </a:t>
            </a:r>
            <a:r>
              <a:rPr lang="en-US" altLang="ko-KR" sz="1100" dirty="0">
                <a:latin typeface="+mn-ea"/>
              </a:rPr>
              <a:t>0</a:t>
            </a:r>
            <a:r>
              <a:rPr lang="ko-KR" altLang="en-US" sz="1100" dirty="0">
                <a:latin typeface="+mn-ea"/>
              </a:rPr>
              <a:t>으로 간주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marL="144000" indent="-144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transform:translate3d(</a:t>
            </a:r>
            <a:r>
              <a:rPr lang="en-US" altLang="ko-KR" sz="1100" b="1" dirty="0" err="1">
                <a:latin typeface="+mn-ea"/>
              </a:rPr>
              <a:t>tx</a:t>
            </a:r>
            <a:r>
              <a:rPr lang="en-US" altLang="ko-KR" sz="1100" b="1" dirty="0">
                <a:latin typeface="+mn-ea"/>
              </a:rPr>
              <a:t>, ty, </a:t>
            </a:r>
            <a:r>
              <a:rPr lang="en-US" altLang="ko-KR" sz="1100" b="1" dirty="0" err="1">
                <a:latin typeface="+mn-ea"/>
              </a:rPr>
              <a:t>tz</a:t>
            </a:r>
            <a:r>
              <a:rPr lang="en-US" altLang="ko-KR" sz="1100" b="1" dirty="0">
                <a:latin typeface="+mn-ea"/>
              </a:rPr>
              <a:t>) </a:t>
            </a:r>
            <a:r>
              <a:rPr lang="en-US" altLang="ko-KR" sz="1100" dirty="0">
                <a:latin typeface="+mn-ea"/>
              </a:rPr>
              <a:t>- x</a:t>
            </a:r>
            <a:r>
              <a:rPr lang="ko-KR" altLang="en-US" sz="1100" dirty="0">
                <a:latin typeface="+mn-ea"/>
              </a:rPr>
              <a:t>축 방향으로 </a:t>
            </a:r>
            <a:r>
              <a:rPr lang="en-US" altLang="ko-KR" sz="1100" dirty="0" err="1">
                <a:latin typeface="+mn-ea"/>
              </a:rPr>
              <a:t>tx</a:t>
            </a:r>
            <a:r>
              <a:rPr lang="ko-KR" altLang="en-US" sz="1100" dirty="0">
                <a:latin typeface="+mn-ea"/>
              </a:rPr>
              <a:t>만큼</a:t>
            </a:r>
            <a:r>
              <a:rPr lang="en-US" altLang="ko-KR" sz="1100" dirty="0">
                <a:latin typeface="+mn-ea"/>
              </a:rPr>
              <a:t>, y</a:t>
            </a:r>
            <a:r>
              <a:rPr lang="ko-KR" altLang="en-US" sz="1100" dirty="0">
                <a:latin typeface="+mn-ea"/>
              </a:rPr>
              <a:t>축 방향으로 </a:t>
            </a:r>
            <a:r>
              <a:rPr lang="en-US" altLang="ko-KR" sz="1100" dirty="0">
                <a:latin typeface="+mn-ea"/>
              </a:rPr>
              <a:t>ty</a:t>
            </a:r>
            <a:r>
              <a:rPr lang="ko-KR" altLang="en-US" sz="1100" dirty="0">
                <a:latin typeface="+mn-ea"/>
              </a:rPr>
              <a:t>만큼</a:t>
            </a:r>
            <a:r>
              <a:rPr lang="en-US" altLang="ko-KR" sz="1100" dirty="0" smtClean="0">
                <a:latin typeface="+mn-ea"/>
              </a:rPr>
              <a:t>,   z</a:t>
            </a:r>
            <a:r>
              <a:rPr lang="ko-KR" altLang="en-US" sz="1100" dirty="0">
                <a:latin typeface="+mn-ea"/>
              </a:rPr>
              <a:t>축 방향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앞뒤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으로 </a:t>
            </a:r>
            <a:r>
              <a:rPr lang="en-US" altLang="ko-KR" sz="1100" dirty="0" err="1">
                <a:latin typeface="+mn-ea"/>
              </a:rPr>
              <a:t>tz</a:t>
            </a:r>
            <a:r>
              <a:rPr lang="ko-KR" altLang="en-US" sz="1100" dirty="0">
                <a:latin typeface="+mn-ea"/>
              </a:rPr>
              <a:t>만큼 이동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marL="144000" indent="-144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n-ea"/>
              </a:rPr>
              <a:t>transform:translateX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en-US" altLang="ko-KR" sz="1100" b="1" dirty="0" err="1">
                <a:latin typeface="+mn-ea"/>
              </a:rPr>
              <a:t>tx</a:t>
            </a:r>
            <a:r>
              <a:rPr lang="en-US" altLang="ko-KR" sz="1100" b="1" dirty="0">
                <a:latin typeface="+mn-ea"/>
              </a:rPr>
              <a:t>) </a:t>
            </a:r>
            <a:r>
              <a:rPr lang="en-US" altLang="ko-KR" sz="1100" dirty="0">
                <a:latin typeface="+mn-ea"/>
              </a:rPr>
              <a:t>- x</a:t>
            </a:r>
            <a:r>
              <a:rPr lang="ko-KR" altLang="en-US" sz="1100" dirty="0">
                <a:latin typeface="+mn-ea"/>
              </a:rPr>
              <a:t>축 방향으로 </a:t>
            </a:r>
            <a:r>
              <a:rPr lang="en-US" altLang="ko-KR" sz="1100" dirty="0" err="1">
                <a:latin typeface="+mn-ea"/>
              </a:rPr>
              <a:t>tx</a:t>
            </a:r>
            <a:r>
              <a:rPr lang="ko-KR" altLang="en-US" sz="1100" dirty="0">
                <a:latin typeface="+mn-ea"/>
              </a:rPr>
              <a:t>만큼 이동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marL="144000" indent="-144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n-ea"/>
              </a:rPr>
              <a:t>transform:translateY</a:t>
            </a:r>
            <a:r>
              <a:rPr lang="en-US" altLang="ko-KR" sz="1100" b="1" dirty="0">
                <a:latin typeface="+mn-ea"/>
              </a:rPr>
              <a:t>(ty) </a:t>
            </a:r>
            <a:r>
              <a:rPr lang="en-US" altLang="ko-KR" sz="1100" dirty="0">
                <a:latin typeface="+mn-ea"/>
              </a:rPr>
              <a:t>- y</a:t>
            </a:r>
            <a:r>
              <a:rPr lang="ko-KR" altLang="en-US" sz="1100" dirty="0">
                <a:latin typeface="+mn-ea"/>
              </a:rPr>
              <a:t>축 방향으로 </a:t>
            </a:r>
            <a:r>
              <a:rPr lang="en-US" altLang="ko-KR" sz="1100" dirty="0">
                <a:latin typeface="+mn-ea"/>
              </a:rPr>
              <a:t>ty</a:t>
            </a:r>
            <a:r>
              <a:rPr lang="ko-KR" altLang="en-US" sz="1100" dirty="0">
                <a:latin typeface="+mn-ea"/>
              </a:rPr>
              <a:t>만큼 이동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marL="144000" indent="-144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n-ea"/>
              </a:rPr>
              <a:t>transform:translateZ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en-US" altLang="ko-KR" sz="1100" b="1" dirty="0" err="1">
                <a:latin typeface="+mn-ea"/>
              </a:rPr>
              <a:t>tz</a:t>
            </a:r>
            <a:r>
              <a:rPr lang="en-US" altLang="ko-KR" sz="1100" b="1" dirty="0">
                <a:latin typeface="+mn-ea"/>
              </a:rPr>
              <a:t>) </a:t>
            </a:r>
            <a:r>
              <a:rPr lang="en-US" altLang="ko-KR" sz="1100" dirty="0">
                <a:latin typeface="+mn-ea"/>
              </a:rPr>
              <a:t>- z</a:t>
            </a:r>
            <a:r>
              <a:rPr lang="ko-KR" altLang="en-US" sz="1100" dirty="0">
                <a:latin typeface="+mn-ea"/>
              </a:rPr>
              <a:t>축 방향으로 </a:t>
            </a:r>
            <a:r>
              <a:rPr lang="en-US" altLang="ko-KR" sz="1100" dirty="0" err="1">
                <a:latin typeface="+mn-ea"/>
              </a:rPr>
              <a:t>tz</a:t>
            </a:r>
            <a:r>
              <a:rPr lang="ko-KR" altLang="en-US" sz="1100" dirty="0">
                <a:latin typeface="+mn-ea"/>
              </a:rPr>
              <a:t>만큼 이동</a:t>
            </a:r>
            <a:r>
              <a:rPr lang="en-US" altLang="ko-KR" sz="1100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86043D3-4D92-40CB-A665-8DA4848F9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261788"/>
            <a:ext cx="3318815" cy="14718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A3EB7499-BA6B-4C50-A8DB-412D44A2D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5"/>
          <a:stretch/>
        </p:blipFill>
        <p:spPr>
          <a:xfrm>
            <a:off x="4499992" y="405386"/>
            <a:ext cx="4608512" cy="352767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FD35C483-ABF2-4477-956C-9AC7DE058A65}"/>
              </a:ext>
            </a:extLst>
          </p:cNvPr>
          <p:cNvSpPr txBox="1"/>
          <p:nvPr/>
        </p:nvSpPr>
        <p:spPr>
          <a:xfrm>
            <a:off x="4644007" y="513547"/>
            <a:ext cx="4464496" cy="32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ko-KR" sz="1100" b="1" dirty="0" smtClean="0"/>
              <a:t>translate()</a:t>
            </a:r>
            <a:r>
              <a:rPr lang="ko-KR" altLang="en-US" sz="1100" b="1" dirty="0" smtClean="0"/>
              <a:t>함수를 사용해 웹 요소 이동하기</a:t>
            </a:r>
            <a:endParaRPr lang="en-US" altLang="ko-KR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6244311" y="1613560"/>
            <a:ext cx="86409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  <a:spcBef>
                <a:spcPts val="600"/>
              </a:spcBef>
            </a:pPr>
            <a:r>
              <a:rPr lang="en-US" altLang="ko-KR" sz="1000" b="1" dirty="0" smtClean="0"/>
              <a:t>  </a:t>
            </a:r>
            <a:r>
              <a:rPr lang="en-US" altLang="ko-KR" sz="1000" b="1" dirty="0" smtClean="0"/>
              <a:t>translate</a:t>
            </a:r>
            <a:endParaRPr lang="en-US" altLang="ko-KR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8172400" y="2261788"/>
            <a:ext cx="86409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  <a:spcBef>
                <a:spcPts val="600"/>
              </a:spcBef>
            </a:pP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7283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animation-play-state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703" y="1100728"/>
            <a:ext cx="8344461" cy="470453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4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#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box3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</a:p>
          <a:p>
            <a:pPr lvl="0"/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animation-delay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pPr lvl="0"/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animation-timing-function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ease-out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pPr lvl="0"/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pPr lvl="0"/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en-US" altLang="ko-KR" sz="1400" b="1" dirty="0" err="1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keyframes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boxmove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pPr lvl="0"/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}</a:t>
            </a:r>
          </a:p>
          <a:p>
            <a:pPr lvl="0"/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}</a:t>
            </a:r>
          </a:p>
          <a:p>
            <a:pPr lvl="0"/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pPr lvl="0"/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err="1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div:hover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</a:p>
          <a:p>
            <a:pPr lvl="0"/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animation-play-state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paused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pPr lvl="0"/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pPr lvl="0"/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="box1"&gt;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애니메이션 박스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="box2"&gt;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애니메이션 박스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="box3"&gt;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애니메이션 박스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strong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참고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strong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IE9 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이하 혹은 낮은 버전에서 지원하지 않습니다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prstClr val="black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80" y="2480888"/>
            <a:ext cx="4150800" cy="194421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87423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animation-play-state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커튼을 </a:t>
            </a:r>
            <a:r>
              <a:rPr lang="ko-KR" altLang="en-US" sz="1400" b="1" dirty="0">
                <a:solidFill>
                  <a:schemeClr val="tx1"/>
                </a:solidFill>
              </a:rPr>
              <a:t>치고 걷어내는 듯한 효과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만들기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1292735"/>
            <a:ext cx="4032447" cy="533475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position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absolute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animation-duration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animation-timing-function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linear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animation-delay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animation-iteration-count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infinite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animation-play-state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running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#div1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blue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animation-direction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normal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animation-name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L-box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en-US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#div2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animation-direction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reverse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animation-name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R-box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7550" y="1292736"/>
            <a:ext cx="4220915" cy="379244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en-US" altLang="ko-KR" sz="1400" b="1" dirty="0" err="1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keyframes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L-box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0%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50%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4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%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}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  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</a:p>
          <a:p>
            <a:r>
              <a:rPr lang="en-US" altLang="ko-KR" sz="1400" b="1" dirty="0" smtClean="0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@</a:t>
            </a:r>
            <a:r>
              <a:rPr lang="en-US" altLang="ko-KR" sz="1400" b="1" dirty="0" err="1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keyframes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R-box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%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} 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50%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100%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}</a:t>
            </a:r>
          </a:p>
          <a:p>
            <a:r>
              <a:rPr lang="ko-KR" altLang="en-US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 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="div1"&gt;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왼쪽 박스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="div2"&gt;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오른쪽 박스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72" y="5085184"/>
            <a:ext cx="3904993" cy="154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46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animation-play-state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상하좌우로 </a:t>
            </a:r>
            <a:r>
              <a:rPr lang="ko-KR" altLang="en-US" sz="1400" b="1" dirty="0">
                <a:solidFill>
                  <a:schemeClr val="tx1"/>
                </a:solidFill>
              </a:rPr>
              <a:t>움직이면서 색상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변경하기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472855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position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relative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colorbox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infinite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animation-direction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alternate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en-US" altLang="ko-KR" sz="1400" b="1" dirty="0" err="1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keyframes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colorbox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25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%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orange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}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50%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75%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green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}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571" y="4869160"/>
            <a:ext cx="616537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30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animation-play-state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 smtClean="0">
                <a:solidFill>
                  <a:schemeClr val="tx1"/>
                </a:solidFill>
              </a:rPr>
              <a:t>점핑볼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만들기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1292736"/>
            <a:ext cx="4176464" cy="54486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2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2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en-US" altLang="ko-KR" sz="1200" b="1" dirty="0" err="1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keyframes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8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bounce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en-US" altLang="ko-KR" sz="12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bottom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0px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en-US" altLang="ko-KR" sz="12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animation-timing-function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ease-out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50%</a:t>
            </a:r>
            <a:r>
              <a:rPr lang="ko-KR" altLang="en-US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en-US" altLang="ko-KR" sz="12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bottom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200px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en-US" altLang="ko-KR" sz="12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animation-timing-function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ease-in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2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position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absolute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20px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20px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border-radius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10px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animation-name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bounce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animation-iteration-count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infinite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#b1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10px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animation-duration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5s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     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#b2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50px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blue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animation-duration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10s</a:t>
            </a:r>
            <a:r>
              <a:rPr lang="en-US" altLang="ko-KR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     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72001" y="1292736"/>
            <a:ext cx="4176463" cy="451252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#b3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90px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green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animation-duration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3s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     </a:t>
            </a:r>
          </a:p>
          <a:p>
            <a:r>
              <a:rPr lang="ko-KR" altLang="en-US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2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#b4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130px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silver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animation-duration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8s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     </a:t>
            </a:r>
          </a:p>
          <a:p>
            <a:r>
              <a:rPr lang="ko-KR" altLang="en-US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2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#b5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left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170px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black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animation-duration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1s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     </a:t>
            </a:r>
          </a:p>
          <a:p>
            <a:r>
              <a:rPr lang="ko-KR" altLang="en-US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</a:t>
            </a:r>
            <a:r>
              <a:rPr lang="en-US" altLang="ko-KR" sz="12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200" b="1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2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200" b="1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2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200" b="1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2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="b1"&gt;&lt;/</a:t>
            </a:r>
            <a:r>
              <a:rPr lang="en-US" altLang="ko-KR" sz="12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200" b="1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2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="b2"&gt;&lt;/</a:t>
            </a:r>
            <a:r>
              <a:rPr lang="en-US" altLang="ko-KR" sz="12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200" b="1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2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="b3"&gt;&lt;/</a:t>
            </a:r>
            <a:r>
              <a:rPr lang="en-US" altLang="ko-KR" sz="12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200" b="1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2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="b4"&gt;&lt;/</a:t>
            </a:r>
            <a:r>
              <a:rPr lang="en-US" altLang="ko-KR" sz="12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200" b="1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2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="b5"&gt;&lt;/</a:t>
            </a:r>
            <a:r>
              <a:rPr lang="en-US" altLang="ko-KR" sz="12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200" b="1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2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200" b="1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149080"/>
            <a:ext cx="2500313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2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혼합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400" b="1" dirty="0">
                <a:solidFill>
                  <a:schemeClr val="tx1"/>
                </a:solidFill>
              </a:rPr>
              <a:t>차원 변환 효과 응용하기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                                                                                           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51606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border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solid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black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.c1:hover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transform-origin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50%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50%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transform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translate(0px,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0px)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rotate(-45deg)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scale(0.7)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green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="c1"&gt;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박스 안에 마우스를 올리면 무엇이 보일까요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29" y="1484784"/>
            <a:ext cx="450236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1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 알아보기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57E3261-C63E-4F21-A805-097BD12B6CDC}"/>
              </a:ext>
            </a:extLst>
          </p:cNvPr>
          <p:cNvSpPr txBox="1"/>
          <p:nvPr/>
        </p:nvSpPr>
        <p:spPr>
          <a:xfrm>
            <a:off x="144016" y="1196752"/>
            <a:ext cx="2478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scale </a:t>
            </a:r>
            <a:r>
              <a:rPr lang="ko-KR" altLang="en-US" sz="1600" b="1"/>
              <a:t>함수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6B9050F-4BA9-4BCD-8F8C-F9F1EED5630F}"/>
              </a:ext>
            </a:extLst>
          </p:cNvPr>
          <p:cNvSpPr/>
          <p:nvPr/>
        </p:nvSpPr>
        <p:spPr>
          <a:xfrm>
            <a:off x="144016" y="166099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지정한 크기만큼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요소를 확대</a:t>
            </a:r>
            <a:r>
              <a:rPr lang="en-US" altLang="ko-KR" sz="1200">
                <a:latin typeface="+mn-ea"/>
              </a:rPr>
              <a:t>/</a:t>
            </a:r>
            <a:r>
              <a:rPr lang="ko-KR" altLang="en-US" sz="1200">
                <a:latin typeface="+mn-ea"/>
              </a:rPr>
              <a:t>축소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19C56C9-9F5E-403B-BC27-5F7DBC6861A1}"/>
              </a:ext>
            </a:extLst>
          </p:cNvPr>
          <p:cNvSpPr/>
          <p:nvPr/>
        </p:nvSpPr>
        <p:spPr>
          <a:xfrm>
            <a:off x="144016" y="3931746"/>
            <a:ext cx="4427984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n-ea"/>
              </a:rPr>
              <a:t>transform:scale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en-US" altLang="ko-KR" sz="1100" b="1" dirty="0" err="1">
                <a:latin typeface="+mn-ea"/>
              </a:rPr>
              <a:t>sx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en-US" altLang="ko-KR" sz="1100" b="1" dirty="0" err="1">
                <a:latin typeface="+mn-ea"/>
              </a:rPr>
              <a:t>sy</a:t>
            </a:r>
            <a:r>
              <a:rPr lang="en-US" altLang="ko-KR" sz="1100" b="1" dirty="0">
                <a:latin typeface="+mn-ea"/>
              </a:rPr>
              <a:t>) </a:t>
            </a:r>
            <a:r>
              <a:rPr lang="en-US" altLang="ko-KR" sz="1100" dirty="0">
                <a:latin typeface="+mn-ea"/>
              </a:rPr>
              <a:t>- x</a:t>
            </a:r>
            <a:r>
              <a:rPr lang="ko-KR" altLang="en-US" sz="1100" dirty="0">
                <a:latin typeface="+mn-ea"/>
              </a:rPr>
              <a:t>축 방향으로 </a:t>
            </a:r>
            <a:r>
              <a:rPr lang="en-US" altLang="ko-KR" sz="1100" dirty="0" err="1">
                <a:latin typeface="+mn-ea"/>
              </a:rPr>
              <a:t>sx</a:t>
            </a:r>
            <a:r>
              <a:rPr lang="ko-KR" altLang="en-US" sz="1100" dirty="0">
                <a:latin typeface="+mn-ea"/>
              </a:rPr>
              <a:t>만큼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smtClean="0">
                <a:latin typeface="+mn-ea"/>
              </a:rPr>
              <a:t>                       y</a:t>
            </a:r>
            <a:r>
              <a:rPr lang="ko-KR" altLang="en-US" sz="1100" dirty="0">
                <a:latin typeface="+mn-ea"/>
              </a:rPr>
              <a:t>축 방향으로 </a:t>
            </a:r>
            <a:r>
              <a:rPr lang="en-US" altLang="ko-KR" sz="1100" dirty="0" err="1">
                <a:latin typeface="+mn-ea"/>
              </a:rPr>
              <a:t>sy</a:t>
            </a:r>
            <a:r>
              <a:rPr lang="ko-KR" altLang="en-US" sz="1100" dirty="0">
                <a:latin typeface="+mn-ea"/>
              </a:rPr>
              <a:t>만큼 확대</a:t>
            </a:r>
            <a:r>
              <a:rPr lang="en-US" altLang="ko-KR" sz="1100" dirty="0">
                <a:latin typeface="+mn-ea"/>
              </a:rPr>
              <a:t>. </a:t>
            </a:r>
            <a:br>
              <a:rPr lang="en-US" altLang="ko-KR" sz="1100" dirty="0">
                <a:latin typeface="+mn-ea"/>
              </a:rPr>
            </a:br>
            <a:r>
              <a:rPr lang="en-US" altLang="ko-KR" sz="1100" dirty="0" err="1">
                <a:latin typeface="+mn-ea"/>
              </a:rPr>
              <a:t>sy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값이 주어지지 않는다면 </a:t>
            </a:r>
            <a:r>
              <a:rPr lang="en-US" altLang="ko-KR" sz="1100" dirty="0" err="1">
                <a:latin typeface="+mn-ea"/>
              </a:rPr>
              <a:t>sx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값과 같다고 간주</a:t>
            </a:r>
            <a:r>
              <a:rPr lang="en-US" altLang="ko-KR" sz="1100" dirty="0">
                <a:latin typeface="+mn-ea"/>
              </a:rPr>
              <a:t>. </a:t>
            </a:r>
            <a:br>
              <a:rPr lang="en-US" altLang="ko-KR" sz="1100" dirty="0">
                <a:latin typeface="+mn-ea"/>
              </a:rPr>
            </a:br>
            <a:r>
              <a:rPr lang="ko-KR" altLang="en-US" sz="1100" dirty="0">
                <a:latin typeface="+mn-ea"/>
              </a:rPr>
              <a:t>예</a:t>
            </a:r>
            <a:r>
              <a:rPr lang="en-US" altLang="ko-KR" sz="1100" dirty="0">
                <a:latin typeface="+mn-ea"/>
              </a:rPr>
              <a:t>) scale(2.0)</a:t>
            </a:r>
            <a:r>
              <a:rPr lang="ko-KR" altLang="en-US" sz="1100" dirty="0">
                <a:latin typeface="+mn-ea"/>
              </a:rPr>
              <a:t>는 </a:t>
            </a:r>
            <a:r>
              <a:rPr lang="en-US" altLang="ko-KR" sz="1100" dirty="0">
                <a:latin typeface="+mn-ea"/>
              </a:rPr>
              <a:t>scale(2,2)</a:t>
            </a:r>
            <a:r>
              <a:rPr lang="ko-KR" altLang="en-US" sz="1100" dirty="0">
                <a:latin typeface="+mn-ea"/>
              </a:rPr>
              <a:t>와 같은 함수이며 요소를 두 배로 확대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transform:scale3d(</a:t>
            </a:r>
            <a:r>
              <a:rPr lang="en-US" altLang="ko-KR" sz="1100" b="1" dirty="0" err="1">
                <a:latin typeface="+mn-ea"/>
              </a:rPr>
              <a:t>sx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en-US" altLang="ko-KR" sz="1100" b="1" dirty="0" err="1">
                <a:latin typeface="+mn-ea"/>
              </a:rPr>
              <a:t>sy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en-US" altLang="ko-KR" sz="1100" b="1" dirty="0" err="1">
                <a:latin typeface="+mn-ea"/>
              </a:rPr>
              <a:t>sz</a:t>
            </a:r>
            <a:r>
              <a:rPr lang="en-US" altLang="ko-KR" sz="1100" b="1" dirty="0">
                <a:latin typeface="+mn-ea"/>
              </a:rPr>
              <a:t>) </a:t>
            </a:r>
            <a:r>
              <a:rPr lang="en-US" altLang="ko-KR" sz="1100" dirty="0">
                <a:latin typeface="+mn-ea"/>
              </a:rPr>
              <a:t>- x</a:t>
            </a:r>
            <a:r>
              <a:rPr lang="ko-KR" altLang="en-US" sz="1100" dirty="0">
                <a:latin typeface="+mn-ea"/>
              </a:rPr>
              <a:t>축 방향으로 </a:t>
            </a:r>
            <a:r>
              <a:rPr lang="en-US" altLang="ko-KR" sz="1100" dirty="0" err="1">
                <a:latin typeface="+mn-ea"/>
              </a:rPr>
              <a:t>sx</a:t>
            </a:r>
            <a:r>
              <a:rPr lang="ko-KR" altLang="en-US" sz="1100" dirty="0">
                <a:latin typeface="+mn-ea"/>
              </a:rPr>
              <a:t>만큼</a:t>
            </a:r>
            <a:r>
              <a:rPr lang="en-US" altLang="ko-KR" sz="1100" dirty="0">
                <a:latin typeface="+mn-ea"/>
              </a:rPr>
              <a:t>, y</a:t>
            </a:r>
            <a:r>
              <a:rPr lang="ko-KR" altLang="en-US" sz="1100" dirty="0">
                <a:latin typeface="+mn-ea"/>
              </a:rPr>
              <a:t>축 방향으로 </a:t>
            </a:r>
            <a:r>
              <a:rPr lang="en-US" altLang="ko-KR" sz="1100" dirty="0" err="1">
                <a:latin typeface="+mn-ea"/>
              </a:rPr>
              <a:t>sy</a:t>
            </a:r>
            <a:r>
              <a:rPr lang="ko-KR" altLang="en-US" sz="1100" dirty="0">
                <a:latin typeface="+mn-ea"/>
              </a:rPr>
              <a:t>만큼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smtClean="0">
                <a:latin typeface="+mn-ea"/>
              </a:rPr>
              <a:t>z</a:t>
            </a:r>
            <a:r>
              <a:rPr lang="ko-KR" altLang="en-US" sz="1100" dirty="0">
                <a:latin typeface="+mn-ea"/>
              </a:rPr>
              <a:t>축 방향으로 </a:t>
            </a:r>
            <a:r>
              <a:rPr lang="en-US" altLang="ko-KR" sz="1100" dirty="0" err="1">
                <a:latin typeface="+mn-ea"/>
              </a:rPr>
              <a:t>sz</a:t>
            </a:r>
            <a:r>
              <a:rPr lang="ko-KR" altLang="en-US" sz="1100" dirty="0">
                <a:latin typeface="+mn-ea"/>
              </a:rPr>
              <a:t>만큼 확대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n-ea"/>
              </a:rPr>
              <a:t>transform:scaleX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en-US" altLang="ko-KR" sz="1100" b="1" dirty="0" err="1">
                <a:latin typeface="+mn-ea"/>
              </a:rPr>
              <a:t>sx</a:t>
            </a:r>
            <a:r>
              <a:rPr lang="en-US" altLang="ko-KR" sz="1100" b="1" dirty="0">
                <a:latin typeface="+mn-ea"/>
              </a:rPr>
              <a:t>) </a:t>
            </a:r>
            <a:r>
              <a:rPr lang="en-US" altLang="ko-KR" sz="1100" dirty="0">
                <a:latin typeface="+mn-ea"/>
              </a:rPr>
              <a:t>– x</a:t>
            </a:r>
            <a:r>
              <a:rPr lang="ko-KR" altLang="en-US" sz="1100" dirty="0">
                <a:latin typeface="+mn-ea"/>
              </a:rPr>
              <a:t>축 방향으로 </a:t>
            </a:r>
            <a:r>
              <a:rPr lang="en-US" altLang="ko-KR" sz="1100" dirty="0" err="1">
                <a:latin typeface="+mn-ea"/>
              </a:rPr>
              <a:t>sx</a:t>
            </a:r>
            <a:r>
              <a:rPr lang="ko-KR" altLang="en-US" sz="1100" dirty="0">
                <a:latin typeface="+mn-ea"/>
              </a:rPr>
              <a:t>만큼 확대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n-ea"/>
              </a:rPr>
              <a:t>transform:scaleY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en-US" altLang="ko-KR" sz="1100" b="1" dirty="0" err="1">
                <a:latin typeface="+mn-ea"/>
              </a:rPr>
              <a:t>sy</a:t>
            </a:r>
            <a:r>
              <a:rPr lang="en-US" altLang="ko-KR" sz="1100" b="1" dirty="0">
                <a:latin typeface="+mn-ea"/>
              </a:rPr>
              <a:t>) </a:t>
            </a:r>
            <a:r>
              <a:rPr lang="en-US" altLang="ko-KR" sz="1100" dirty="0">
                <a:latin typeface="+mn-ea"/>
              </a:rPr>
              <a:t>- y</a:t>
            </a:r>
            <a:r>
              <a:rPr lang="ko-KR" altLang="en-US" sz="1100" dirty="0">
                <a:latin typeface="+mn-ea"/>
              </a:rPr>
              <a:t>축 방향으로 </a:t>
            </a:r>
            <a:r>
              <a:rPr lang="en-US" altLang="ko-KR" sz="1100" dirty="0" err="1">
                <a:latin typeface="+mn-ea"/>
              </a:rPr>
              <a:t>sy</a:t>
            </a:r>
            <a:r>
              <a:rPr lang="ko-KR" altLang="en-US" sz="1100" dirty="0">
                <a:latin typeface="+mn-ea"/>
              </a:rPr>
              <a:t>만큼 확대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n-ea"/>
              </a:rPr>
              <a:t>transform:scaleZ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en-US" altLang="ko-KR" sz="1100" b="1" dirty="0" err="1">
                <a:latin typeface="+mn-ea"/>
              </a:rPr>
              <a:t>sz</a:t>
            </a:r>
            <a:r>
              <a:rPr lang="en-US" altLang="ko-KR" sz="1100" b="1" dirty="0">
                <a:latin typeface="+mn-ea"/>
              </a:rPr>
              <a:t>) </a:t>
            </a:r>
            <a:r>
              <a:rPr lang="en-US" altLang="ko-KR" sz="1100" dirty="0">
                <a:latin typeface="+mn-ea"/>
              </a:rPr>
              <a:t>-z</a:t>
            </a:r>
            <a:r>
              <a:rPr lang="ko-KR" altLang="en-US" sz="1100" dirty="0">
                <a:latin typeface="+mn-ea"/>
              </a:rPr>
              <a:t>축 방향으로 </a:t>
            </a:r>
            <a:r>
              <a:rPr lang="en-US" altLang="ko-KR" sz="1100" dirty="0" err="1">
                <a:latin typeface="+mn-ea"/>
              </a:rPr>
              <a:t>sz</a:t>
            </a:r>
            <a:r>
              <a:rPr lang="ko-KR" altLang="en-US" sz="1100" dirty="0">
                <a:latin typeface="+mn-ea"/>
              </a:rPr>
              <a:t>만큼 확대</a:t>
            </a:r>
            <a:r>
              <a:rPr lang="en-US" altLang="ko-KR" sz="1100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2770A4A-97F0-4AA9-BD77-3B118505D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6" y="1994609"/>
            <a:ext cx="2987824" cy="14583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4342521-7E8C-4FA2-9D0D-69F3F4CF8B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38"/>
          <a:stretch/>
        </p:blipFill>
        <p:spPr>
          <a:xfrm>
            <a:off x="4067944" y="829001"/>
            <a:ext cx="4678491" cy="3789557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FD35C483-ABF2-4477-956C-9AC7DE058A65}"/>
              </a:ext>
            </a:extLst>
          </p:cNvPr>
          <p:cNvSpPr txBox="1"/>
          <p:nvPr/>
        </p:nvSpPr>
        <p:spPr>
          <a:xfrm>
            <a:off x="4087822" y="818659"/>
            <a:ext cx="4658614" cy="32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ko-KR" sz="1100" b="1" dirty="0" smtClean="0"/>
              <a:t>scale()</a:t>
            </a:r>
            <a:r>
              <a:rPr lang="ko-KR" altLang="en-US" sz="1100" b="1" dirty="0" smtClean="0"/>
              <a:t>함수를 사용해  </a:t>
            </a:r>
            <a:r>
              <a:rPr lang="ko-KR" altLang="en-US" sz="1100" b="1" dirty="0" smtClean="0"/>
              <a:t>확대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축소하기</a:t>
            </a:r>
            <a:endParaRPr lang="en-US" altLang="ko-KR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5437632" y="2158830"/>
            <a:ext cx="9132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  <a:spcBef>
                <a:spcPts val="600"/>
              </a:spcBef>
            </a:pPr>
            <a:r>
              <a:rPr lang="en-US" altLang="ko-KR" sz="1000" b="1" dirty="0" smtClean="0"/>
              <a:t>scale</a:t>
            </a:r>
            <a:endParaRPr lang="en-US" altLang="ko-KR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7884368" y="2606715"/>
            <a:ext cx="86409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  <a:spcBef>
                <a:spcPts val="600"/>
              </a:spcBef>
            </a:pP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84474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크기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크기 변환하기                                                                                                             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51606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border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dotted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black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skyblue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margin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50px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div#box1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transform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scale(0.5,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0.5)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div#box2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transform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scale(2,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1.5)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기본 박스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="box1"&gt;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박스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 (0.5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배 축소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="box2"&gt;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박스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 (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가로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배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세로 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1.5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배 확대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204864"/>
            <a:ext cx="2066727" cy="41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0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 알아보기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F1F48E9-3B36-496B-8D4B-AD5C3DFEAD84}"/>
              </a:ext>
            </a:extLst>
          </p:cNvPr>
          <p:cNvSpPr txBox="1"/>
          <p:nvPr/>
        </p:nvSpPr>
        <p:spPr>
          <a:xfrm>
            <a:off x="434131" y="1290967"/>
            <a:ext cx="2478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rotate </a:t>
            </a:r>
            <a:r>
              <a:rPr lang="ko-KR" altLang="en-US" sz="1600" b="1"/>
              <a:t>함수</a:t>
            </a:r>
            <a:endParaRPr lang="en-US" altLang="ko-KR" sz="1600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812F183-CDC9-4D0C-A9F8-3D7946625E85}"/>
              </a:ext>
            </a:extLst>
          </p:cNvPr>
          <p:cNvSpPr/>
          <p:nvPr/>
        </p:nvSpPr>
        <p:spPr>
          <a:xfrm>
            <a:off x="434130" y="1755207"/>
            <a:ext cx="5506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각도만큼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웹 요소를 시계 방향이나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시계 반대 방향으로 회전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일반 각도</a:t>
            </a:r>
            <a:r>
              <a:rPr lang="en-US" altLang="ko-KR" sz="1200" dirty="0">
                <a:latin typeface="+mn-ea"/>
              </a:rPr>
              <a:t>(degree)</a:t>
            </a:r>
            <a:r>
              <a:rPr lang="ko-KR" altLang="en-US" sz="1200" dirty="0">
                <a:latin typeface="+mn-ea"/>
              </a:rPr>
              <a:t>나 </a:t>
            </a:r>
            <a:r>
              <a:rPr lang="ko-KR" altLang="en-US" sz="1200" dirty="0" err="1">
                <a:latin typeface="+mn-ea"/>
              </a:rPr>
              <a:t>래디안</a:t>
            </a:r>
            <a:r>
              <a:rPr lang="en-US" altLang="ko-KR" sz="1200" dirty="0">
                <a:latin typeface="+mn-ea"/>
              </a:rPr>
              <a:t>(radian) </a:t>
            </a:r>
            <a:r>
              <a:rPr lang="ko-KR" altLang="en-US" sz="1200" dirty="0">
                <a:latin typeface="+mn-ea"/>
              </a:rPr>
              <a:t>값 사용</a:t>
            </a:r>
            <a:r>
              <a:rPr lang="en-US" altLang="ko-KR" sz="1200" dirty="0">
                <a:latin typeface="+mn-ea"/>
              </a:rPr>
              <a:t>(1</a:t>
            </a:r>
            <a:r>
              <a:rPr lang="ko-KR" altLang="en-US" sz="1200" dirty="0" err="1">
                <a:latin typeface="+mn-ea"/>
              </a:rPr>
              <a:t>래디안</a:t>
            </a:r>
            <a:r>
              <a:rPr lang="en-US" altLang="ko-KR" sz="1200" dirty="0">
                <a:latin typeface="+mn-ea"/>
              </a:rPr>
              <a:t>=1/180°)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B8D1C9A-630B-4E68-BF46-FD478EA91C54}"/>
              </a:ext>
            </a:extLst>
          </p:cNvPr>
          <p:cNvSpPr txBox="1"/>
          <p:nvPr/>
        </p:nvSpPr>
        <p:spPr>
          <a:xfrm>
            <a:off x="467544" y="2901655"/>
            <a:ext cx="24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</a:t>
            </a:r>
            <a:r>
              <a:rPr lang="ko-KR" altLang="en-US" sz="1400" b="1"/>
              <a:t>차원 </a:t>
            </a:r>
            <a:r>
              <a:rPr lang="en-US" altLang="ko-KR" sz="1400" b="1"/>
              <a:t>rotate( ) </a:t>
            </a:r>
            <a:r>
              <a:rPr lang="ko-KR" altLang="en-US" sz="1400" b="1"/>
              <a:t>함수</a:t>
            </a:r>
            <a:endParaRPr lang="en-US" altLang="ko-KR" sz="14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769998D-D71A-4502-9F75-E64428B57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37" y="3460036"/>
            <a:ext cx="2585844" cy="4730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840DF1BF-1EFF-47CC-9F48-BB7DFEE91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822" y="2658670"/>
            <a:ext cx="4656044" cy="329061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FD35C483-ABF2-4477-956C-9AC7DE058A65}"/>
              </a:ext>
            </a:extLst>
          </p:cNvPr>
          <p:cNvSpPr txBox="1"/>
          <p:nvPr/>
        </p:nvSpPr>
        <p:spPr>
          <a:xfrm>
            <a:off x="4124874" y="2657494"/>
            <a:ext cx="4593773" cy="32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ko-KR" sz="1100" b="1" dirty="0" smtClean="0"/>
              <a:t>rotate()</a:t>
            </a:r>
            <a:r>
              <a:rPr lang="ko-KR" altLang="en-US" sz="1100" b="1" dirty="0" smtClean="0"/>
              <a:t>함수를 사용해  </a:t>
            </a:r>
            <a:r>
              <a:rPr lang="en-US" altLang="ko-KR" sz="1100" b="1" dirty="0" smtClean="0"/>
              <a:t>2</a:t>
            </a:r>
            <a:r>
              <a:rPr lang="ko-KR" altLang="en-US" sz="1100" b="1" dirty="0" smtClean="0"/>
              <a:t>차원에서 회전</a:t>
            </a:r>
            <a:r>
              <a:rPr lang="ko-KR" altLang="en-US" sz="1100" b="1" dirty="0" smtClean="0"/>
              <a:t>하기</a:t>
            </a:r>
            <a:endParaRPr lang="en-US" altLang="ko-KR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5833872" y="3800006"/>
            <a:ext cx="85569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  <a:spcBef>
                <a:spcPts val="600"/>
              </a:spcBef>
            </a:pPr>
            <a:r>
              <a:rPr lang="en-US" altLang="ko-KR" sz="1000" b="1" dirty="0" smtClean="0"/>
              <a:t>rotate</a:t>
            </a:r>
            <a:endParaRPr lang="en-US" altLang="ko-KR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7838499" y="4221088"/>
            <a:ext cx="86409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  <a:spcBef>
                <a:spcPts val="600"/>
              </a:spcBef>
            </a:pP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53934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 알아보기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F1F48E9-3B36-496B-8D4B-AD5C3DFEAD84}"/>
              </a:ext>
            </a:extLst>
          </p:cNvPr>
          <p:cNvSpPr txBox="1"/>
          <p:nvPr/>
        </p:nvSpPr>
        <p:spPr>
          <a:xfrm>
            <a:off x="107504" y="1052736"/>
            <a:ext cx="2478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rotate </a:t>
            </a:r>
            <a:r>
              <a:rPr lang="ko-KR" altLang="en-US" sz="1600" b="1" dirty="0"/>
              <a:t>함수</a:t>
            </a:r>
            <a:endParaRPr lang="en-US" altLang="ko-KR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B8D1C9A-630B-4E68-BF46-FD478EA91C54}"/>
              </a:ext>
            </a:extLst>
          </p:cNvPr>
          <p:cNvSpPr txBox="1"/>
          <p:nvPr/>
        </p:nvSpPr>
        <p:spPr>
          <a:xfrm>
            <a:off x="107504" y="1484784"/>
            <a:ext cx="24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r>
              <a:rPr lang="ko-KR" altLang="en-US" sz="1400" b="1" dirty="0"/>
              <a:t>차원 </a:t>
            </a:r>
            <a:r>
              <a:rPr lang="en-US" altLang="ko-KR" sz="1400" b="1" dirty="0"/>
              <a:t>rotate( ) </a:t>
            </a:r>
            <a:r>
              <a:rPr lang="ko-KR" altLang="en-US" sz="1400" b="1" dirty="0"/>
              <a:t>함수</a:t>
            </a:r>
            <a:endParaRPr lang="en-US" altLang="ko-KR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CD62732-E58C-4ECB-BB1C-8EAE3E2F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44824"/>
            <a:ext cx="3168352" cy="12610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A25D92D-1DE2-4E36-B071-899E31DB7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562" y="725853"/>
            <a:ext cx="4335942" cy="6010712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7B483897-EA15-4F1F-8F07-9B5BBCF1F2A9}"/>
              </a:ext>
            </a:extLst>
          </p:cNvPr>
          <p:cNvGrpSpPr/>
          <p:nvPr/>
        </p:nvGrpSpPr>
        <p:grpSpPr>
          <a:xfrm>
            <a:off x="179512" y="1660462"/>
            <a:ext cx="6609279" cy="3720135"/>
            <a:chOff x="239349" y="1660461"/>
            <a:chExt cx="8812372" cy="37201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E81B70B-2C0F-48A6-A7C8-45CB8EC5F5F5}"/>
                </a:ext>
              </a:extLst>
            </p:cNvPr>
            <p:cNvSpPr txBox="1"/>
            <p:nvPr/>
          </p:nvSpPr>
          <p:spPr>
            <a:xfrm>
              <a:off x="239349" y="3233854"/>
              <a:ext cx="5589238" cy="21467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perspective 속성</a:t>
              </a:r>
              <a:endParaRPr lang="en-US" altLang="ko-KR" sz="1200" b="1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원근감을 표현하기 위해 사용하는 속성</a:t>
              </a:r>
              <a:endParaRPr lang="en-US" altLang="ko-KR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원래 있던 위치에서 사용자가 있는 쪽으로 얼마나 이동하는지 나타냄</a:t>
              </a:r>
              <a:r>
                <a:rPr lang="en-US" altLang="ko-KR" sz="1100" dirty="0"/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값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픽셀 단위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은 </a:t>
              </a:r>
              <a:r>
                <a:rPr lang="en-US" altLang="ko-KR" sz="1100" dirty="0"/>
                <a:t>0</a:t>
              </a:r>
              <a:r>
                <a:rPr lang="ko-KR" altLang="en-US" sz="1100" dirty="0"/>
                <a:t>보다 커야 하며 값이 클수록 사용자로부터 멀어짐.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perspective 속성은 변형하는 요소의 부모 요소에 정의해야 한다.</a:t>
              </a:r>
              <a:endParaRPr lang="ko-KR" altLang="en-US" sz="1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B5ED6874-8F14-4A8A-B228-281D4B2517B8}"/>
                </a:ext>
              </a:extLst>
            </p:cNvPr>
            <p:cNvSpPr/>
            <p:nvPr/>
          </p:nvSpPr>
          <p:spPr>
            <a:xfrm>
              <a:off x="6660859" y="1660461"/>
              <a:ext cx="2390862" cy="25222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xmlns="" id="{5464A668-258C-453C-84B4-04DD5D271086}"/>
                </a:ext>
              </a:extLst>
            </p:cNvPr>
            <p:cNvCxnSpPr>
              <a:cxnSpLocks/>
              <a:stCxn id="10" idx="1"/>
              <a:endCxn id="9" idx="3"/>
            </p:cNvCxnSpPr>
            <p:nvPr/>
          </p:nvCxnSpPr>
          <p:spPr>
            <a:xfrm rot="10800000" flipV="1">
              <a:off x="5828588" y="1786575"/>
              <a:ext cx="832272" cy="252064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B3666010-F4D3-4D77-BBEF-3A3EEE81E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5439423"/>
            <a:ext cx="4576039" cy="1297142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FD35C483-ABF2-4477-956C-9AC7DE058A65}"/>
              </a:ext>
            </a:extLst>
          </p:cNvPr>
          <p:cNvSpPr txBox="1"/>
          <p:nvPr/>
        </p:nvSpPr>
        <p:spPr>
          <a:xfrm>
            <a:off x="4753091" y="729571"/>
            <a:ext cx="4355414" cy="32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ko-KR" sz="1100" b="1" dirty="0" smtClean="0"/>
              <a:t>rotate()</a:t>
            </a:r>
            <a:r>
              <a:rPr lang="ko-KR" altLang="en-US" sz="1100" b="1" dirty="0" smtClean="0"/>
              <a:t>함수를 사용해  </a:t>
            </a:r>
            <a:r>
              <a:rPr lang="en-US" altLang="ko-KR" sz="1100" b="1" dirty="0"/>
              <a:t>3</a:t>
            </a:r>
            <a:r>
              <a:rPr lang="ko-KR" altLang="en-US" sz="1100" b="1" dirty="0" smtClean="0"/>
              <a:t>차원에서 회전</a:t>
            </a:r>
            <a:r>
              <a:rPr lang="ko-KR" altLang="en-US" sz="1100" b="1" dirty="0" smtClean="0"/>
              <a:t>하기</a:t>
            </a:r>
            <a:endParaRPr lang="en-US" altLang="ko-KR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6384392" y="3212725"/>
            <a:ext cx="79060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  <a:spcBef>
                <a:spcPts val="600"/>
              </a:spcBef>
            </a:pPr>
            <a:r>
              <a:rPr lang="en-US" altLang="ko-KR" sz="1000" b="1" dirty="0" err="1" smtClean="0"/>
              <a:t>rotateZ</a:t>
            </a:r>
            <a:endParaRPr lang="en-US" altLang="ko-KR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8100392" y="6423139"/>
            <a:ext cx="86409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  <a:spcBef>
                <a:spcPts val="600"/>
              </a:spcBef>
            </a:pPr>
            <a:endParaRPr lang="en-US" altLang="ko-KR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5436096" y="4941168"/>
            <a:ext cx="79060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  <a:spcBef>
                <a:spcPts val="600"/>
              </a:spcBef>
            </a:pPr>
            <a:r>
              <a:rPr lang="en-US" altLang="ko-KR" sz="1000" b="1" dirty="0" err="1" smtClean="0"/>
              <a:t>rotateY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407722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5028</TotalTime>
  <Words>4420</Words>
  <Application>Microsoft Office PowerPoint</Application>
  <PresentationFormat>화면 슬라이드 쇼(4:3)</PresentationFormat>
  <Paragraphs>902</Paragraphs>
  <Slides>43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PowerPoint 프레젠테이션</vt:lpstr>
      <vt:lpstr>변형 알아보기</vt:lpstr>
      <vt:lpstr>평행 이동 변환</vt:lpstr>
      <vt:lpstr>변형 알아보기</vt:lpstr>
      <vt:lpstr>혼합 변환</vt:lpstr>
      <vt:lpstr>변형 알아보기</vt:lpstr>
      <vt:lpstr>크기 변환</vt:lpstr>
      <vt:lpstr>변형 알아보기</vt:lpstr>
      <vt:lpstr>변형 알아보기</vt:lpstr>
      <vt:lpstr>회전 변환</vt:lpstr>
      <vt:lpstr>변형 알아보기</vt:lpstr>
      <vt:lpstr>기울기 변환</vt:lpstr>
      <vt:lpstr>혼합 변환</vt:lpstr>
      <vt:lpstr>2차원 행렬 구조 변환</vt:lpstr>
      <vt:lpstr>3차원 변환 함수</vt:lpstr>
      <vt:lpstr>트랜지션 알아보기</vt:lpstr>
      <vt:lpstr>트랜지션 알아보기</vt:lpstr>
      <vt:lpstr>트랜지션 알아보기</vt:lpstr>
      <vt:lpstr>트랜지션 알아보기</vt:lpstr>
      <vt:lpstr>transition-property 속성</vt:lpstr>
      <vt:lpstr>transition-duration 속성</vt:lpstr>
      <vt:lpstr>트랜지션 알아보기</vt:lpstr>
      <vt:lpstr>transition-timing-function 속성</vt:lpstr>
      <vt:lpstr>transition-delay 속성</vt:lpstr>
      <vt:lpstr>transition-delay 속성</vt:lpstr>
      <vt:lpstr>애니메이션 알아보기</vt:lpstr>
      <vt:lpstr>PowerPoint 프레젠테이션</vt:lpstr>
      <vt:lpstr>애니메이션 알아보기</vt:lpstr>
      <vt:lpstr>애니메이션 알아보기</vt:lpstr>
      <vt:lpstr>애니메이션 알아보기</vt:lpstr>
      <vt:lpstr>애니메이션 알아보기</vt:lpstr>
      <vt:lpstr>애니메이션 알아보기</vt:lpstr>
      <vt:lpstr>애니메이션 속성</vt:lpstr>
      <vt:lpstr>animation-delay 속성</vt:lpstr>
      <vt:lpstr>animation-direction 속성</vt:lpstr>
      <vt:lpstr>animation-direction 속성</vt:lpstr>
      <vt:lpstr>animation-iteration-count 속성</vt:lpstr>
      <vt:lpstr>animation-timing-function 속성</vt:lpstr>
      <vt:lpstr>animation-play-state 속성</vt:lpstr>
      <vt:lpstr>animation-play-state 속성</vt:lpstr>
      <vt:lpstr>animation-play-state 속성</vt:lpstr>
      <vt:lpstr>animation-play-state 속성</vt:lpstr>
      <vt:lpstr>animation-play-state 속성</vt:lpstr>
    </vt:vector>
  </TitlesOfParts>
  <Company>한빛가족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jslee912@gmail.com</cp:lastModifiedBy>
  <cp:revision>403</cp:revision>
  <dcterms:created xsi:type="dcterms:W3CDTF">2012-08-06T11:28:05Z</dcterms:created>
  <dcterms:modified xsi:type="dcterms:W3CDTF">2021-08-01T06:37:20Z</dcterms:modified>
</cp:coreProperties>
</file>