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2830" r:id="rId4"/>
    <p:sldId id="22995" r:id="rId5"/>
    <p:sldId id="22997" r:id="rId6"/>
    <p:sldId id="23024" r:id="rId7"/>
    <p:sldId id="22999" r:id="rId8"/>
    <p:sldId id="23002" r:id="rId9"/>
    <p:sldId id="23004" r:id="rId10"/>
    <p:sldId id="23006" r:id="rId11"/>
    <p:sldId id="23007" r:id="rId12"/>
    <p:sldId id="23009" r:id="rId13"/>
    <p:sldId id="23010" r:id="rId14"/>
    <p:sldId id="23011" r:id="rId15"/>
    <p:sldId id="23012" r:id="rId16"/>
    <p:sldId id="23014" r:id="rId17"/>
    <p:sldId id="23015" r:id="rId18"/>
    <p:sldId id="23016" r:id="rId19"/>
    <p:sldId id="23017" r:id="rId20"/>
    <p:sldId id="23018" r:id="rId21"/>
    <p:sldId id="23019" r:id="rId22"/>
    <p:sldId id="23020" r:id="rId23"/>
    <p:sldId id="23021" r:id="rId24"/>
    <p:sldId id="259" r:id="rId25"/>
    <p:sldId id="23032" r:id="rId26"/>
    <p:sldId id="23033" r:id="rId27"/>
    <p:sldId id="23034" r:id="rId28"/>
    <p:sldId id="23035" r:id="rId29"/>
    <p:sldId id="23036" r:id="rId30"/>
    <p:sldId id="23037" r:id="rId31"/>
    <p:sldId id="23038" r:id="rId32"/>
    <p:sldId id="23039" r:id="rId33"/>
    <p:sldId id="260" r:id="rId34"/>
    <p:sldId id="23025" r:id="rId35"/>
    <p:sldId id="23027" r:id="rId36"/>
    <p:sldId id="23028" r:id="rId37"/>
    <p:sldId id="23031" r:id="rId38"/>
    <p:sldId id="261" r:id="rId39"/>
    <p:sldId id="23040" r:id="rId40"/>
    <p:sldId id="23042" r:id="rId41"/>
    <p:sldId id="23043" r:id="rId42"/>
    <p:sldId id="23044" r:id="rId43"/>
    <p:sldId id="23045" r:id="rId44"/>
    <p:sldId id="23046" r:id="rId45"/>
    <p:sldId id="23047" r:id="rId46"/>
    <p:sldId id="23048" r:id="rId47"/>
    <p:sldId id="23049" r:id="rId48"/>
    <p:sldId id="23051" r:id="rId49"/>
    <p:sldId id="23054" r:id="rId50"/>
    <p:sldId id="23055" r:id="rId51"/>
    <p:sldId id="23056" r:id="rId52"/>
    <p:sldId id="23057" r:id="rId53"/>
    <p:sldId id="23058" r:id="rId54"/>
    <p:sldId id="23059" r:id="rId55"/>
    <p:sldId id="23060" r:id="rId56"/>
    <p:sldId id="2306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42155-0432-8687-8C91-E2CDEDE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55C3-9A76-484F-1F90-849085BE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61EF-6EF1-7A6D-811A-7E29B80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FF1-0D20-1A48-9326-6A496DB15915}" type="datetimeFigureOut">
              <a:t>2024-03-22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44C6-52C8-856C-BF6C-C68982F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3024-42DD-25F2-D4F0-9DD4614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762-79CA-524D-9D6D-0079E18E5A9D}" type="slidenum"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2DD460D-EF20-B76D-802F-4920C657DBDD}"/>
              </a:ext>
            </a:extLst>
          </p:cNvPr>
          <p:cNvCxnSpPr/>
          <p:nvPr userDrawn="1"/>
        </p:nvCxnSpPr>
        <p:spPr>
          <a:xfrm>
            <a:off x="831850" y="3288324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0D8623-EEAA-7A43-F894-7C27DAF54F05}"/>
              </a:ext>
            </a:extLst>
          </p:cNvPr>
          <p:cNvCxnSpPr/>
          <p:nvPr userDrawn="1"/>
        </p:nvCxnSpPr>
        <p:spPr>
          <a:xfrm>
            <a:off x="801565" y="4897316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51D-B33B-EB4B-27E6-316BC4E17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문자열과 배열</a:t>
            </a:r>
          </a:p>
        </p:txBody>
      </p:sp>
    </p:spTree>
    <p:extLst>
      <p:ext uri="{BB962C8B-B14F-4D97-AF65-F5344CB8AC3E}">
        <p14:creationId xmlns:p14="http://schemas.microsoft.com/office/powerpoint/2010/main" val="11720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4" y="258175"/>
            <a:ext cx="11101251" cy="7977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이 있는지 확인 </a:t>
            </a:r>
            <a:r>
              <a:rPr lang="en-US" altLang="ko-KR" dirty="0"/>
              <a:t>– includes()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8127-1AC0-6BE2-A663-FD05C241E388}"/>
              </a:ext>
            </a:extLst>
          </p:cNvPr>
          <p:cNvSpPr txBox="1"/>
          <p:nvPr/>
        </p:nvSpPr>
        <p:spPr>
          <a:xfrm>
            <a:off x="629194" y="1169429"/>
            <a:ext cx="994301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있는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56B26-9BEB-B962-F407-C843DF215808}"/>
              </a:ext>
            </a:extLst>
          </p:cNvPr>
          <p:cNvSpPr txBox="1"/>
          <p:nvPr/>
        </p:nvSpPr>
        <p:spPr>
          <a:xfrm>
            <a:off x="740228" y="1800151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.includes(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28CB0-E76D-4B6F-0D72-DB460FC09B0D}"/>
              </a:ext>
            </a:extLst>
          </p:cNvPr>
          <p:cNvSpPr txBox="1"/>
          <p:nvPr/>
        </p:nvSpPr>
        <p:spPr>
          <a:xfrm>
            <a:off x="629194" y="2556521"/>
            <a:ext cx="381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이전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B470F-AE85-131E-91BE-5CEE24962F2F}"/>
              </a:ext>
            </a:extLst>
          </p:cNvPr>
          <p:cNvSpPr txBox="1"/>
          <p:nvPr/>
        </p:nvSpPr>
        <p:spPr>
          <a:xfrm>
            <a:off x="4206240" y="2579604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str2.indexOf("every") !== -1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0105-AA70-7321-5AC9-7E606B012417}"/>
              </a:ext>
            </a:extLst>
          </p:cNvPr>
          <p:cNvSpPr txBox="1"/>
          <p:nvPr/>
        </p:nvSpPr>
        <p:spPr>
          <a:xfrm>
            <a:off x="740228" y="3793649"/>
            <a:ext cx="3204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0D872-C39C-929D-7130-AA48986BA295}"/>
              </a:ext>
            </a:extLst>
          </p:cNvPr>
          <p:cNvSpPr txBox="1"/>
          <p:nvPr/>
        </p:nvSpPr>
        <p:spPr>
          <a:xfrm>
            <a:off x="4206239" y="3805166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str2.includes("every")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공백 제거하기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FFA07-8D0D-8B17-AA2B-18DE64286505}"/>
              </a:ext>
            </a:extLst>
          </p:cNvPr>
          <p:cNvSpPr txBox="1"/>
          <p:nvPr/>
        </p:nvSpPr>
        <p:spPr>
          <a:xfrm>
            <a:off x="705393" y="1293515"/>
            <a:ext cx="976230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 공백이란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[Spacebar]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눌러 입력한 공백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[Tab]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눌러 입력한 탭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줄을 바꾸기 위해 사용한 이스케이프 문자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(\n, \r)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등을 말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연산에 사용하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려면 불필요한 공백을 제거하는 것이 좋다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A0807-7EC6-BC69-A16B-0CEAE85172BF}"/>
              </a:ext>
            </a:extLst>
          </p:cNvPr>
          <p:cNvSpPr txBox="1"/>
          <p:nvPr/>
        </p:nvSpPr>
        <p:spPr>
          <a:xfrm>
            <a:off x="783770" y="2703897"/>
            <a:ext cx="6000207" cy="135787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.trim()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앞뒤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trimStart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뒤쪽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94467-6A89-83B5-3F76-52A456818D79}"/>
              </a:ext>
            </a:extLst>
          </p:cNvPr>
          <p:cNvSpPr txBox="1"/>
          <p:nvPr/>
        </p:nvSpPr>
        <p:spPr>
          <a:xfrm>
            <a:off x="783770" y="4404360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 = "  ab  cd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str3.trim()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str3.trimStart()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str3.trimEnd()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  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대소문자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705393" y="1265984"/>
            <a:ext cx="9762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 문자열의 경우에는 문자열을 모두 대문자로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 모두 소문자로 바꿀 수 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75062" y="1840851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대문자로 변환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toLowerCase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소문자로 변환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75062" y="3101573"/>
            <a:ext cx="6096000" cy="13578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str4.toUpperCase()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str4.toLowerCase()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663132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631885" y="122722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57645" y="222128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57645" y="3278561"/>
            <a:ext cx="6096000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23795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1132115" y="4523127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str4.substring(0, 4)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C2A9F-DD0B-8EBC-A019-438DC6A5AE56}"/>
              </a:ext>
            </a:extLst>
          </p:cNvPr>
          <p:cNvSpPr txBox="1"/>
          <p:nvPr/>
        </p:nvSpPr>
        <p:spPr>
          <a:xfrm>
            <a:off x="775062" y="1307533"/>
            <a:ext cx="8307977" cy="120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morning.“ 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Good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부분만 추출하려면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첫번째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0)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부터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4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번째까지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3)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까지 추출해야 함</a:t>
            </a:r>
            <a:endParaRPr lang="en-US" altLang="ko-KR" sz="1600" kern="100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str4.substring(0, 4)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BEC6D8-F2CE-ED10-FA85-BECEF9EA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716098"/>
            <a:ext cx="5303520" cy="13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827313" y="131823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896982" y="251242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</a:t>
            </a:r>
            <a:r>
              <a:rPr lang="en-US" altLang="ko-KR" sz="1600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3DEAF-4CAD-4194-1B3E-3205809E31F3}"/>
              </a:ext>
            </a:extLst>
          </p:cNvPr>
          <p:cNvSpPr txBox="1"/>
          <p:nvPr/>
        </p:nvSpPr>
        <p:spPr>
          <a:xfrm>
            <a:off x="827313" y="3591173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음수를 사용해 위치를 지정할 수 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음수로 지정하면 문자열의 끝에서부터 위치를 찾기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문자열을 뒤에서부터 자를 때 편리하다</a:t>
            </a:r>
            <a:r>
              <a:rPr lang="en-US" altLang="ko-KR" sz="1600" dirty="0"/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169B-D6F2-265B-49B3-7D5C078BF2F1}"/>
              </a:ext>
            </a:extLst>
          </p:cNvPr>
          <p:cNvSpPr txBox="1"/>
          <p:nvPr/>
        </p:nvSpPr>
        <p:spPr>
          <a:xfrm>
            <a:off x="1008017" y="5003215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lice(-5, 12)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“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ning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E5E8AD-D243-81E3-B14D-E22BECDF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88" y="4643970"/>
            <a:ext cx="415348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구분자를 사용해 문자 쪼개기 </a:t>
            </a:r>
            <a:r>
              <a:rPr lang="en-US" altLang="ko-KR" sz="4000" dirty="0"/>
              <a:t>– split()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714101" y="1361778"/>
            <a:ext cx="9762309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문자열에서 구분자를 기준으로 문자열을 나눈다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783770" y="2143148"/>
            <a:ext cx="2760618" cy="4217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dirty="0"/>
              <a:t>문자열</a:t>
            </a:r>
            <a:r>
              <a:rPr lang="en-US" altLang="ko-KR" sz="1600" dirty="0"/>
              <a:t>.split(</a:t>
            </a:r>
            <a:r>
              <a:rPr lang="ko-KR" altLang="en-US" sz="1600" i="1" dirty="0" err="1"/>
              <a:t>구분자</a:t>
            </a:r>
            <a:r>
              <a:rPr lang="en-US" altLang="ko-KR" sz="1600" dirty="0"/>
              <a:t>)</a:t>
            </a:r>
            <a:endParaRPr lang="en-US" altLang="ko-KR" sz="1600" i="1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F557-5405-3374-42D7-8B77367BA75F}"/>
              </a:ext>
            </a:extLst>
          </p:cNvPr>
          <p:cNvSpPr txBox="1"/>
          <p:nvPr/>
        </p:nvSpPr>
        <p:spPr>
          <a:xfrm>
            <a:off x="714100" y="2967445"/>
            <a:ext cx="1024128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str5 = "Hello everyone"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array1 = str5.split(" 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["Hello", "everyone“]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array2 = </a:t>
            </a:r>
            <a:r>
              <a:rPr lang="en-US" altLang="ko-KR" sz="1600" dirty="0" err="1"/>
              <a:t>str.split</a:t>
            </a:r>
            <a:r>
              <a:rPr lang="en-US" altLang="ko-KR" sz="1600" dirty="0"/>
              <a:t>(“”)      </a:t>
            </a:r>
            <a:r>
              <a:rPr lang="pt-BR" altLang="ko-KR" sz="1400" dirty="0">
                <a:solidFill>
                  <a:schemeClr val="bg1">
                    <a:lumMod val="50000"/>
                  </a:schemeClr>
                </a:solidFill>
              </a:rPr>
              <a:t>// ["H","e","l","l","o"," ", "e","v","e","r","y","o","n","e"]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DDE96A-38B7-A666-8B22-7D194BF9D1DE}"/>
              </a:ext>
            </a:extLst>
          </p:cNvPr>
          <p:cNvCxnSpPr/>
          <p:nvPr/>
        </p:nvCxnSpPr>
        <p:spPr>
          <a:xfrm flipV="1">
            <a:off x="2447108" y="4110486"/>
            <a:ext cx="0" cy="2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B47A91-EDB0-680D-2CA8-6762462036E3}"/>
              </a:ext>
            </a:extLst>
          </p:cNvPr>
          <p:cNvSpPr txBox="1"/>
          <p:nvPr/>
        </p:nvSpPr>
        <p:spPr>
          <a:xfrm>
            <a:off x="1480457" y="441524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따옴표 사이에 공백이 없음</a:t>
            </a:r>
          </a:p>
        </p:txBody>
      </p:sp>
    </p:spTree>
    <p:extLst>
      <p:ext uri="{BB962C8B-B14F-4D97-AF65-F5344CB8AC3E}">
        <p14:creationId xmlns:p14="http://schemas.microsoft.com/office/powerpoint/2010/main" val="32462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5E40-F71D-29A3-70F1-0ECDC49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] </a:t>
            </a:r>
            <a:r>
              <a:rPr lang="ko-KR" altLang="en-US" sz="4000" dirty="0"/>
              <a:t>보안을 위해 메일 주소 일부 감추기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7263D-5579-A6D7-CB19-25C4427ED853}"/>
              </a:ext>
            </a:extLst>
          </p:cNvPr>
          <p:cNvSpPr txBox="1"/>
          <p:nvPr/>
        </p:nvSpPr>
        <p:spPr>
          <a:xfrm>
            <a:off x="714103" y="1229473"/>
            <a:ext cx="939654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회원제 사이트에서 개인 정보를 표시할 때 보안을 위해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메일 소유자인지 확인하기 위해 이메일 주소를 전부 보여 주지 않고 일부만 보여줄 경우가 있다</a:t>
            </a:r>
            <a:r>
              <a:rPr lang="en-US" altLang="ko-KR" sz="16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사용자의 이메일 주소 중 </a:t>
            </a:r>
            <a:r>
              <a:rPr lang="en-US" altLang="ko-KR" sz="1600" dirty="0"/>
              <a:t>@ </a:t>
            </a:r>
            <a:r>
              <a:rPr lang="ko-KR" altLang="en-US" sz="1600" dirty="0"/>
              <a:t>앞의 내용을 세 </a:t>
            </a:r>
            <a:r>
              <a:rPr lang="ko-KR" altLang="en-US" sz="1600" dirty="0" err="1"/>
              <a:t>자리까지만</a:t>
            </a:r>
            <a:r>
              <a:rPr lang="ko-KR" altLang="en-US" sz="1600" dirty="0"/>
              <a:t> 보여 주는 프로그램을 작성해 보자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EA93FF-76A9-B817-48DF-EF9ECA6E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8" b="68721"/>
          <a:stretch/>
        </p:blipFill>
        <p:spPr bwMode="auto">
          <a:xfrm>
            <a:off x="631885" y="3061652"/>
            <a:ext cx="4860925" cy="73469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3A6375-BFB0-17E5-9C93-0C6C62015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62459"/>
          <a:stretch/>
        </p:blipFill>
        <p:spPr bwMode="auto">
          <a:xfrm>
            <a:off x="5882949" y="2910839"/>
            <a:ext cx="4935855" cy="1036320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52E7F-C798-2912-E478-AA47E965A190}"/>
              </a:ext>
            </a:extLst>
          </p:cNvPr>
          <p:cNvSpPr txBox="1"/>
          <p:nvPr/>
        </p:nvSpPr>
        <p:spPr>
          <a:xfrm>
            <a:off x="714103" y="4475840"/>
            <a:ext cx="7193280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미리 생각해 보기</a:t>
            </a:r>
            <a:r>
              <a:rPr lang="en-US" altLang="ko-KR" sz="1600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메일 주소를 어떤 문자를 기준으로 나누어야 할까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@</a:t>
            </a:r>
            <a:r>
              <a:rPr lang="ko-KR" altLang="en-US" sz="1600" dirty="0"/>
              <a:t>기호 앞부분의 문자열을 어떻게 세자리만 남길까</a:t>
            </a:r>
          </a:p>
        </p:txBody>
      </p:sp>
    </p:spTree>
    <p:extLst>
      <p:ext uri="{BB962C8B-B14F-4D97-AF65-F5344CB8AC3E}">
        <p14:creationId xmlns:p14="http://schemas.microsoft.com/office/powerpoint/2010/main" val="2403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3ADB8-7CE9-8D3F-EE95-BA9A9C15EE29}"/>
              </a:ext>
            </a:extLst>
          </p:cNvPr>
          <p:cNvSpPr txBox="1"/>
          <p:nvPr/>
        </p:nvSpPr>
        <p:spPr>
          <a:xfrm>
            <a:off x="836022" y="1451919"/>
            <a:ext cx="455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10\email.html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B85BF-E252-30DE-5C17-BD68F60E8CFF}"/>
              </a:ext>
            </a:extLst>
          </p:cNvPr>
          <p:cNvSpPr txBox="1"/>
          <p:nvPr/>
        </p:nvSpPr>
        <p:spPr>
          <a:xfrm>
            <a:off x="836022" y="1902545"/>
            <a:ext cx="10859589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userInput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&lt;input type="email"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userEmail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placeholder="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 주소를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autofocus&gt;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id="result"&gt;&lt;/div&gt;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7C08C-26AF-64A3-CE21-DC112682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4981579"/>
            <a:ext cx="3458058" cy="5525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742913-FD83-E35F-6AF7-6E26F3CEE47A}"/>
              </a:ext>
            </a:extLst>
          </p:cNvPr>
          <p:cNvSpPr txBox="1"/>
          <p:nvPr/>
        </p:nvSpPr>
        <p:spPr>
          <a:xfrm>
            <a:off x="896983" y="74893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 구조 살펴보기</a:t>
            </a:r>
          </a:p>
        </p:txBody>
      </p:sp>
    </p:spTree>
    <p:extLst>
      <p:ext uri="{BB962C8B-B14F-4D97-AF65-F5344CB8AC3E}">
        <p14:creationId xmlns:p14="http://schemas.microsoft.com/office/powerpoint/2010/main" val="214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05689" y="798810"/>
            <a:ext cx="973618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</a:t>
            </a:r>
            <a:r>
              <a:rPr lang="ko-KR" altLang="en-US" sz="1600" dirty="0"/>
              <a:t>텍스트 필드와 버튼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결괏값이</a:t>
            </a:r>
            <a:r>
              <a:rPr lang="ko-KR" altLang="en-US" sz="1600" dirty="0"/>
              <a:t> 표시될 영역을 가져와서 변수에 할당하고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버튼을 클릭했을 때 함수를 실행하도록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0E87A-9E02-86FD-B827-5F98F196D991}"/>
              </a:ext>
            </a:extLst>
          </p:cNvPr>
          <p:cNvSpPr txBox="1"/>
          <p:nvPr/>
        </p:nvSpPr>
        <p:spPr>
          <a:xfrm>
            <a:off x="1001485" y="2561885"/>
            <a:ext cx="9579427" cy="2300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const email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</a:t>
            </a:r>
            <a:r>
              <a:rPr lang="en-US" altLang="ko-KR" sz="1600" dirty="0" err="1"/>
              <a:t>userEmail</a:t>
            </a:r>
            <a:r>
              <a:rPr lang="en-US" altLang="ko-KR" sz="1600" dirty="0"/>
              <a:t>");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메일 주소 입력 부분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button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("button");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버튼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result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("#result");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결과 표시 영역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69FC-DB89-9099-ACEF-16963CACEE7D}"/>
              </a:ext>
            </a:extLst>
          </p:cNvPr>
          <p:cNvSpPr txBox="1"/>
          <p:nvPr/>
        </p:nvSpPr>
        <p:spPr>
          <a:xfrm>
            <a:off x="1001485" y="209698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1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50402-419A-1D78-65A5-8D413DD3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5890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973618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이메일 주소는 </a:t>
            </a:r>
            <a:r>
              <a:rPr lang="en-US" altLang="ko-KR" sz="1600" dirty="0"/>
              <a:t>@</a:t>
            </a:r>
            <a:r>
              <a:rPr lang="ko-KR" altLang="en-US" sz="1600" dirty="0"/>
              <a:t>를 기준으로 앞부분은 사용자 이름이고 뒷부분은 도메인 주소이므로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@</a:t>
            </a:r>
            <a:r>
              <a:rPr lang="ko-KR" altLang="en-US" sz="1600" dirty="0"/>
              <a:t>를 기준으로 문자열을 분리한다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2-1)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email.value</a:t>
            </a:r>
            <a:r>
              <a:rPr lang="ko-KR" altLang="en-US" sz="1600" dirty="0"/>
              <a:t>를 가져와서 </a:t>
            </a:r>
            <a:r>
              <a:rPr lang="en-US" altLang="ko-KR" sz="1600" dirty="0"/>
              <a:t>split() </a:t>
            </a:r>
            <a:r>
              <a:rPr lang="ko-KR" altLang="en-US" sz="1600" dirty="0"/>
              <a:t>메서드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2-2) </a:t>
            </a:r>
            <a:r>
              <a:rPr lang="ko-KR" altLang="en-US" sz="1600" dirty="0"/>
              <a:t>사용자 이름 부분은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뒷부분은 </a:t>
            </a:r>
            <a:r>
              <a:rPr lang="en-US" altLang="ko-KR" sz="1600" dirty="0"/>
              <a:t>domain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260FF-D892-5C12-75B2-D0C98D091DED}"/>
              </a:ext>
            </a:extLst>
          </p:cNvPr>
          <p:cNvSpPr txBox="1"/>
          <p:nvPr/>
        </p:nvSpPr>
        <p:spPr>
          <a:xfrm>
            <a:off x="984066" y="2988604"/>
            <a:ext cx="9579427" cy="3632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username, domain;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앞부분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domain =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email.value.split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("@")[1];          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뒷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altLang="ko-KR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CED8-8880-EEAA-01C9-A5531EC55C01}"/>
              </a:ext>
            </a:extLst>
          </p:cNvPr>
          <p:cNvSpPr txBox="1"/>
          <p:nvPr/>
        </p:nvSpPr>
        <p:spPr>
          <a:xfrm>
            <a:off x="984066" y="26500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9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1076379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username </a:t>
            </a:r>
            <a:r>
              <a:rPr lang="ko-KR" altLang="en-US" sz="1600" dirty="0"/>
              <a:t>중에서 세 자리만 필요하므로 첫번째부터 세번째 </a:t>
            </a:r>
            <a:r>
              <a:rPr lang="ko-KR" altLang="en-US" sz="1600" dirty="0" err="1"/>
              <a:t>글자까지만</a:t>
            </a:r>
            <a:r>
              <a:rPr lang="ko-KR" altLang="en-US" sz="1600" dirty="0"/>
              <a:t> 추출해서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다시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수정한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과 </a:t>
            </a:r>
            <a:r>
              <a:rPr lang="en-US" altLang="ko-KR" sz="1600" dirty="0"/>
              <a:t>@, domain</a:t>
            </a:r>
            <a:r>
              <a:rPr lang="ko-KR" altLang="en-US" sz="1600" dirty="0"/>
              <a:t>을 다시 연결</a:t>
            </a:r>
            <a:r>
              <a:rPr lang="en-US" altLang="ko-KR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1C2BE-B50B-BCFD-E453-BC34C79B614A}"/>
              </a:ext>
            </a:extLst>
          </p:cNvPr>
          <p:cNvSpPr txBox="1"/>
          <p:nvPr/>
        </p:nvSpPr>
        <p:spPr>
          <a:xfrm>
            <a:off x="1145173" y="2256152"/>
            <a:ext cx="7415353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3);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08C9D-25B5-5F4C-56D4-101D18C7BBE0}"/>
              </a:ext>
            </a:extLst>
          </p:cNvPr>
          <p:cNvSpPr txBox="1"/>
          <p:nvPr/>
        </p:nvSpPr>
        <p:spPr>
          <a:xfrm>
            <a:off x="1145173" y="18488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85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8E0C0-D726-E4DC-4099-22627D2CDCB1}"/>
              </a:ext>
            </a:extLst>
          </p:cNvPr>
          <p:cNvSpPr txBox="1"/>
          <p:nvPr/>
        </p:nvSpPr>
        <p:spPr>
          <a:xfrm>
            <a:off x="775061" y="700636"/>
            <a:ext cx="10641877" cy="12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소스 확장하기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@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이름을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갯수를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고정하지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않고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반만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하도록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해보자</a:t>
            </a:r>
            <a:endParaRPr lang="en-US" altLang="ko-KR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앞에서 작성한 이벤트 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부분을 선택해서 주석 처리한다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6981D-2516-3081-14F0-275E4793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56"/>
          <a:stretch/>
        </p:blipFill>
        <p:spPr bwMode="auto">
          <a:xfrm>
            <a:off x="775061" y="2137057"/>
            <a:ext cx="8029938" cy="4020307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3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C4CE7-5B5E-5BAB-8205-333EE40AC873}"/>
              </a:ext>
            </a:extLst>
          </p:cNvPr>
          <p:cNvSpPr txBox="1"/>
          <p:nvPr/>
        </p:nvSpPr>
        <p:spPr>
          <a:xfrm>
            <a:off x="766353" y="1142305"/>
            <a:ext cx="10659293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domain, half;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half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2;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username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길이를 반으로 나눕니다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half);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                   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FAE17-8058-B8B2-2F1B-61D70444F297}"/>
              </a:ext>
            </a:extLst>
          </p:cNvPr>
          <p:cNvSpPr txBox="1"/>
          <p:nvPr/>
        </p:nvSpPr>
        <p:spPr>
          <a:xfrm>
            <a:off x="692327" y="6644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80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1749-BE33-D474-A28B-75FE6C22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정규 표현식으로 문자열 다루기</a:t>
            </a:r>
          </a:p>
        </p:txBody>
      </p:sp>
    </p:spTree>
    <p:extLst>
      <p:ext uri="{BB962C8B-B14F-4D97-AF65-F5344CB8AC3E}">
        <p14:creationId xmlns:p14="http://schemas.microsoft.com/office/powerpoint/2010/main" val="14637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7BE3-B102-98C6-1BAB-D6DC3E7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D08AE-9E8E-B179-C694-E9D1E537E0ED}"/>
              </a:ext>
            </a:extLst>
          </p:cNvPr>
          <p:cNvSpPr txBox="1"/>
          <p:nvPr/>
        </p:nvSpPr>
        <p:spPr>
          <a:xfrm>
            <a:off x="631885" y="1327781"/>
            <a:ext cx="9618104" cy="21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정규 표현식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특정 패턴을 사용해 문자열을 표현하는 언어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온라인 쇼핑몰에서 물건을 주문할 때 입력한 전화번호가 숫자로만 되어 있는지 체크할 수 있고</a:t>
            </a:r>
            <a:r>
              <a:rPr lang="en-US" altLang="ko-KR" sz="1400" dirty="0">
                <a:latin typeface="+mn-ea"/>
              </a:rPr>
              <a:t>, ‘</a:t>
            </a:r>
            <a:r>
              <a:rPr lang="en-US" altLang="ko-KR" sz="1400" dirty="0" err="1">
                <a:latin typeface="+mn-ea"/>
              </a:rPr>
              <a:t>xxxxxxx-xxxx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와 같은 패턴으로 이루어져 있는지 체크할 수도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‘패턴</a:t>
            </a:r>
            <a:r>
              <a:rPr lang="en-US" altLang="ko-KR" sz="1600" dirty="0">
                <a:latin typeface="+mn-ea"/>
              </a:rPr>
              <a:t>=</a:t>
            </a:r>
            <a:r>
              <a:rPr lang="ko-KR" altLang="en-US" sz="1600" dirty="0" err="1">
                <a:latin typeface="+mn-ea"/>
              </a:rPr>
              <a:t>규칙’이라고</a:t>
            </a:r>
            <a:r>
              <a:rPr lang="ko-KR" altLang="en-US" sz="1600" dirty="0">
                <a:latin typeface="+mn-ea"/>
              </a:rPr>
              <a:t> 생각해도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문자열을 검색하거나 문자열에서 특정 문자를 치환할 때도 복잡한 조건문 없이 정규 표현식을 사용하면 편리하다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DF4D0-6452-3AEE-F74A-0629A395E559}"/>
              </a:ext>
            </a:extLst>
          </p:cNvPr>
          <p:cNvSpPr txBox="1"/>
          <p:nvPr/>
        </p:nvSpPr>
        <p:spPr>
          <a:xfrm>
            <a:off x="853440" y="4574402"/>
            <a:ext cx="620921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RegExp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객체를 사용하거나 슬래시 </a:t>
            </a:r>
            <a:r>
              <a:rPr lang="en-US" altLang="ko-KR" sz="1600" dirty="0">
                <a:latin typeface="+mn-ea"/>
              </a:rPr>
              <a:t>(/)</a:t>
            </a:r>
            <a:r>
              <a:rPr lang="ko-KR" altLang="en-US" sz="1600" dirty="0">
                <a:latin typeface="+mn-ea"/>
              </a:rPr>
              <a:t>를 사용해 표현식으로 작성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정규 표현식은 ‘</a:t>
            </a:r>
            <a:r>
              <a:rPr lang="ko-KR" altLang="en-US" sz="1600" dirty="0" err="1">
                <a:latin typeface="+mn-ea"/>
              </a:rPr>
              <a:t>패턴’과</a:t>
            </a:r>
            <a:r>
              <a:rPr lang="ko-KR" altLang="en-US" sz="1600" dirty="0">
                <a:latin typeface="+mn-ea"/>
              </a:rPr>
              <a:t> ‘</a:t>
            </a:r>
            <a:r>
              <a:rPr lang="ko-KR" altLang="en-US" sz="1600" dirty="0" err="1">
                <a:latin typeface="+mn-ea"/>
              </a:rPr>
              <a:t>플래그’로</a:t>
            </a:r>
            <a:r>
              <a:rPr lang="ko-KR" altLang="en-US" sz="1600" dirty="0">
                <a:latin typeface="+mn-ea"/>
              </a:rPr>
              <a:t> 구성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플래그는 옵션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패턴과 플래그 사이에는 공백이 없다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D7FA0-6F3B-FE40-F9FB-4A99DD87776E}"/>
              </a:ext>
            </a:extLst>
          </p:cNvPr>
          <p:cNvSpPr txBox="1"/>
          <p:nvPr/>
        </p:nvSpPr>
        <p:spPr>
          <a:xfrm>
            <a:off x="844731" y="3892731"/>
            <a:ext cx="370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정규 표현식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569CF-B222-8CE8-1DD0-F3FCF46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18" y="3892731"/>
            <a:ext cx="2200582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EC85B-3EC8-6F0D-30C0-A0B011068A84}"/>
              </a:ext>
            </a:extLst>
          </p:cNvPr>
          <p:cNvSpPr txBox="1"/>
          <p:nvPr/>
        </p:nvSpPr>
        <p:spPr>
          <a:xfrm>
            <a:off x="7559039" y="4014651"/>
            <a:ext cx="4354286" cy="18913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세 자리 숫자인지 체크하는 정규 표현식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/\d{3}/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("Hello")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("123")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9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3840-6C26-1DA5-59DD-9D660A2C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표현식과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82969-3588-B1E7-3C28-3DF4FF25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9" y="1723217"/>
            <a:ext cx="7357026" cy="1479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DEEAA-FA94-0447-7A74-2C220E9D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9" y="4022580"/>
            <a:ext cx="7089287" cy="11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647CC-34CD-E3DE-6847-9011A60EB0E3}"/>
              </a:ext>
            </a:extLst>
          </p:cNvPr>
          <p:cNvSpPr txBox="1"/>
          <p:nvPr/>
        </p:nvSpPr>
        <p:spPr>
          <a:xfrm>
            <a:off x="800679" y="1384663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RegExp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객체의 메서드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FB591-3791-470E-8BA2-D891F4587781}"/>
              </a:ext>
            </a:extLst>
          </p:cNvPr>
          <p:cNvSpPr txBox="1"/>
          <p:nvPr/>
        </p:nvSpPr>
        <p:spPr>
          <a:xfrm>
            <a:off x="800679" y="3541261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문자열 메서드 중 정규 표현식과 함께 사용하는 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78118-A7F8-E94C-CB96-78C615987C97}"/>
              </a:ext>
            </a:extLst>
          </p:cNvPr>
          <p:cNvSpPr txBox="1"/>
          <p:nvPr/>
        </p:nvSpPr>
        <p:spPr>
          <a:xfrm>
            <a:off x="800679" y="5473337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(/ES6/)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null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5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플래그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플래그는 문자열을 검색할 때 사용하는 옵션과 비슷하다고 생각하자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C4E82-4EFD-F01E-907C-DC81BED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878072"/>
            <a:ext cx="6618435" cy="1338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E20FC-30AF-3A55-8199-6DF40026558D}"/>
              </a:ext>
            </a:extLst>
          </p:cNvPr>
          <p:cNvSpPr txBox="1"/>
          <p:nvPr/>
        </p:nvSpPr>
        <p:spPr>
          <a:xfrm>
            <a:off x="940526" y="3641616"/>
            <a:ext cx="4049485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/es/.test(str)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</a:t>
            </a:r>
            <a:r>
              <a:rPr lang="en-US" altLang="ko-KR" sz="1600" dirty="0" err="1"/>
              <a:t>i.test</a:t>
            </a:r>
            <a:r>
              <a:rPr lang="en-US" altLang="ko-KR" sz="1600" dirty="0"/>
              <a:t>(str)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6E126-35BE-A7FC-B7D4-B821EDF4A106}"/>
              </a:ext>
            </a:extLst>
          </p:cNvPr>
          <p:cNvSpPr txBox="1"/>
          <p:nvPr/>
        </p:nvSpPr>
        <p:spPr>
          <a:xfrm>
            <a:off x="5277393" y="3879406"/>
            <a:ext cx="6618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test() 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: </a:t>
            </a:r>
            <a:r>
              <a:rPr lang="ko-KR" altLang="en-US" sz="1600" dirty="0"/>
              <a:t>정규 표현식 조건에 맞는 문자열이 있는지 체크한다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6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문자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 클래스를 사용하면 문자인지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숫자인지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공백 등을 체크할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7C9CB-11E1-1E5D-CB5D-87A3062F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931056"/>
            <a:ext cx="6645380" cy="226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B0BC1-CD70-7FFD-B09E-CA2E3FEF988E}"/>
              </a:ext>
            </a:extLst>
          </p:cNvPr>
          <p:cNvSpPr txBox="1"/>
          <p:nvPr/>
        </p:nvSpPr>
        <p:spPr>
          <a:xfrm>
            <a:off x="631885" y="5707928"/>
            <a:ext cx="4641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/ES\d/</a:t>
            </a:r>
            <a:r>
              <a:rPr lang="ko-KR" altLang="en-US" sz="1400" dirty="0">
                <a:solidFill>
                  <a:schemeClr val="accent1"/>
                </a:solidFill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</a:rPr>
              <a:t>: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ES</a:t>
            </a:r>
            <a:r>
              <a:rPr lang="ko-KR" altLang="en-US" sz="1400" dirty="0">
                <a:solidFill>
                  <a:schemeClr val="accent1"/>
                </a:solidFill>
              </a:rPr>
              <a:t>라는 문자 뒤에 오는 하나의 숫자만 찾는다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E2AB1-A945-ED68-6237-9A1A3DCC7D8F}"/>
              </a:ext>
            </a:extLst>
          </p:cNvPr>
          <p:cNvSpPr txBox="1"/>
          <p:nvPr/>
        </p:nvSpPr>
        <p:spPr>
          <a:xfrm>
            <a:off x="818606" y="4649429"/>
            <a:ext cx="36140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(/ES\d/)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D8D36-50FA-52F4-BBB7-B8850A65E2FE}"/>
              </a:ext>
            </a:extLst>
          </p:cNvPr>
          <p:cNvSpPr/>
          <p:nvPr/>
        </p:nvSpPr>
        <p:spPr>
          <a:xfrm>
            <a:off x="1776549" y="5146766"/>
            <a:ext cx="653142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BD73A1-5ECB-CAE0-F53C-6D16392EC552}"/>
              </a:ext>
            </a:extLst>
          </p:cNvPr>
          <p:cNvCxnSpPr>
            <a:endCxn id="15" idx="2"/>
          </p:cNvCxnSpPr>
          <p:nvPr/>
        </p:nvCxnSpPr>
        <p:spPr>
          <a:xfrm flipV="1">
            <a:off x="2103120" y="5364480"/>
            <a:ext cx="0" cy="3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4B7D2-032C-F02F-9A21-006B91752ED3}"/>
              </a:ext>
            </a:extLst>
          </p:cNvPr>
          <p:cNvSpPr txBox="1"/>
          <p:nvPr/>
        </p:nvSpPr>
        <p:spPr>
          <a:xfrm>
            <a:off x="6313714" y="4649429"/>
            <a:ext cx="48332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(/ES\d\d\d\d/) 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0B1C0-4FD8-131D-A300-3FE4CE123745}"/>
              </a:ext>
            </a:extLst>
          </p:cNvPr>
          <p:cNvSpPr txBox="1"/>
          <p:nvPr/>
        </p:nvSpPr>
        <p:spPr>
          <a:xfrm>
            <a:off x="6313713" y="5692539"/>
            <a:ext cx="4554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/ES\d\d\d\d/ : ES </a:t>
            </a:r>
            <a:r>
              <a:rPr lang="ko-KR" altLang="en-US" sz="1400" dirty="0">
                <a:solidFill>
                  <a:schemeClr val="accent1"/>
                </a:solidFill>
              </a:rPr>
              <a:t>문자 뒤에 숫자 </a:t>
            </a:r>
            <a:r>
              <a:rPr lang="en-US" altLang="ko-KR" sz="1400" dirty="0">
                <a:solidFill>
                  <a:schemeClr val="accent1"/>
                </a:solidFill>
              </a:rPr>
              <a:t>4</a:t>
            </a:r>
            <a:r>
              <a:rPr lang="ko-KR" altLang="en-US" sz="1400" dirty="0">
                <a:solidFill>
                  <a:schemeClr val="accent1"/>
                </a:solidFill>
              </a:rPr>
              <a:t>개까지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952344-6018-9162-5086-24700B02F80B}"/>
              </a:ext>
            </a:extLst>
          </p:cNvPr>
          <p:cNvSpPr/>
          <p:nvPr/>
        </p:nvSpPr>
        <p:spPr>
          <a:xfrm>
            <a:off x="7258594" y="5143229"/>
            <a:ext cx="1519645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시작과 끝 체크하기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문자열의 시작과 끝 부분을 체크할 때는 </a:t>
            </a:r>
            <a:r>
              <a:rPr lang="en-US" altLang="ko-KR" sz="1600" dirty="0"/>
              <a:t>^ </a:t>
            </a:r>
            <a:r>
              <a:rPr lang="ko-KR" altLang="en-US" sz="1600" dirty="0"/>
              <a:t>기호와 </a:t>
            </a:r>
            <a:r>
              <a:rPr lang="en-US" altLang="ko-KR" sz="1600" dirty="0"/>
              <a:t>$ </a:t>
            </a:r>
            <a:r>
              <a:rPr lang="ko-KR" altLang="en-US" sz="1600" dirty="0"/>
              <a:t>기호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AE976-9275-67FA-033B-BDF6271BDE09}"/>
              </a:ext>
            </a:extLst>
          </p:cNvPr>
          <p:cNvSpPr txBox="1"/>
          <p:nvPr/>
        </p:nvSpPr>
        <p:spPr>
          <a:xfrm>
            <a:off x="818606" y="1995080"/>
            <a:ext cx="456329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5F80-2BC9-7007-799B-400B478A1292}"/>
              </a:ext>
            </a:extLst>
          </p:cNvPr>
          <p:cNvSpPr txBox="1"/>
          <p:nvPr/>
        </p:nvSpPr>
        <p:spPr>
          <a:xfrm>
            <a:off x="5712824" y="1995080"/>
            <a:ext cx="5660570" cy="1522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one.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one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1C4D4-DF46-4064-5705-D6503F51387A}"/>
              </a:ext>
            </a:extLst>
          </p:cNvPr>
          <p:cNvSpPr txBox="1"/>
          <p:nvPr/>
        </p:nvSpPr>
        <p:spPr>
          <a:xfrm>
            <a:off x="818606" y="4010470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 ] </a:t>
            </a:r>
            <a:r>
              <a:rPr lang="ko-KR" altLang="en-US" sz="1600" dirty="0"/>
              <a:t>안에 </a:t>
            </a:r>
            <a:r>
              <a:rPr lang="en-US" altLang="ko-KR" sz="1600" dirty="0"/>
              <a:t>^ </a:t>
            </a:r>
            <a:r>
              <a:rPr lang="ko-KR" altLang="en-US" sz="1600" dirty="0"/>
              <a:t>기호가 있다면 </a:t>
            </a:r>
            <a:r>
              <a:rPr lang="en-US" altLang="ko-KR" sz="1600" dirty="0"/>
              <a:t>NOT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D413E-8147-244B-427C-2DC3E18C019C}"/>
              </a:ext>
            </a:extLst>
          </p:cNvPr>
          <p:cNvSpPr txBox="1"/>
          <p:nvPr/>
        </p:nvSpPr>
        <p:spPr>
          <a:xfrm>
            <a:off x="757646" y="4473062"/>
            <a:ext cx="43194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"ES2015".match(/[^0-9]/g)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["E", "S"]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14E0-C16C-6521-1A9F-F4C88C98EB21}"/>
              </a:ext>
            </a:extLst>
          </p:cNvPr>
          <p:cNvSpPr txBox="1"/>
          <p:nvPr/>
        </p:nvSpPr>
        <p:spPr>
          <a:xfrm>
            <a:off x="1820092" y="5102066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숫자가 아닌 것을 체크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E4413-9939-CA52-2856-BA5E1392DF0B}"/>
              </a:ext>
            </a:extLst>
          </p:cNvPr>
          <p:cNvSpPr/>
          <p:nvPr/>
        </p:nvSpPr>
        <p:spPr>
          <a:xfrm>
            <a:off x="2420983" y="4473062"/>
            <a:ext cx="59218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9C86E1-6373-683E-8488-0ABC05BDCBFE}"/>
              </a:ext>
            </a:extLst>
          </p:cNvPr>
          <p:cNvCxnSpPr/>
          <p:nvPr/>
        </p:nvCxnSpPr>
        <p:spPr>
          <a:xfrm flipV="1">
            <a:off x="2629989" y="4842394"/>
            <a:ext cx="0" cy="2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원시 유형에서 메서드 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631885" y="1163156"/>
            <a:ext cx="976231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자료형 중 단순히 값만 가지고 있을 때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원시 유형</a:t>
            </a:r>
            <a:r>
              <a:rPr lang="en-US" altLang="ko-KR" sz="1600" dirty="0">
                <a:sym typeface="Wingdings" panose="05000000000000000000" pitchFamily="2" charset="2"/>
              </a:rPr>
              <a:t>(primitive type)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원시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유형에서도 프로퍼티와 메서드를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1AC21-0D0A-0B7B-C89D-DC513A5AF3CC}"/>
              </a:ext>
            </a:extLst>
          </p:cNvPr>
          <p:cNvSpPr txBox="1"/>
          <p:nvPr/>
        </p:nvSpPr>
        <p:spPr>
          <a:xfrm>
            <a:off x="949234" y="2063558"/>
            <a:ext cx="3326675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 = “hello”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str.length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0D5E-E36E-DC46-7765-89B185823BD1}"/>
              </a:ext>
            </a:extLst>
          </p:cNvPr>
          <p:cNvSpPr txBox="1"/>
          <p:nvPr/>
        </p:nvSpPr>
        <p:spPr>
          <a:xfrm>
            <a:off x="4447923" y="2005729"/>
            <a:ext cx="50335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str</a:t>
            </a:r>
            <a:r>
              <a:rPr lang="ko-KR" altLang="en-US" sz="1400" dirty="0">
                <a:solidFill>
                  <a:schemeClr val="accent1"/>
                </a:solidFill>
              </a:rPr>
              <a:t>은 문자열</a:t>
            </a:r>
            <a:r>
              <a:rPr lang="en-US" altLang="ko-KR" sz="1400" dirty="0">
                <a:solidFill>
                  <a:schemeClr val="accent1"/>
                </a:solidFill>
              </a:rPr>
              <a:t>(string)</a:t>
            </a:r>
            <a:r>
              <a:rPr lang="ko-KR" altLang="en-US" sz="1400" dirty="0">
                <a:solidFill>
                  <a:schemeClr val="accent1"/>
                </a:solidFill>
              </a:rPr>
              <a:t>인데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length </a:t>
            </a:r>
            <a:r>
              <a:rPr lang="ko-KR" altLang="en-US" sz="1400" dirty="0">
                <a:solidFill>
                  <a:schemeClr val="accent1"/>
                </a:solidFill>
              </a:rPr>
              <a:t>프로퍼티는 어디에서 온 것일까</a:t>
            </a:r>
            <a:r>
              <a:rPr lang="en-US" altLang="ko-KR" sz="1400" dirty="0">
                <a:solidFill>
                  <a:schemeClr val="accent1"/>
                </a:solidFill>
              </a:rPr>
              <a:t>?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CC5C-172F-5C49-EBD9-9B2289D8C184}"/>
              </a:ext>
            </a:extLst>
          </p:cNvPr>
          <p:cNvSpPr txBox="1"/>
          <p:nvPr/>
        </p:nvSpPr>
        <p:spPr>
          <a:xfrm>
            <a:off x="753805" y="3220293"/>
            <a:ext cx="573895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숫자형과 논리형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 유형은 별도로 객체가 만들어져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Number, Boolean, String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 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래퍼 객체라고 부름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2CE9-7CCA-AF38-C84C-58C1A614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5" y="4155222"/>
            <a:ext cx="3964968" cy="2331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8A224-45B2-CFF0-621D-037DC9FE5474}"/>
              </a:ext>
            </a:extLst>
          </p:cNvPr>
          <p:cNvSpPr txBox="1"/>
          <p:nvPr/>
        </p:nvSpPr>
        <p:spPr>
          <a:xfrm>
            <a:off x="5355773" y="4299640"/>
            <a:ext cx="6096000" cy="20423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(autoboxing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string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 원시 유형에서 프로퍼티나 메서드를 사용하면 일시적으로 원시 유형을 해당 객체로 변환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프로퍼티나 메서드의 사용이 끝나면 해당 객체는 메모리에서 사라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때에만 임시로 객체로 바꿔 사용하고 사용이 끝나면 다시 원시 유형으로 되돌아오는데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이것을 </a:t>
            </a:r>
            <a:r>
              <a:rPr lang="ko-KR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오토박싱이라고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검색하기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{  } </a:t>
            </a:r>
            <a:r>
              <a:rPr lang="ko-KR" altLang="en-US" sz="1600" dirty="0"/>
              <a:t>기호는 반복해서 체크하라고 알려주는 기호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반복 횟수를 지정하거나 최소 반복 횟수</a:t>
            </a:r>
            <a:r>
              <a:rPr lang="en-US" altLang="ko-KR" sz="1600" dirty="0"/>
              <a:t>, </a:t>
            </a:r>
            <a:r>
              <a:rPr lang="ko-KR" altLang="en-US" sz="1600" dirty="0"/>
              <a:t>최대 반복 횟수를 지정할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B7F4D-5715-CB8B-BC9B-A813E6C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7" y="2419142"/>
            <a:ext cx="7445828" cy="149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AA478-8DE3-4604-4651-383C070EC704}"/>
              </a:ext>
            </a:extLst>
          </p:cNvPr>
          <p:cNvSpPr txBox="1"/>
          <p:nvPr/>
        </p:nvSpPr>
        <p:spPr>
          <a:xfrm>
            <a:off x="748937" y="4140864"/>
            <a:ext cx="10093233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Oooops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(/o{2}/)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’.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(/o{2,}/)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 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(/o{2,4}/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＇.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대소문자 구별 없이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이하로 반복되는 것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8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표현식에 사용하는 특수 기호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22BFB-2FE1-396E-BACB-45306B94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4" y="1163156"/>
            <a:ext cx="7287217" cy="30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정규 표현식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537F5-D2B0-0E08-1589-669EC01E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61"/>
          <a:stretch/>
        </p:blipFill>
        <p:spPr>
          <a:xfrm>
            <a:off x="767201" y="1280160"/>
            <a:ext cx="2394010" cy="46350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5B30-000D-9A12-3B64-FD3E5ECB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62" y="1163156"/>
            <a:ext cx="4402561" cy="48942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032D01-38A2-9874-EBA2-E83018C64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95"/>
          <a:stretch/>
        </p:blipFill>
        <p:spPr>
          <a:xfrm>
            <a:off x="5799716" y="1079862"/>
            <a:ext cx="6218114" cy="31786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1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4C8AA-F985-2943-1464-B7BC019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배열 변환하기</a:t>
            </a:r>
          </a:p>
        </p:txBody>
      </p:sp>
    </p:spTree>
    <p:extLst>
      <p:ext uri="{BB962C8B-B14F-4D97-AF65-F5344CB8AC3E}">
        <p14:creationId xmlns:p14="http://schemas.microsoft.com/office/powerpoint/2010/main" val="21561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631885" y="1320957"/>
            <a:ext cx="10288664" cy="15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왜 변환할까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문자열의 메서드는 문자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을 체크하거나 일정 크기만큼 부분 문자열을 추출하는 것 뿐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 안의 문자를 수정하는 메서드는 없지만 배열에는 아주 많은 메서드가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3D190FF-2527-9717-5F2A-51CE683B3236}"/>
              </a:ext>
            </a:extLst>
          </p:cNvPr>
          <p:cNvSpPr txBox="1">
            <a:spLocks/>
          </p:cNvSpPr>
          <p:nvPr/>
        </p:nvSpPr>
        <p:spPr>
          <a:xfrm>
            <a:off x="631885" y="305749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문자열을 배열로 변환하기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B021F-1294-9678-DEEF-49098F8B2399}"/>
              </a:ext>
            </a:extLst>
          </p:cNvPr>
          <p:cNvSpPr txBox="1"/>
          <p:nvPr/>
        </p:nvSpPr>
        <p:spPr>
          <a:xfrm>
            <a:off x="696684" y="31421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split() </a:t>
            </a:r>
            <a:r>
              <a:rPr lang="ko-KR" altLang="en-US" b="1" dirty="0"/>
              <a:t>메서드나 전개 연산자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34C80-BAB2-A325-8DA9-083D88D4495F}"/>
              </a:ext>
            </a:extLst>
          </p:cNvPr>
          <p:cNvSpPr txBox="1"/>
          <p:nvPr/>
        </p:nvSpPr>
        <p:spPr>
          <a:xfrm>
            <a:off x="870856" y="3846265"/>
            <a:ext cx="9509761" cy="1242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str5 = "Hello,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array2 = str5.split("")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H","e","l","l","o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"," ", 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e","v","e","r","y","o","n","e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array3 = [...str5]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548A6-115F-F613-5C47-714235F4182E}"/>
              </a:ext>
            </a:extLst>
          </p:cNvPr>
          <p:cNvSpPr txBox="1"/>
          <p:nvPr/>
        </p:nvSpPr>
        <p:spPr>
          <a:xfrm>
            <a:off x="696684" y="53384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Array.from</a:t>
            </a:r>
            <a:r>
              <a:rPr lang="en-US" altLang="ko-KR" b="1" dirty="0"/>
              <a:t>() </a:t>
            </a:r>
            <a:r>
              <a:rPr lang="ko-KR" altLang="en-US" b="1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88D9-1B1A-8D91-2F9C-58409C5BFDBC}"/>
              </a:ext>
            </a:extLst>
          </p:cNvPr>
          <p:cNvSpPr txBox="1"/>
          <p:nvPr/>
        </p:nvSpPr>
        <p:spPr>
          <a:xfrm>
            <a:off x="2865117" y="550206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Array.from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E755C-4AC1-C71E-23A1-4762C4EB5E90}"/>
              </a:ext>
            </a:extLst>
          </p:cNvPr>
          <p:cNvSpPr txBox="1"/>
          <p:nvPr/>
        </p:nvSpPr>
        <p:spPr>
          <a:xfrm>
            <a:off x="870856" y="6115544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array4 = 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Array.from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(str5)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371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3C1B-5F29-642F-D855-734C7B39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배열을 문자열로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748937" y="1430900"/>
            <a:ext cx="23600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join() </a:t>
            </a:r>
            <a:r>
              <a:rPr lang="ko-KR" altLang="en-US" b="1" dirty="0"/>
              <a:t>메서드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6FCBD-B192-B706-5709-62A09B7812E2}"/>
              </a:ext>
            </a:extLst>
          </p:cNvPr>
          <p:cNvSpPr txBox="1"/>
          <p:nvPr/>
        </p:nvSpPr>
        <p:spPr>
          <a:xfrm>
            <a:off x="748937" y="213889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.join(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구분자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8C93-D936-61C8-6D7B-73FD980ACEA3}"/>
              </a:ext>
            </a:extLst>
          </p:cNvPr>
          <p:cNvSpPr txBox="1"/>
          <p:nvPr/>
        </p:nvSpPr>
        <p:spPr>
          <a:xfrm>
            <a:off x="676207" y="2868284"/>
            <a:ext cx="886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구분자로 </a:t>
            </a:r>
            <a:r>
              <a:rPr lang="ko-KR" altLang="en-US" sz="1600" dirty="0" err="1"/>
              <a:t>공백없이</a:t>
            </a:r>
            <a:r>
              <a:rPr lang="ko-KR" altLang="en-US" sz="1600" dirty="0"/>
              <a:t> </a:t>
            </a:r>
            <a:r>
              <a:rPr lang="en-US" altLang="ko-KR" sz="1600" dirty="0"/>
              <a:t>“”</a:t>
            </a:r>
            <a:r>
              <a:rPr lang="ko-KR" altLang="en-US" sz="1600" dirty="0"/>
              <a:t>를 사용하면 배열 요소를 연결해서 문자열을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744FE-B1A5-14D3-13B2-B7FA184FE8E2}"/>
              </a:ext>
            </a:extLst>
          </p:cNvPr>
          <p:cNvSpPr txBox="1"/>
          <p:nvPr/>
        </p:nvSpPr>
        <p:spPr>
          <a:xfrm>
            <a:off x="737166" y="3365788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str6 = array4.join("")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"Hello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437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BA29-F231-D11C-8B55-680FB586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영문자열의 첫 글자를 대문자로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2C998-3BE8-4570-2FCC-EFE5DC80BB4C}"/>
              </a:ext>
            </a:extLst>
          </p:cNvPr>
          <p:cNvSpPr txBox="1"/>
          <p:nvPr/>
        </p:nvSpPr>
        <p:spPr>
          <a:xfrm>
            <a:off x="783771" y="1123224"/>
            <a:ext cx="6096000" cy="157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미리 생각해 보기</a:t>
            </a: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첫 번째 글자와 나머지 문자열을 분리할까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글자를 대문자로 바꿀까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분리했던 글자를 어떻게 원래 문자열에 연결할까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5439F-17DB-EEB1-6C30-85F9C5DF1D70}"/>
              </a:ext>
            </a:extLst>
          </p:cNvPr>
          <p:cNvSpPr txBox="1"/>
          <p:nvPr/>
        </p:nvSpPr>
        <p:spPr>
          <a:xfrm>
            <a:off x="1175656" y="3134400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EBF3B-308D-0E1B-511A-9843F3D3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565051"/>
            <a:ext cx="2749005" cy="3017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55C03-BE09-DAE6-2183-CB0D1A8CC63A}"/>
              </a:ext>
            </a:extLst>
          </p:cNvPr>
          <p:cNvSpPr txBox="1"/>
          <p:nvPr/>
        </p:nvSpPr>
        <p:spPr>
          <a:xfrm>
            <a:off x="4206239" y="3609884"/>
            <a:ext cx="7593874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(1);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DAAA8-8EC5-69AA-1FFA-898CAF24CA23}"/>
              </a:ext>
            </a:extLst>
          </p:cNvPr>
          <p:cNvSpPr txBox="1"/>
          <p:nvPr/>
        </p:nvSpPr>
        <p:spPr>
          <a:xfrm>
            <a:off x="4206239" y="31957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10\capitalize.html,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\capitalize.js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2284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39EF-F117-A299-C1E3-2A0BA752DBCC}"/>
              </a:ext>
            </a:extLst>
          </p:cNvPr>
          <p:cNvSpPr txBox="1"/>
          <p:nvPr/>
        </p:nvSpPr>
        <p:spPr>
          <a:xfrm>
            <a:off x="1097280" y="564852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2) 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338E4-1B91-BAF0-25E3-749EC0CAA224}"/>
              </a:ext>
            </a:extLst>
          </p:cNvPr>
          <p:cNvSpPr txBox="1"/>
          <p:nvPr/>
        </p:nvSpPr>
        <p:spPr>
          <a:xfrm>
            <a:off x="1184365" y="1634117"/>
            <a:ext cx="9309462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[string[0].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(1)].join("");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B36F2-6D2D-DF1C-8986-337632FF1DD2}"/>
              </a:ext>
            </a:extLst>
          </p:cNvPr>
          <p:cNvSpPr txBox="1"/>
          <p:nvPr/>
        </p:nvSpPr>
        <p:spPr>
          <a:xfrm>
            <a:off x="1175657" y="1096257"/>
            <a:ext cx="795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방법</a:t>
            </a:r>
            <a:r>
              <a:rPr lang="en-US" altLang="ko-KR" sz="1600" dirty="0"/>
              <a:t>1)</a:t>
            </a:r>
            <a:r>
              <a:rPr lang="ko-KR" altLang="en-US" sz="1600" dirty="0"/>
              <a:t>에서 입력했던 소스를 </a:t>
            </a:r>
            <a:r>
              <a:rPr lang="ko-KR" altLang="en-US" sz="1600" dirty="0" err="1"/>
              <a:t>주석처리하거나</a:t>
            </a:r>
            <a:r>
              <a:rPr lang="ko-KR" altLang="en-US" sz="1600" dirty="0"/>
              <a:t> 삭제한 후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B16B0-8276-E790-63C8-2061546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3337332"/>
            <a:ext cx="8280391" cy="22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236E0-20CF-212D-8723-C2588C60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똑똑하게 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192112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배열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827314" y="1374383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빈 배열을 만들고 값 할당하기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40526" y="1742279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season = []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season[0] = "spring"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season[1] = "summer"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["spring", "summer"]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DF2D-9BC6-4B3F-7C17-FBB81BD3E584}"/>
              </a:ext>
            </a:extLst>
          </p:cNvPr>
          <p:cNvSpPr txBox="1"/>
          <p:nvPr/>
        </p:nvSpPr>
        <p:spPr>
          <a:xfrm>
            <a:off x="940526" y="3429000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표기법으로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A641F-5406-6939-B631-AA6E62FDA5B6}"/>
              </a:ext>
            </a:extLst>
          </p:cNvPr>
          <p:cNvSpPr txBox="1"/>
          <p:nvPr/>
        </p:nvSpPr>
        <p:spPr>
          <a:xfrm>
            <a:off x="940526" y="3971113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40F2E-4318-F667-A11A-B4B95BC820EE}"/>
              </a:ext>
            </a:extLst>
          </p:cNvPr>
          <p:cNvSpPr txBox="1"/>
          <p:nvPr/>
        </p:nvSpPr>
        <p:spPr>
          <a:xfrm>
            <a:off x="940526" y="5146896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Array </a:t>
            </a:r>
            <a:r>
              <a:rPr lang="ko-KR" altLang="en-US" sz="1600" dirty="0"/>
              <a:t>객체의 인스턴스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E575C-F6C3-6FD6-B69A-803943B7284C}"/>
              </a:ext>
            </a:extLst>
          </p:cNvPr>
          <p:cNvSpPr txBox="1"/>
          <p:nvPr/>
        </p:nvSpPr>
        <p:spPr>
          <a:xfrm>
            <a:off x="940526" y="5689009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31E1-D0DD-49CD-68F7-5F65C96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00" y="409360"/>
            <a:ext cx="5124481" cy="84257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문자열의 길이 </a:t>
            </a:r>
            <a:r>
              <a:rPr lang="en-US" altLang="ko-KR" sz="3200" dirty="0"/>
              <a:t>- length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0A7A9-4409-C68C-1A67-F02F28E396B9}"/>
              </a:ext>
            </a:extLst>
          </p:cNvPr>
          <p:cNvSpPr txBox="1"/>
          <p:nvPr/>
        </p:nvSpPr>
        <p:spPr>
          <a:xfrm>
            <a:off x="574612" y="1376786"/>
            <a:ext cx="4897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길이를 찾을 때에는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length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 사용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930E-E214-9BB1-447B-C8E6A16015D8}"/>
              </a:ext>
            </a:extLst>
          </p:cNvPr>
          <p:cNvSpPr txBox="1"/>
          <p:nvPr/>
        </p:nvSpPr>
        <p:spPr>
          <a:xfrm>
            <a:off x="691275" y="1950437"/>
            <a:ext cx="21597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.length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B3799-6F29-2A04-1214-D5EC173538BA}"/>
              </a:ext>
            </a:extLst>
          </p:cNvPr>
          <p:cNvSpPr txBox="1"/>
          <p:nvPr/>
        </p:nvSpPr>
        <p:spPr>
          <a:xfrm>
            <a:off x="574612" y="2672784"/>
            <a:ext cx="3809097" cy="13388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greeting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6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067C005-ED40-F191-805F-28584CF89705}"/>
              </a:ext>
            </a:extLst>
          </p:cNvPr>
          <p:cNvSpPr txBox="1">
            <a:spLocks/>
          </p:cNvSpPr>
          <p:nvPr/>
        </p:nvSpPr>
        <p:spPr>
          <a:xfrm>
            <a:off x="6267635" y="372982"/>
            <a:ext cx="6498559" cy="137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특정</a:t>
            </a:r>
            <a:r>
              <a:rPr lang="en-US" altLang="ko-KR" sz="3200" dirty="0"/>
              <a:t> </a:t>
            </a:r>
            <a:r>
              <a:rPr lang="ko-KR" altLang="en-US" sz="3200" dirty="0"/>
              <a:t>위치의 문자에 접근하기 </a:t>
            </a:r>
            <a:endParaRPr lang="en-US" altLang="ko-KR" sz="3200" dirty="0"/>
          </a:p>
          <a:p>
            <a:r>
              <a:rPr lang="en-US" altLang="ko-KR" sz="3200" dirty="0"/>
              <a:t>– </a:t>
            </a:r>
            <a:r>
              <a:rPr lang="en-US" altLang="ko-KR" sz="3200" dirty="0" err="1"/>
              <a:t>charAt</a:t>
            </a:r>
            <a:r>
              <a:rPr lang="en-US" altLang="ko-KR" sz="3200" dirty="0"/>
              <a:t>()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46874-3E11-2C7C-C05B-C3135D6E8040}"/>
              </a:ext>
            </a:extLst>
          </p:cNvPr>
          <p:cNvSpPr txBox="1"/>
          <p:nvPr/>
        </p:nvSpPr>
        <p:spPr>
          <a:xfrm>
            <a:off x="6267635" y="1840876"/>
            <a:ext cx="44007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대괄호 사용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charAt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 사용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392F-6483-C3F9-E37C-6B3F57CF619D}"/>
              </a:ext>
            </a:extLst>
          </p:cNvPr>
          <p:cNvSpPr txBox="1"/>
          <p:nvPr/>
        </p:nvSpPr>
        <p:spPr>
          <a:xfrm>
            <a:off x="9252342" y="2262153"/>
            <a:ext cx="244326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70266-A3FA-B18C-8661-2434A8AB5392}"/>
              </a:ext>
            </a:extLst>
          </p:cNvPr>
          <p:cNvSpPr txBox="1"/>
          <p:nvPr/>
        </p:nvSpPr>
        <p:spPr>
          <a:xfrm>
            <a:off x="6540358" y="3124244"/>
            <a:ext cx="3933618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"d"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str[5]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"m"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4B97AC-CF01-0272-0C05-7B3FF9153C0D}"/>
              </a:ext>
            </a:extLst>
          </p:cNvPr>
          <p:cNvCxnSpPr/>
          <p:nvPr/>
        </p:nvCxnSpPr>
        <p:spPr>
          <a:xfrm>
            <a:off x="5756366" y="409360"/>
            <a:ext cx="0" cy="6075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값 수정하기 및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57646" y="1400857"/>
            <a:ext cx="81163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배열은 인덱스를 사용해서 원하는 위치의 값을 변경할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이미 값이 있는 위치에 값을 할당하면 기존 값은 지워진다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757646" y="2474193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pets[1] = "hamster"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["dog", "hamster", "parrot"]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FBF68-6B85-99C8-643F-AD992A9A9094}"/>
              </a:ext>
            </a:extLst>
          </p:cNvPr>
          <p:cNvSpPr txBox="1"/>
          <p:nvPr/>
        </p:nvSpPr>
        <p:spPr>
          <a:xfrm>
            <a:off x="757647" y="38375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건너뛰고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할당할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0685A-2BA8-5545-4E5F-8E146AE5C97F}"/>
              </a:ext>
            </a:extLst>
          </p:cNvPr>
          <p:cNvSpPr txBox="1"/>
          <p:nvPr/>
        </p:nvSpPr>
        <p:spPr>
          <a:xfrm>
            <a:off x="757646" y="4347760"/>
            <a:ext cx="7341325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fruits[4]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ko-KR" altLang="en-US" sz="1600" i="1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비어 있음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fruits[3]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4183A-5852-8640-7862-DD4A88E14EF0}"/>
              </a:ext>
            </a:extLst>
          </p:cNvPr>
          <p:cNvSpPr txBox="1"/>
          <p:nvPr/>
        </p:nvSpPr>
        <p:spPr>
          <a:xfrm>
            <a:off x="5264541" y="5825600"/>
            <a:ext cx="28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empty</a:t>
            </a:r>
            <a:r>
              <a:rPr lang="ko-KR" altLang="en-US" sz="1600" dirty="0">
                <a:solidFill>
                  <a:schemeClr val="accent1"/>
                </a:solidFill>
              </a:rPr>
              <a:t>라고 표시될 수도 있음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88EB53-1B82-8AF0-7655-1CD990E9C88A}"/>
              </a:ext>
            </a:extLst>
          </p:cNvPr>
          <p:cNvCxnSpPr/>
          <p:nvPr/>
        </p:nvCxnSpPr>
        <p:spPr>
          <a:xfrm>
            <a:off x="5833926" y="5373596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CED040-45EE-E760-2613-EB33C599B340}"/>
              </a:ext>
            </a:extLst>
          </p:cNvPr>
          <p:cNvCxnSpPr/>
          <p:nvPr/>
        </p:nvCxnSpPr>
        <p:spPr>
          <a:xfrm flipV="1">
            <a:off x="6395629" y="5364480"/>
            <a:ext cx="0" cy="4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65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31521" y="1306286"/>
            <a:ext cx="8116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가지고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있기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때문에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반복문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가능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07869" y="2668006"/>
            <a:ext cx="7060474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console.log(colors[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31521" y="197118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일반적인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DD0B02-BE90-5E09-8E53-9C2FC06B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2" b="8268"/>
          <a:stretch/>
        </p:blipFill>
        <p:spPr bwMode="auto">
          <a:xfrm>
            <a:off x="5351507" y="3885665"/>
            <a:ext cx="5525497" cy="250405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8312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1004759" y="3851256"/>
            <a:ext cx="531876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animals = ["lion", "bear", "bird"]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(animal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console.log(animal)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865422" y="124354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1004759" y="1972410"/>
            <a:ext cx="24558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7638A-2575-CF24-DAB8-EC42E63D4624}"/>
              </a:ext>
            </a:extLst>
          </p:cNvPr>
          <p:cNvSpPr txBox="1"/>
          <p:nvPr/>
        </p:nvSpPr>
        <p:spPr>
          <a:xfrm>
            <a:off x="1004759" y="2716952"/>
            <a:ext cx="92376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animals </a:t>
            </a:r>
            <a:r>
              <a:rPr lang="ko-KR" altLang="en-US" sz="1600" dirty="0"/>
              <a:t>배열에 있는 각 요소의 값을 표시하려면 배열의 각 요소를 나타내는 </a:t>
            </a:r>
            <a:r>
              <a:rPr lang="en-US" altLang="ko-KR" sz="1600" dirty="0"/>
              <a:t>animal </a:t>
            </a:r>
            <a:r>
              <a:rPr lang="ko-KR" altLang="en-US" sz="1600" dirty="0"/>
              <a:t>변수를 넘겨준다</a:t>
            </a:r>
            <a:r>
              <a:rPr lang="en-US" altLang="ko-KR" sz="1600" dirty="0"/>
              <a:t>. (</a:t>
            </a:r>
            <a:r>
              <a:rPr lang="ko-KR" altLang="en-US" sz="1600" dirty="0"/>
              <a:t>보통 배열 이름은 복수</a:t>
            </a:r>
            <a:r>
              <a:rPr lang="en-US" altLang="ko-KR" sz="1600" dirty="0"/>
              <a:t>, </a:t>
            </a:r>
            <a:r>
              <a:rPr lang="ko-KR" altLang="en-US" sz="1600" dirty="0"/>
              <a:t>요소 이름은 단수로 사용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5F149A-9277-F516-585A-CB3597E2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07" y="3833789"/>
            <a:ext cx="3572956" cy="1814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E811D-1AC3-7156-2436-6B5E2F1064C6}"/>
              </a:ext>
            </a:extLst>
          </p:cNvPr>
          <p:cNvSpPr txBox="1"/>
          <p:nvPr/>
        </p:nvSpPr>
        <p:spPr>
          <a:xfrm>
            <a:off x="4354286" y="1258644"/>
            <a:ext cx="502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배열의 순회를 위해 만들어진 구문</a:t>
            </a:r>
          </a:p>
        </p:txBody>
      </p:sp>
    </p:spTree>
    <p:extLst>
      <p:ext uri="{BB962C8B-B14F-4D97-AF65-F5344CB8AC3E}">
        <p14:creationId xmlns:p14="http://schemas.microsoft.com/office/powerpoint/2010/main" val="4135932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4826726" y="2146598"/>
            <a:ext cx="5684520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console.log(`animals[${index}] : ${animal}`);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68532" y="1400300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68532" y="3332663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68532" y="2044780"/>
            <a:ext cx="31242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 뿐만 아니라 인덱스도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16432-8B3F-7CC3-A429-333F57EE1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5" b="14936"/>
          <a:stretch/>
        </p:blipFill>
        <p:spPr bwMode="auto">
          <a:xfrm>
            <a:off x="5099313" y="4183208"/>
            <a:ext cx="5620938" cy="220939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1548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5408873" y="1806217"/>
            <a:ext cx="5923625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index, array)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console.log(`[${array}][${index}] : ${animal}`)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18926" y="1380999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86417" y="3157150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86417" y="2009046"/>
            <a:ext cx="372726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값과 인덱스</a:t>
            </a:r>
            <a:r>
              <a:rPr lang="en-US" altLang="ko-KR" sz="1400" dirty="0"/>
              <a:t>, </a:t>
            </a:r>
            <a:r>
              <a:rPr lang="ko-KR" altLang="en-US" sz="1400" dirty="0"/>
              <a:t>배열 자신도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1ECF3-F7F4-07DD-7C0D-F83CD49F5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8" b="14820"/>
          <a:stretch/>
        </p:blipFill>
        <p:spPr bwMode="auto">
          <a:xfrm>
            <a:off x="5688786" y="3725637"/>
            <a:ext cx="5643712" cy="221813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EB6CB-ED12-E627-8376-5E9D650C72C2}"/>
              </a:ext>
            </a:extLst>
          </p:cNvPr>
          <p:cNvSpPr txBox="1"/>
          <p:nvPr/>
        </p:nvSpPr>
        <p:spPr>
          <a:xfrm>
            <a:off x="718926" y="4151905"/>
            <a:ext cx="428597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for </a:t>
            </a:r>
            <a:r>
              <a:rPr lang="ko-KR" altLang="en-US" sz="1400" b="1" dirty="0">
                <a:solidFill>
                  <a:schemeClr val="accent1"/>
                </a:solidFill>
              </a:rPr>
              <a:t>문과 </a:t>
            </a:r>
            <a:r>
              <a:rPr lang="en-US" altLang="ko-KR" sz="1400" b="1" dirty="0" err="1">
                <a:solidFill>
                  <a:schemeClr val="accent1"/>
                </a:solidFill>
              </a:rPr>
              <a:t>forEach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문의 가장 큰 차이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for</a:t>
            </a:r>
            <a:r>
              <a:rPr lang="ko-KR" altLang="en-US" sz="1400" dirty="0">
                <a:solidFill>
                  <a:schemeClr val="accent1"/>
                </a:solidFill>
              </a:rPr>
              <a:t>문은 중간에 </a:t>
            </a:r>
            <a:r>
              <a:rPr lang="en-US" altLang="ko-KR" sz="1400" dirty="0">
                <a:solidFill>
                  <a:schemeClr val="accent1"/>
                </a:solidFill>
              </a:rPr>
              <a:t>break</a:t>
            </a:r>
            <a:r>
              <a:rPr lang="ko-KR" altLang="en-US" sz="1400" dirty="0">
                <a:solidFill>
                  <a:schemeClr val="accent1"/>
                </a:solidFill>
              </a:rPr>
              <a:t>문을 사용해 멈출 수 있지만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끝까지 다 순회해야 끝난다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A561-448A-494C-F9AD-BEC8D1410509}"/>
              </a:ext>
            </a:extLst>
          </p:cNvPr>
          <p:cNvSpPr txBox="1"/>
          <p:nvPr/>
        </p:nvSpPr>
        <p:spPr>
          <a:xfrm>
            <a:off x="631885" y="1304785"/>
            <a:ext cx="898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배열이나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합쳐서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14103" y="1815746"/>
            <a:ext cx="898724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concat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33B29-0D01-1B85-B6EB-174AD01B10C3}"/>
              </a:ext>
            </a:extLst>
          </p:cNvPr>
          <p:cNvSpPr txBox="1"/>
          <p:nvPr/>
        </p:nvSpPr>
        <p:spPr>
          <a:xfrm>
            <a:off x="801188" y="2529593"/>
            <a:ext cx="541455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1188" y="3302539"/>
            <a:ext cx="9562012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(meat,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meatBurger2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meatBurger2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01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809897" y="1419104"/>
            <a:ext cx="25777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전개 연산자</a:t>
            </a:r>
            <a:endParaRPr lang="en-US" altLang="ko-KR" sz="1600" b="1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9897" y="2243576"/>
            <a:ext cx="9562012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cheese = ["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...cheese]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0A3C6-78AA-A822-E01D-76BB78BA9E7B}"/>
              </a:ext>
            </a:extLst>
          </p:cNvPr>
          <p:cNvSpPr txBox="1"/>
          <p:nvPr/>
        </p:nvSpPr>
        <p:spPr>
          <a:xfrm>
            <a:off x="2952206" y="15006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이후에 많이 사용하는 방법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12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02334" y="1288476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역순으로 배치하기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reverse()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772003" y="3192392"/>
            <a:ext cx="5393666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numbers = [6, 9, 3, 21,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numbers.reverse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[15, 21, 3, 9, 6]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702334" y="1855214"/>
            <a:ext cx="88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 요소의 순서를 거꾸로 바꾸는 메서드로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값의 크기와는 상관이 없다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772003" y="2453178"/>
            <a:ext cx="246452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.reverse()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82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975360" y="1689070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크기에 따라 정렬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sort()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975360" y="3634897"/>
            <a:ext cx="4310743" cy="25782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&gt; b) return 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&lt; b) return -1;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=== 0) return 0;</a:t>
            </a:r>
            <a:b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975360" y="2255808"/>
            <a:ext cx="993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sort()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1045029" y="2853772"/>
            <a:ext cx="308283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.sort(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정렬 함수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0B91F-6331-864B-1B3B-7D1ADD1690FE}"/>
              </a:ext>
            </a:extLst>
          </p:cNvPr>
          <p:cNvSpPr txBox="1"/>
          <p:nvPr/>
        </p:nvSpPr>
        <p:spPr>
          <a:xfrm>
            <a:off x="5921829" y="4139193"/>
            <a:ext cx="4310743" cy="17629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- b;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})</a:t>
            </a:r>
            <a:r>
              <a:rPr lang="ko-KR" altLang="ko-KR" sz="1600" dirty="0">
                <a:solidFill>
                  <a:srgbClr val="C00000"/>
                </a:solidFill>
                <a:effectLst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effectLst/>
              </a:rPr>
              <a:t>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8018E-9B22-5E3D-9E8A-F89ACCE26D9E}"/>
              </a:ext>
            </a:extLst>
          </p:cNvPr>
          <p:cNvSpPr txBox="1"/>
          <p:nvPr/>
        </p:nvSpPr>
        <p:spPr>
          <a:xfrm>
            <a:off x="5852160" y="3502348"/>
            <a:ext cx="505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숫자</a:t>
            </a:r>
            <a:r>
              <a:rPr lang="en-US" altLang="ko-KR" sz="1400" dirty="0"/>
              <a:t> </a:t>
            </a:r>
            <a:r>
              <a:rPr lang="ko-KR" altLang="en-US" sz="1400" dirty="0"/>
              <a:t>정렬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</a:t>
            </a:r>
            <a:r>
              <a:rPr lang="en-US" altLang="ko-KR" sz="1400" dirty="0"/>
              <a:t> </a:t>
            </a:r>
            <a:r>
              <a:rPr lang="ko-KR" altLang="en-US" sz="1400" dirty="0"/>
              <a:t>다음과 같이 간단하게 표기할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824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끝에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305801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push() :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pop()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417755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.push(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끝에 값 추가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.pop()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마지막 값 제거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65229" y="3763566"/>
            <a:ext cx="4221480" cy="1152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</a:t>
            </a:r>
            <a:r>
              <a:rPr lang="da-DK" altLang="ko-KR" sz="1600" dirty="0"/>
              <a:t> nums = [1,  2,  3] 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nums.push(4,  5)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838200" y="5128230"/>
            <a:ext cx="4221480" cy="414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nums.pop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2526F0-DEB3-8D52-BC0A-B07C378DFB96}"/>
              </a:ext>
            </a:extLst>
          </p:cNvPr>
          <p:cNvGraphicFramePr>
            <a:graphicFrameLocks noGrp="1"/>
          </p:cNvGraphicFramePr>
          <p:nvPr/>
        </p:nvGraphicFramePr>
        <p:xfrm>
          <a:off x="6786882" y="3675870"/>
          <a:ext cx="1651725" cy="365760"/>
        </p:xfrm>
        <a:graphic>
          <a:graphicData uri="http://schemas.openxmlformats.org/drawingml/2006/table">
            <a:tbl>
              <a:tblPr firstRow="1" bandRow="1"/>
              <a:tblGrid>
                <a:gridCol w="550575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</a:tblGrid>
              <a:tr h="292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35733-09BE-93D1-9507-4B266BC7DCF3}"/>
              </a:ext>
            </a:extLst>
          </p:cNvPr>
          <p:cNvSpPr txBox="1"/>
          <p:nvPr/>
        </p:nvSpPr>
        <p:spPr>
          <a:xfrm>
            <a:off x="5747658" y="3675870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26EC-5AB2-A385-8FAD-A81AB201589D}"/>
              </a:ext>
            </a:extLst>
          </p:cNvPr>
          <p:cNvSpPr txBox="1"/>
          <p:nvPr/>
        </p:nvSpPr>
        <p:spPr>
          <a:xfrm>
            <a:off x="8900160" y="2800700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1"/>
                </a:solidFill>
              </a:rPr>
              <a:t>nums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r>
              <a:rPr lang="da-DK" altLang="ko-KR" sz="1600" dirty="0">
                <a:solidFill>
                  <a:schemeClr val="accent1"/>
                </a:solidFill>
              </a:rPr>
              <a:t>push(4,  5)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CE9640E-A63F-49D8-7AF6-DEB19E5C679E}"/>
              </a:ext>
            </a:extLst>
          </p:cNvPr>
          <p:cNvCxnSpPr/>
          <p:nvPr/>
        </p:nvCxnSpPr>
        <p:spPr>
          <a:xfrm rot="5400000">
            <a:off x="8352413" y="3153654"/>
            <a:ext cx="616523" cy="478971"/>
          </a:xfrm>
          <a:prstGeom prst="curvedConnector3">
            <a:avLst>
              <a:gd name="adj1" fmla="val -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9BFFB37C-31D9-C675-4509-F7B3C9581A3F}"/>
              </a:ext>
            </a:extLst>
          </p:cNvPr>
          <p:cNvGraphicFramePr>
            <a:graphicFrameLocks noGrp="1"/>
          </p:cNvGraphicFramePr>
          <p:nvPr/>
        </p:nvGraphicFramePr>
        <p:xfrm>
          <a:off x="6786881" y="4197812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952D51-9BA7-6822-1358-8A749F876DD7}"/>
              </a:ext>
            </a:extLst>
          </p:cNvPr>
          <p:cNvSpPr txBox="1"/>
          <p:nvPr/>
        </p:nvSpPr>
        <p:spPr>
          <a:xfrm>
            <a:off x="5747658" y="4197812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7D190-B3E6-EB79-58C8-7D829ABE02D4}"/>
              </a:ext>
            </a:extLst>
          </p:cNvPr>
          <p:cNvSpPr txBox="1"/>
          <p:nvPr/>
        </p:nvSpPr>
        <p:spPr>
          <a:xfrm>
            <a:off x="10058401" y="4399063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1600" dirty="0">
                <a:solidFill>
                  <a:schemeClr val="accent1"/>
                </a:solidFill>
              </a:rPr>
              <a:t>nums.pop()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B22C2ED-A3BB-5A08-3545-D56739B6C848}"/>
              </a:ext>
            </a:extLst>
          </p:cNvPr>
          <p:cNvCxnSpPr/>
          <p:nvPr/>
        </p:nvCxnSpPr>
        <p:spPr>
          <a:xfrm rot="5400000">
            <a:off x="9510654" y="4764629"/>
            <a:ext cx="616523" cy="478971"/>
          </a:xfrm>
          <a:prstGeom prst="curvedConnector3">
            <a:avLst>
              <a:gd name="adj1" fmla="val -367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293A9C-290A-E751-DD53-7FF9C6A26209}"/>
              </a:ext>
            </a:extLst>
          </p:cNvPr>
          <p:cNvSpPr txBox="1"/>
          <p:nvPr/>
        </p:nvSpPr>
        <p:spPr>
          <a:xfrm>
            <a:off x="5747657" y="5929209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6101C486-B066-9E54-7B7A-96E96D896F69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861171"/>
          <a:ext cx="223404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A97D65FA-A649-2733-F4F9-F4601CB0A7DC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312376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FEFC8C-36A4-FB51-B612-0DA1DD88041D}"/>
              </a:ext>
            </a:extLst>
          </p:cNvPr>
          <p:cNvSpPr txBox="1"/>
          <p:nvPr/>
        </p:nvSpPr>
        <p:spPr>
          <a:xfrm>
            <a:off x="5747657" y="5312376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00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05E4-375C-199B-D943-68F7AE9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문자열에 특정 문자가 몇 개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936F2-CEB0-40BB-43E7-B436ACB86956}"/>
              </a:ext>
            </a:extLst>
          </p:cNvPr>
          <p:cNvSpPr txBox="1"/>
          <p:nvPr/>
        </p:nvSpPr>
        <p:spPr>
          <a:xfrm>
            <a:off x="748937" y="1307740"/>
            <a:ext cx="8186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몇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확인하는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1F745F-D63F-6331-208E-E4E5FE90D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3"/>
          <a:stretch/>
        </p:blipFill>
        <p:spPr bwMode="auto">
          <a:xfrm>
            <a:off x="951411" y="2206715"/>
            <a:ext cx="3010989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5FD74-D2AD-76C6-F3B8-113C2DEE4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6"/>
          <a:stretch/>
        </p:blipFill>
        <p:spPr bwMode="auto">
          <a:xfrm>
            <a:off x="4258445" y="2206715"/>
            <a:ext cx="3040822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773583-1402-8F94-C298-B85FE8711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3"/>
          <a:stretch/>
        </p:blipFill>
        <p:spPr bwMode="auto">
          <a:xfrm>
            <a:off x="7587343" y="2187121"/>
            <a:ext cx="3064755" cy="1393478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20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 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: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 앞에 있는 값 제거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760910" y="2610962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.unshift(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앞에 값 추가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.shift()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앞의 요소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33697" y="3925780"/>
            <a:ext cx="7539446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"apple"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733698" y="5203687"/>
            <a:ext cx="7539446" cy="661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fruits.unshift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("cherry")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["cherry",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31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83D221-F612-BE41-0CB4-0D156473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8" y="3017702"/>
            <a:ext cx="3748949" cy="3475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추가하거나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외에도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 요소가 많거나 요소의 내용이 복잡할수록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shift(), unshift()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메서드의 실행 시간이 좀 더 길어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E173D-CF62-C1E2-9CA8-79BF54A8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67" y="3159311"/>
            <a:ext cx="3836736" cy="34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9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145736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삭제합니다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16280" y="3584514"/>
            <a:ext cx="10291354" cy="13189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subjects = ["html",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subjects.splice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subjects                                      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["html", "</a:t>
            </a:r>
            <a:r>
              <a:rPr lang="en-US" altLang="ko-KR" sz="14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"]. </a:t>
            </a:r>
            <a:r>
              <a:rPr lang="ko-KR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원래 배열이 변경됨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997988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subjects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제거하려면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142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066003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 삭제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1143000" y="3875913"/>
            <a:ext cx="7191103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 = ["sun",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weekday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(1, 5)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weekday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["sun",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744838"/>
            <a:ext cx="86802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번부터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번까지 추출해서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weekday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 새로운 배열을 만들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물론 원래의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배열에는 두 개의 요소만 남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D8672-27B3-DFF9-1EB0-0B91A5CA5ED7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77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311750"/>
            <a:ext cx="861060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.splice(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요소를 삭제한 후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추가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20781" y="3829676"/>
            <a:ext cx="7556865" cy="13578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brunch = ["egg", "milk",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(2, 0, "coffee", "bread")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 ].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개수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 ["egg", "milk", "coffee", "bread",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3091332"/>
            <a:ext cx="86802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네 개의 요소가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fruits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 세 번째 자리에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coffee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추가하려면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C7AC-DF3E-2E1F-601C-977944A9D1F9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6856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414027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3" y="2034722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추출한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979522"/>
            <a:ext cx="6886307" cy="176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38198" y="3392996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colors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blue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끝까지 추출해서 새로운 배열을 만들 수 있다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04C95-A474-E6AD-6507-67BED65B1A49}"/>
              </a:ext>
            </a:extLst>
          </p:cNvPr>
          <p:cNvSpPr txBox="1"/>
          <p:nvPr/>
        </p:nvSpPr>
        <p:spPr>
          <a:xfrm>
            <a:off x="838200" y="2593865"/>
            <a:ext cx="740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slice() </a:t>
            </a:r>
            <a:r>
              <a:rPr lang="ko-KR" altLang="en-US" sz="1600" dirty="0">
                <a:solidFill>
                  <a:srgbClr val="C00000"/>
                </a:solidFill>
              </a:rPr>
              <a:t>함수 사용 후에 원래 배열은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494965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61326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199" y="2328616"/>
            <a:ext cx="770491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 </a:t>
            </a:r>
            <a:r>
              <a:rPr lang="ko-KR" altLang="ko-KR" sz="1600" b="1" u="sng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직전까지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추출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054216"/>
            <a:ext cx="7774577" cy="1316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colors3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(1, 4)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3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까지 추출 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colors3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["green", "blue", "white"]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647B50-D815-1415-36F8-11D4FE3EA1C8}"/>
              </a:ext>
            </a:extLst>
          </p:cNvPr>
          <p:cNvSpPr txBox="1"/>
          <p:nvPr/>
        </p:nvSpPr>
        <p:spPr>
          <a:xfrm>
            <a:off x="587829" y="1121376"/>
            <a:ext cx="11016342" cy="51860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counting(str,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count = 0;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안의 문자를 하나씩 체크합니다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 (str[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===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===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로 작성 가능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count += 1;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count;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letter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어떤 문자를 체크하겠습니까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counting(string, letter);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(`"${string}"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"${letter}"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&lt;span style="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color:red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"&gt;${result}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있습니다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E43FB-86C6-90BB-7DC1-608FE68B665E}"/>
              </a:ext>
            </a:extLst>
          </p:cNvPr>
          <p:cNvSpPr txBox="1"/>
          <p:nvPr/>
        </p:nvSpPr>
        <p:spPr>
          <a:xfrm>
            <a:off x="587829" y="550589"/>
            <a:ext cx="729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10\countChar.html,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\countChar.js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43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문자열의 위치 찾기 </a:t>
            </a:r>
            <a:r>
              <a:rPr lang="en-US" altLang="ko-KR" dirty="0"/>
              <a:t>– </a:t>
            </a:r>
            <a:r>
              <a:rPr lang="en-US" altLang="ko-KR" dirty="0" err="1"/>
              <a:t>indexOf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555D0-552A-401D-DFEE-283AA3B8565C}"/>
              </a:ext>
            </a:extLst>
          </p:cNvPr>
          <p:cNvSpPr txBox="1"/>
          <p:nvPr/>
        </p:nvSpPr>
        <p:spPr>
          <a:xfrm>
            <a:off x="733697" y="1418549"/>
            <a:ext cx="10395857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이상의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공백으로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구분되는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괄호 안의 문자열이 나타난 위치를 알려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찾는 문자열이 없으면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72106-CBF0-3A00-6CBE-D896094F3844}"/>
              </a:ext>
            </a:extLst>
          </p:cNvPr>
          <p:cNvSpPr txBox="1"/>
          <p:nvPr/>
        </p:nvSpPr>
        <p:spPr>
          <a:xfrm>
            <a:off x="812074" y="2481359"/>
            <a:ext cx="3516086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03CB6-D9E2-E4B7-1315-F88338837FEC}"/>
              </a:ext>
            </a:extLst>
          </p:cNvPr>
          <p:cNvSpPr txBox="1"/>
          <p:nvPr/>
        </p:nvSpPr>
        <p:spPr>
          <a:xfrm>
            <a:off x="733697" y="3678181"/>
            <a:ext cx="994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str1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부분 문자열 위치 찾기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16A64-0FF0-E3E2-47E2-A4110898736A}"/>
              </a:ext>
            </a:extLst>
          </p:cNvPr>
          <p:cNvSpPr txBox="1"/>
          <p:nvPr/>
        </p:nvSpPr>
        <p:spPr>
          <a:xfrm>
            <a:off x="829492" y="4148818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str1.indexOf("evening")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-1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8483B-196F-F911-9CC4-7A34FBC6447F}"/>
              </a:ext>
            </a:extLst>
          </p:cNvPr>
          <p:cNvSpPr txBox="1"/>
          <p:nvPr/>
        </p:nvSpPr>
        <p:spPr>
          <a:xfrm>
            <a:off x="812074" y="5376727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 = 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str1.indexOf(“morning”, first+1)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두번째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morning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위치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2" y="298944"/>
            <a:ext cx="11101251" cy="758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시작하는지 확인 </a:t>
            </a:r>
            <a:r>
              <a:rPr lang="en-US" altLang="ko-KR" dirty="0"/>
              <a:t>– 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733697" y="1231897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시작하는지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 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8F9C-7D2A-8D9A-402C-56D4EBE4BD61}"/>
              </a:ext>
            </a:extLst>
          </p:cNvPr>
          <p:cNvSpPr txBox="1"/>
          <p:nvPr/>
        </p:nvSpPr>
        <p:spPr>
          <a:xfrm>
            <a:off x="838200" y="2197363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24DE2-CD00-D5A5-F079-78548253DF05}"/>
              </a:ext>
            </a:extLst>
          </p:cNvPr>
          <p:cNvSpPr txBox="1"/>
          <p:nvPr/>
        </p:nvSpPr>
        <p:spPr>
          <a:xfrm>
            <a:off x="838200" y="2890701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str2.startsWith("He")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ev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6"/>
            <a:ext cx="11101251" cy="68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끝나는지 확인 </a:t>
            </a:r>
            <a:r>
              <a:rPr lang="en-US" altLang="ko-KR" dirty="0"/>
              <a:t>–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D21A-754D-FFBE-467E-F12549F0CF27}"/>
              </a:ext>
            </a:extLst>
          </p:cNvPr>
          <p:cNvSpPr txBox="1"/>
          <p:nvPr/>
        </p:nvSpPr>
        <p:spPr>
          <a:xfrm>
            <a:off x="803365" y="1294524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64D37-7A31-6F75-8704-DB975FC57757}"/>
              </a:ext>
            </a:extLst>
          </p:cNvPr>
          <p:cNvSpPr txBox="1"/>
          <p:nvPr/>
        </p:nvSpPr>
        <p:spPr>
          <a:xfrm>
            <a:off x="1010194" y="2326104"/>
            <a:ext cx="36750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59A0F-0A9D-DD58-F0A7-79D20572B1EB}"/>
              </a:ext>
            </a:extLst>
          </p:cNvPr>
          <p:cNvSpPr txBox="1"/>
          <p:nvPr/>
        </p:nvSpPr>
        <p:spPr>
          <a:xfrm>
            <a:off x="5225142" y="2331050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str2.endsWith("everyone.")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("Everyone.")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("one.")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("lo, everyone")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7566C-E514-D7CA-7018-0EC5084D163A}"/>
              </a:ext>
            </a:extLst>
          </p:cNvPr>
          <p:cNvSpPr txBox="1"/>
          <p:nvPr/>
        </p:nvSpPr>
        <p:spPr>
          <a:xfrm>
            <a:off x="803365" y="4176646"/>
            <a:ext cx="6923315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1A4E-71E2-6A17-9643-BD5AC1966A9F}"/>
              </a:ext>
            </a:extLst>
          </p:cNvPr>
          <p:cNvSpPr txBox="1"/>
          <p:nvPr/>
        </p:nvSpPr>
        <p:spPr>
          <a:xfrm>
            <a:off x="896982" y="4816022"/>
            <a:ext cx="404077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0FE65-659F-B69F-9E05-28AF0AACE9A4}"/>
              </a:ext>
            </a:extLst>
          </p:cNvPr>
          <p:cNvSpPr txBox="1"/>
          <p:nvPr/>
        </p:nvSpPr>
        <p:spPr>
          <a:xfrm>
            <a:off x="5164183" y="4750933"/>
            <a:ext cx="615696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str2.endsWith("one", 15)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str2.endsWith("lo", 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72CA6-6535-D786-2E7B-C7643F127D25}"/>
              </a:ext>
            </a:extLst>
          </p:cNvPr>
          <p:cNvSpPr txBox="1"/>
          <p:nvPr/>
        </p:nvSpPr>
        <p:spPr>
          <a:xfrm>
            <a:off x="6662058" y="6110015"/>
            <a:ext cx="262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문자열 길이 </a:t>
            </a:r>
            <a:r>
              <a:rPr lang="en-US" altLang="ko-KR" sz="1400" dirty="0">
                <a:solidFill>
                  <a:schemeClr val="accent1"/>
                </a:solidFill>
              </a:rPr>
              <a:t>5 </a:t>
            </a:r>
            <a:r>
              <a:rPr lang="en-US" altLang="ko-KR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Hello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EA1B1E-7526-2C5C-E0E6-C23E053CB26F}"/>
              </a:ext>
            </a:extLst>
          </p:cNvPr>
          <p:cNvCxnSpPr/>
          <p:nvPr/>
        </p:nvCxnSpPr>
        <p:spPr>
          <a:xfrm>
            <a:off x="7506789" y="571812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3484</TotalTime>
  <Words>3296</Words>
  <Application>Microsoft Office PowerPoint</Application>
  <PresentationFormat>와이드스크린</PresentationFormat>
  <Paragraphs>476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D2Coding</vt:lpstr>
      <vt:lpstr>맑은 고딕</vt:lpstr>
      <vt:lpstr>Arial</vt:lpstr>
      <vt:lpstr>Calibri</vt:lpstr>
      <vt:lpstr>Times New Roman</vt:lpstr>
      <vt:lpstr>Wingdings</vt:lpstr>
      <vt:lpstr>Office 테마</vt:lpstr>
      <vt:lpstr>10. 문자열과 배열</vt:lpstr>
      <vt:lpstr>문자열에 접근하기</vt:lpstr>
      <vt:lpstr>원시 유형에서 메서드 사용하기</vt:lpstr>
      <vt:lpstr>문자열의 길이 - length</vt:lpstr>
      <vt:lpstr>(예) 문자열에 특정 문자가 몇 개 있나?</vt:lpstr>
      <vt:lpstr>PowerPoint 프레젠테이션</vt:lpstr>
      <vt:lpstr>부분 문자열의 위치 찾기 – indexOf()</vt:lpstr>
      <vt:lpstr>특정 문자(열)로 시작하는지 확인 – startsWith()</vt:lpstr>
      <vt:lpstr>특정 문자(열)로 끝나는지 확인 – endsWith()</vt:lpstr>
      <vt:lpstr>특정 문자(열)이 있는지 확인 – includes()</vt:lpstr>
      <vt:lpstr>문자열에서 공백 제거하기</vt:lpstr>
      <vt:lpstr>문자열의 대소문자 바꾸기</vt:lpstr>
      <vt:lpstr>문자열의 부분 문자열 추출하기 - substring() </vt:lpstr>
      <vt:lpstr>문자열의 부분 문자열 추출하기 - substring() </vt:lpstr>
      <vt:lpstr>문자열의 부분 문자열 추출하기 - slice() </vt:lpstr>
      <vt:lpstr>구분자를 사용해 문자 쪼개기 – split()</vt:lpstr>
      <vt:lpstr>[실습] 보안을 위해 메일 주소 일부 감추기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정규 표현식으로 문자열 다루기</vt:lpstr>
      <vt:lpstr>정규 표현식</vt:lpstr>
      <vt:lpstr>정규 표현식과 메서드</vt:lpstr>
      <vt:lpstr>정규 표현식의 플래그</vt:lpstr>
      <vt:lpstr>정규 표현식의 문자 클래스</vt:lpstr>
      <vt:lpstr>문자열의 시작과 끝 체크하기</vt:lpstr>
      <vt:lpstr>반복 검색하기 </vt:lpstr>
      <vt:lpstr>표현식에 사용하는 특수 기호</vt:lpstr>
      <vt:lpstr>자주 사용하는 정규 표현식</vt:lpstr>
      <vt:lpstr>문자열과 배열 변환하기</vt:lpstr>
      <vt:lpstr>PowerPoint 프레젠테이션</vt:lpstr>
      <vt:lpstr>문자열 배열을 문자열로 변환하기</vt:lpstr>
      <vt:lpstr>[실습] 영문자열의 첫 글자를 대문자로</vt:lpstr>
      <vt:lpstr>PowerPoint 프레젠테이션</vt:lpstr>
      <vt:lpstr>똑똑하게 배열 사용하기</vt:lpstr>
      <vt:lpstr>새로운 배열 만들기</vt:lpstr>
      <vt:lpstr>배열 값 수정하기 및 추가하기</vt:lpstr>
      <vt:lpstr>배열 요소 순회하기</vt:lpstr>
      <vt:lpstr>배열 요소 순회하기</vt:lpstr>
      <vt:lpstr>배열 요소 순회하기</vt:lpstr>
      <vt:lpstr>배열 요소 순회하기</vt:lpstr>
      <vt:lpstr>배열 합치기 </vt:lpstr>
      <vt:lpstr>배열 합치기 </vt:lpstr>
      <vt:lpstr>배열 요소 정렬하기 </vt:lpstr>
      <vt:lpstr>배열 요소 정렬하기 </vt:lpstr>
      <vt:lpstr>배열 끝에 값, 추가 삭제하기</vt:lpstr>
      <vt:lpstr>배열 앞에 값, 추가 삭제하기</vt:lpstr>
      <vt:lpstr>배열 앞에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문자열과 배열</dc:title>
  <dc:creator>KoKyunghee</dc:creator>
  <cp:lastModifiedBy>505</cp:lastModifiedBy>
  <cp:revision>41</cp:revision>
  <dcterms:created xsi:type="dcterms:W3CDTF">2022-11-04T06:06:08Z</dcterms:created>
  <dcterms:modified xsi:type="dcterms:W3CDTF">2024-03-22T05:12:57Z</dcterms:modified>
</cp:coreProperties>
</file>