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00" r:id="rId2"/>
    <p:sldId id="377" r:id="rId3"/>
    <p:sldId id="378" r:id="rId4"/>
    <p:sldId id="379" r:id="rId5"/>
    <p:sldId id="386" r:id="rId6"/>
    <p:sldId id="395" r:id="rId7"/>
    <p:sldId id="387" r:id="rId8"/>
    <p:sldId id="380" r:id="rId9"/>
    <p:sldId id="396" r:id="rId10"/>
    <p:sldId id="381" r:id="rId11"/>
    <p:sldId id="382" r:id="rId12"/>
    <p:sldId id="401" r:id="rId13"/>
    <p:sldId id="397" r:id="rId14"/>
    <p:sldId id="398" r:id="rId15"/>
    <p:sldId id="399" r:id="rId16"/>
    <p:sldId id="383" r:id="rId17"/>
    <p:sldId id="384" r:id="rId18"/>
    <p:sldId id="385" r:id="rId19"/>
    <p:sldId id="388" r:id="rId20"/>
    <p:sldId id="389" r:id="rId21"/>
    <p:sldId id="390" r:id="rId2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  <a:srgbClr val="0066CC"/>
    <a:srgbClr val="FFCC99"/>
    <a:srgbClr val="0066FF"/>
    <a:srgbClr val="2B7589"/>
    <a:srgbClr val="339933"/>
    <a:srgbClr val="0099CC"/>
    <a:srgbClr val="CBCBC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5" autoAdjust="0"/>
    <p:restoredTop sz="87381" autoAdjust="0"/>
  </p:normalViewPr>
  <p:slideViewPr>
    <p:cSldViewPr>
      <p:cViewPr>
        <p:scale>
          <a:sx n="70" d="100"/>
          <a:sy n="70" d="100"/>
        </p:scale>
        <p:origin x="-202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869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1717-2737-44C8-92A4-5D342C14B329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F7A7D-E4D1-444F-A896-B476AC680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6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01_cssstyle_external.c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css_apply.htmlss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9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03_css_universal.html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3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ch06/16_css_group.html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98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04_css_type.html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5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05_css_class.html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866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06_css_id.html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5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02_css_override1.html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66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02_css_override2.html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13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02_css_override3.html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3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06847474"/>
              </p:ext>
            </p:extLst>
          </p:nvPr>
        </p:nvGraphicFramePr>
        <p:xfrm>
          <a:off x="0" y="756320"/>
          <a:ext cx="9144000" cy="152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4572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80665544"/>
              </p:ext>
            </p:extLst>
          </p:nvPr>
        </p:nvGraphicFramePr>
        <p:xfrm>
          <a:off x="0" y="756320"/>
          <a:ext cx="9144000" cy="152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4572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712260"/>
            <a:ext cx="6858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0" y="620688"/>
            <a:ext cx="9144000" cy="1392560"/>
          </a:xfrm>
          <a:prstGeom prst="rect">
            <a:avLst/>
          </a:prstGeom>
          <a:solidFill>
            <a:srgbClr val="0066CC">
              <a:alpha val="55000"/>
            </a:srgbClr>
          </a:solidFill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0" lang="en-US" altLang="ko-KR" sz="2800" b="1" dirty="0" smtClean="0">
                <a:solidFill>
                  <a:schemeClr val="bg1"/>
                </a:solidFill>
              </a:rPr>
              <a:t>Chapter </a:t>
            </a:r>
            <a:r>
              <a:rPr kumimoji="0" lang="en-US" altLang="ko-KR" sz="2800" b="1" dirty="0">
                <a:solidFill>
                  <a:schemeClr val="bg1"/>
                </a:solidFill>
              </a:rPr>
              <a:t>6</a:t>
            </a:r>
            <a:endParaRPr kumimoji="0" lang="en-US" altLang="ko-KR" sz="2800" b="1" dirty="0" smtClean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CSS3 </a:t>
            </a:r>
            <a:r>
              <a:rPr lang="ko-KR" altLang="en-US" b="1" dirty="0">
                <a:solidFill>
                  <a:schemeClr val="bg1"/>
                </a:solidFill>
              </a:rPr>
              <a:t>기본 사용법과 </a:t>
            </a:r>
            <a:r>
              <a:rPr lang="ko-KR" altLang="en-US" b="1" dirty="0" err="1">
                <a:solidFill>
                  <a:schemeClr val="bg1"/>
                </a:solidFill>
              </a:rPr>
              <a:t>선택자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E6505BA-A9A1-46F5-BFC6-A45ABCE494AF}"/>
              </a:ext>
            </a:extLst>
          </p:cNvPr>
          <p:cNvSpPr/>
          <p:nvPr/>
        </p:nvSpPr>
        <p:spPr>
          <a:xfrm>
            <a:off x="2746027" y="2386123"/>
            <a:ext cx="769815" cy="485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06-1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6E4424BE-90CC-47E3-9691-D33352290190}"/>
              </a:ext>
            </a:extLst>
          </p:cNvPr>
          <p:cNvSpPr/>
          <p:nvPr/>
        </p:nvSpPr>
        <p:spPr>
          <a:xfrm>
            <a:off x="2746027" y="3171890"/>
            <a:ext cx="788144" cy="485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06-2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FD96AE6-0F67-45EA-AD1A-CB35BD98E087}"/>
              </a:ext>
            </a:extLst>
          </p:cNvPr>
          <p:cNvSpPr/>
          <p:nvPr/>
        </p:nvSpPr>
        <p:spPr>
          <a:xfrm>
            <a:off x="2746027" y="3957657"/>
            <a:ext cx="769815" cy="485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06-3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ED1F60E-34A3-4A1D-B2EA-5340E99E898A}"/>
              </a:ext>
            </a:extLst>
          </p:cNvPr>
          <p:cNvSpPr/>
          <p:nvPr/>
        </p:nvSpPr>
        <p:spPr>
          <a:xfrm>
            <a:off x="2746027" y="4743425"/>
            <a:ext cx="762671" cy="485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06-4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394099" y="2852848"/>
            <a:ext cx="3024336" cy="2357302"/>
            <a:chOff x="2123728" y="2616146"/>
            <a:chExt cx="3744416" cy="2357302"/>
          </a:xfrm>
        </p:grpSpPr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227441" y="2616146"/>
              <a:ext cx="3629817" cy="1905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8148011B-EED6-487F-89AB-A970E8FEBC3B}"/>
                </a:ext>
              </a:extLst>
            </p:cNvPr>
            <p:cNvCxnSpPr/>
            <p:nvPr/>
          </p:nvCxnSpPr>
          <p:spPr>
            <a:xfrm>
              <a:off x="2123728" y="3396342"/>
              <a:ext cx="3744416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1E3062F4-D515-4E04-A4A9-CC42B6E30148}"/>
                </a:ext>
              </a:extLst>
            </p:cNvPr>
            <p:cNvCxnSpPr/>
            <p:nvPr/>
          </p:nvCxnSpPr>
          <p:spPr>
            <a:xfrm>
              <a:off x="2227441" y="4176794"/>
              <a:ext cx="3629817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D404302B-68F1-4BC0-B8B3-546ED8FF16B8}"/>
                </a:ext>
              </a:extLst>
            </p:cNvPr>
            <p:cNvCxnSpPr/>
            <p:nvPr/>
          </p:nvCxnSpPr>
          <p:spPr>
            <a:xfrm>
              <a:off x="2216555" y="4973448"/>
              <a:ext cx="3629817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FAFC29B-A5E1-4F15-A5FF-C528129D6456}"/>
              </a:ext>
            </a:extLst>
          </p:cNvPr>
          <p:cNvSpPr txBox="1"/>
          <p:nvPr/>
        </p:nvSpPr>
        <p:spPr>
          <a:xfrm>
            <a:off x="3534171" y="2424067"/>
            <a:ext cx="29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 문서에 디자인 입히기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D6DCA9C-1ADE-4962-B592-B2D2012EF372}"/>
              </a:ext>
            </a:extLst>
          </p:cNvPr>
          <p:cNvSpPr txBox="1"/>
          <p:nvPr/>
        </p:nvSpPr>
        <p:spPr>
          <a:xfrm>
            <a:off x="3534171" y="3205589"/>
            <a:ext cx="29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스타일과 스타일 시트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21BD3B6-A08D-4D3B-869D-2C6C5358C361}"/>
              </a:ext>
            </a:extLst>
          </p:cNvPr>
          <p:cNvSpPr txBox="1"/>
          <p:nvPr/>
        </p:nvSpPr>
        <p:spPr>
          <a:xfrm>
            <a:off x="3534171" y="3987111"/>
            <a:ext cx="29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</a:t>
            </a:r>
            <a:r>
              <a:rPr lang="ko-KR" altLang="en-US" b="1"/>
              <a:t> 기본 선택자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723ABF7-E77A-40F0-9262-5D0B18BC084F}"/>
              </a:ext>
            </a:extLst>
          </p:cNvPr>
          <p:cNvSpPr txBox="1"/>
          <p:nvPr/>
        </p:nvSpPr>
        <p:spPr>
          <a:xfrm>
            <a:off x="3534171" y="4768632"/>
            <a:ext cx="29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캐스케이딩 스타일 시트 </a:t>
            </a:r>
          </a:p>
        </p:txBody>
      </p:sp>
    </p:spTree>
    <p:extLst>
      <p:ext uri="{BB962C8B-B14F-4D97-AF65-F5344CB8AC3E}">
        <p14:creationId xmlns:p14="http://schemas.microsoft.com/office/powerpoint/2010/main" val="132104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487802E6-4850-43B9-9452-11A94CB457C2}"/>
              </a:ext>
            </a:extLst>
          </p:cNvPr>
          <p:cNvCxnSpPr/>
          <p:nvPr/>
        </p:nvCxnSpPr>
        <p:spPr>
          <a:xfrm>
            <a:off x="5004048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기본 선택자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079528-D8F6-4570-9E3A-0424955A2DAB}"/>
              </a:ext>
            </a:extLst>
          </p:cNvPr>
          <p:cNvSpPr txBox="1"/>
          <p:nvPr/>
        </p:nvSpPr>
        <p:spPr>
          <a:xfrm>
            <a:off x="251520" y="1098958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class </a:t>
            </a:r>
            <a:r>
              <a:rPr lang="ko-KR" altLang="en-US" sz="1600" b="1" dirty="0" err="1"/>
              <a:t>선택자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03C6C4-52CD-4979-B9B2-D37C413710FF}"/>
              </a:ext>
            </a:extLst>
          </p:cNvPr>
          <p:cNvSpPr txBox="1"/>
          <p:nvPr/>
        </p:nvSpPr>
        <p:spPr>
          <a:xfrm>
            <a:off x="251520" y="1375608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요소의 특정 부분에만 스타일 적용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마침표</a:t>
            </a:r>
            <a:r>
              <a:rPr lang="en-US" altLang="ko-KR" sz="1200" dirty="0">
                <a:latin typeface="+mn-ea"/>
              </a:rPr>
              <a:t>(.) </a:t>
            </a:r>
            <a:r>
              <a:rPr lang="ko-KR" altLang="en-US" sz="1200" dirty="0">
                <a:latin typeface="+mn-ea"/>
              </a:rPr>
              <a:t>다음에 클래스 이름 지정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문서 안에서 여러 번 반복할 스타일이라면 클래스 </a:t>
            </a:r>
            <a:r>
              <a:rPr lang="ko-KR" altLang="en-US" sz="1200" dirty="0" err="1">
                <a:latin typeface="+mn-ea"/>
              </a:rPr>
              <a:t>선택자로</a:t>
            </a:r>
            <a:r>
              <a:rPr lang="ko-KR" altLang="en-US" sz="1200" dirty="0">
                <a:latin typeface="+mn-ea"/>
              </a:rPr>
              <a:t> 정의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65F9332-1910-41A7-A2B4-4CBC19C4CE1E}"/>
              </a:ext>
            </a:extLst>
          </p:cNvPr>
          <p:cNvSpPr txBox="1"/>
          <p:nvPr/>
        </p:nvSpPr>
        <p:spPr>
          <a:xfrm>
            <a:off x="5062219" y="1098958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id</a:t>
            </a:r>
            <a:r>
              <a:rPr lang="ko-KR" altLang="en-US" sz="1600" b="1"/>
              <a:t> 선택자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B373FF6-F2A2-4F60-9AF3-C80583F2D483}"/>
              </a:ext>
            </a:extLst>
          </p:cNvPr>
          <p:cNvSpPr txBox="1"/>
          <p:nvPr/>
        </p:nvSpPr>
        <p:spPr>
          <a:xfrm>
            <a:off x="5137720" y="1412776"/>
            <a:ext cx="4114800" cy="88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요소의 특정 부분에만 스타일 적용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파운드</a:t>
            </a:r>
            <a:r>
              <a:rPr lang="en-US" altLang="ko-KR" sz="1200" dirty="0">
                <a:latin typeface="+mn-ea"/>
              </a:rPr>
              <a:t>(#) </a:t>
            </a:r>
            <a:r>
              <a:rPr lang="ko-KR" altLang="en-US" sz="1200" dirty="0">
                <a:latin typeface="+mn-ea"/>
              </a:rPr>
              <a:t>다음에 </a:t>
            </a:r>
            <a:r>
              <a:rPr lang="en-US" altLang="ko-KR" sz="1200" dirty="0">
                <a:latin typeface="+mn-ea"/>
              </a:rPr>
              <a:t>id </a:t>
            </a:r>
            <a:r>
              <a:rPr lang="ko-KR" altLang="en-US" sz="1200" dirty="0">
                <a:latin typeface="+mn-ea"/>
              </a:rPr>
              <a:t>이름 지정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문서 안에서 한번만 사용한다면 </a:t>
            </a:r>
            <a:r>
              <a:rPr lang="en-US" altLang="ko-KR" sz="1200" dirty="0">
                <a:latin typeface="+mn-ea"/>
              </a:rPr>
              <a:t>id </a:t>
            </a:r>
            <a:r>
              <a:rPr lang="ko-KR" altLang="en-US" sz="1200" dirty="0" err="1">
                <a:latin typeface="+mn-ea"/>
              </a:rPr>
              <a:t>선택자로</a:t>
            </a:r>
            <a:r>
              <a:rPr lang="ko-KR" altLang="en-US" sz="1200" dirty="0">
                <a:latin typeface="+mn-ea"/>
              </a:rPr>
              <a:t> 정의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AD5AD12-0416-4699-AE4F-77F269ED9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8" y="2529064"/>
            <a:ext cx="2737908" cy="3854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885EDDC-9622-40C1-B791-E325E9033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324" y="2420888"/>
            <a:ext cx="2444028" cy="39537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8" y="2926077"/>
            <a:ext cx="3518988" cy="362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FAE1B5C-B8A4-4DC0-BE54-4E1520AFF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262" y="5431541"/>
            <a:ext cx="2834938" cy="1237819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929" y="2852936"/>
            <a:ext cx="3213034" cy="248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64AF665-D3A5-4D3E-937E-9E611B9B1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5235673"/>
            <a:ext cx="2696766" cy="14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기본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754" y="1276150"/>
            <a:ext cx="177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그룹</a:t>
            </a:r>
            <a:r>
              <a:rPr lang="en-US" altLang="ko-KR" sz="1600" b="1"/>
              <a:t> </a:t>
            </a:r>
            <a:r>
              <a:rPr lang="ko-KR" altLang="en-US" sz="1600" b="1"/>
              <a:t>선택자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7048" y="1768929"/>
            <a:ext cx="623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같은 스타일을 사용하는 선택자를 한꺼번에 정의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쉼표</a:t>
            </a:r>
            <a:r>
              <a:rPr lang="en-US" altLang="ko-KR" sz="1200">
                <a:latin typeface="+mn-ea"/>
              </a:rPr>
              <a:t>(,)</a:t>
            </a:r>
            <a:r>
              <a:rPr lang="ko-KR" altLang="en-US" sz="1200">
                <a:latin typeface="+mn-ea"/>
              </a:rPr>
              <a:t>로 구분해 여러 선택자를 나열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00CC067-A399-4676-A3EB-D004D946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35" y="2533770"/>
            <a:ext cx="3364163" cy="4631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9F6C272-58A6-459E-A501-67A21ED1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40" y="3244356"/>
            <a:ext cx="2725711" cy="21018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9760856-775F-4595-91EC-34A0AB6838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162"/>
          <a:stretch/>
        </p:blipFill>
        <p:spPr>
          <a:xfrm>
            <a:off x="4552288" y="3323187"/>
            <a:ext cx="3764128" cy="194421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7C779F06-EE19-4827-BD83-D5A2F55BCE52}"/>
              </a:ext>
            </a:extLst>
          </p:cNvPr>
          <p:cNvSpPr/>
          <p:nvPr/>
        </p:nvSpPr>
        <p:spPr>
          <a:xfrm>
            <a:off x="3674277" y="4068167"/>
            <a:ext cx="449286" cy="45425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32"/>
          <a:stretch/>
        </p:blipFill>
        <p:spPr bwMode="auto">
          <a:xfrm>
            <a:off x="4543768" y="4068167"/>
            <a:ext cx="2094691" cy="79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22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0405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그룹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6"/>
          <a:stretch/>
        </p:blipFill>
        <p:spPr>
          <a:xfrm>
            <a:off x="582763" y="1468021"/>
            <a:ext cx="7995408" cy="163791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04003" y="3356992"/>
            <a:ext cx="8352928" cy="3126006"/>
            <a:chOff x="404003" y="3212976"/>
            <a:chExt cx="8352928" cy="3126006"/>
          </a:xfrm>
        </p:grpSpPr>
        <p:sp>
          <p:nvSpPr>
            <p:cNvPr id="9" name="직사각형 8"/>
            <p:cNvSpPr/>
            <p:nvPr/>
          </p:nvSpPr>
          <p:spPr>
            <a:xfrm>
              <a:off x="404003" y="3212976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</a:rPr>
                <a:t>그룹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선택자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사용하기</a:t>
              </a:r>
              <a:endParaRPr lang="ko-KR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4003" y="3573016"/>
              <a:ext cx="8344461" cy="2765966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4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4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style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4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h3</a:t>
              </a:r>
              <a:r>
                <a:rPr lang="en-US" altLang="ko-KR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en-US" altLang="ko-KR" sz="14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en-US" altLang="ko-KR" sz="14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{ </a:t>
              </a:r>
              <a:r>
                <a:rPr lang="en-US" altLang="ko-KR" sz="1400" b="1" dirty="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color</a:t>
              </a:r>
              <a:r>
                <a:rPr lang="en-US" altLang="ko-KR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red</a:t>
              </a:r>
              <a:r>
                <a:rPr lang="en-US" altLang="ko-KR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 </a:t>
              </a:r>
              <a:r>
                <a:rPr lang="en-US" altLang="ko-KR" sz="1400" b="1" dirty="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background-color</a:t>
              </a:r>
              <a:r>
                <a:rPr lang="en-US" altLang="ko-KR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yellow</a:t>
              </a:r>
              <a:r>
                <a:rPr lang="en-US" altLang="ko-KR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 }</a:t>
              </a:r>
            </a:p>
            <a:p>
              <a:r>
                <a:rPr lang="en-US" altLang="ko-KR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4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style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4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4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4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Group Selector_1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4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4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스타일 지정을 그룹으로 적용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4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4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div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4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h3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Group Selector_2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4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h3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4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4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div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4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4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263" y="4749446"/>
              <a:ext cx="3115806" cy="1589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610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26876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타입 </a:t>
            </a:r>
            <a:r>
              <a:rPr lang="ko-KR" altLang="en-US" sz="1400" b="1" dirty="0" err="1">
                <a:solidFill>
                  <a:schemeClr val="tx1"/>
                </a:solidFill>
              </a:rPr>
              <a:t>선택자</a:t>
            </a:r>
            <a:r>
              <a:rPr lang="ko-KR" altLang="en-US" sz="1400" b="1" dirty="0">
                <a:solidFill>
                  <a:schemeClr val="tx1"/>
                </a:solidFill>
              </a:rPr>
              <a:t> 사용하기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                                                                              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628800"/>
            <a:ext cx="8344461" cy="46085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 </a:t>
            </a:r>
            <a:r>
              <a:rPr lang="en-US" altLang="ko-KR" sz="1400" b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400" b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 </a:t>
            </a:r>
            <a:r>
              <a:rPr lang="en-US" altLang="ko-KR" sz="1400" b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400" b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 </a:t>
            </a:r>
            <a:r>
              <a:rPr lang="en-US" altLang="ko-KR" sz="1400" b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400" b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400" b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 Selector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 Selector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 Selector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 요소에 다르게 적용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68960"/>
            <a:ext cx="296552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클래스 </a:t>
            </a:r>
            <a:r>
              <a:rPr lang="ko-KR" altLang="en-US" sz="1400" b="1" dirty="0" err="1">
                <a:solidFill>
                  <a:schemeClr val="tx1"/>
                </a:solidFill>
              </a:rPr>
              <a:t>선택자</a:t>
            </a:r>
            <a:r>
              <a:rPr lang="ko-KR" altLang="en-US" sz="1400" b="1" dirty="0">
                <a:solidFill>
                  <a:schemeClr val="tx1"/>
                </a:solidFill>
              </a:rPr>
              <a:t> 사용하기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84784"/>
            <a:ext cx="8344461" cy="51125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.class1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.class2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h3.class1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navy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="class1"&gt;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1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="class1"&gt;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1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="class2"&gt;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2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="class2"&gt;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2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="class1"&gt;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Element+Class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Selector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996952"/>
            <a:ext cx="3435841" cy="304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2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9675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아이디 </a:t>
            </a:r>
            <a:r>
              <a:rPr lang="ko-KR" altLang="en-US" sz="1400" b="1" dirty="0" err="1">
                <a:solidFill>
                  <a:schemeClr val="tx1"/>
                </a:solidFill>
              </a:rPr>
              <a:t>선택자</a:t>
            </a:r>
            <a:r>
              <a:rPr lang="ko-KR" altLang="en-US" sz="1400" b="1" dirty="0">
                <a:solidFill>
                  <a:schemeClr val="tx1"/>
                </a:solidFill>
              </a:rPr>
              <a:t> 사용하기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556792"/>
            <a:ext cx="8344461" cy="518457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#id1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id2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h2#id1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="id1"&gt;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ID1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="id1"&gt;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ID1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="id2"&gt;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ID2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="id2"&gt;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ID2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="id1"&gt;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Element+ID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Selector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284984"/>
            <a:ext cx="3009508" cy="28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4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캐스케이딩 스타일 시트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330" y="1134471"/>
            <a:ext cx="4793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캐스케이딩의</a:t>
            </a:r>
            <a:r>
              <a:rPr lang="ko-KR" altLang="en-US" sz="1600" b="1" dirty="0"/>
              <a:t> 의미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CAAC8D3-BC2C-4B56-A420-BFD0EAF9BCAC}"/>
              </a:ext>
            </a:extLst>
          </p:cNvPr>
          <p:cNvSpPr/>
          <p:nvPr/>
        </p:nvSpPr>
        <p:spPr>
          <a:xfrm>
            <a:off x="497047" y="1766524"/>
            <a:ext cx="7984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캐스캐이딩</a:t>
            </a:r>
            <a:r>
              <a:rPr lang="en-US" altLang="ko-KR" sz="1200">
                <a:latin typeface="+mn-ea"/>
              </a:rPr>
              <a:t>(Cascading) : </a:t>
            </a:r>
            <a:r>
              <a:rPr lang="ko-KR" altLang="en-US" sz="1200">
                <a:latin typeface="+mn-ea"/>
              </a:rPr>
              <a:t> ‘위에서 아래로 흐른다</a:t>
            </a:r>
            <a:r>
              <a:rPr lang="en-US" altLang="ko-KR" sz="1200">
                <a:latin typeface="+mn-ea"/>
              </a:rPr>
              <a:t>’</a:t>
            </a:r>
            <a:r>
              <a:rPr lang="ko-KR" altLang="en-US" sz="1200">
                <a:latin typeface="+mn-ea"/>
              </a:rPr>
              <a:t>는 뜻</a:t>
            </a:r>
            <a:r>
              <a:rPr lang="en-US" altLang="ko-KR" sz="1200">
                <a:latin typeface="+mn-ea"/>
              </a:rPr>
              <a:t>. </a:t>
            </a:r>
            <a:r>
              <a:rPr lang="ko-KR" altLang="en-US" sz="1200">
                <a:latin typeface="+mn-ea"/>
              </a:rPr>
              <a:t>즉 계단식으로 적용된다는 의미로 사용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선택자에 여러 스타일이 적용될 때 스타일 충돌을 막기 위해 우선순위에 따라 적용할 스타일을 결정함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7BAC3A-3F62-404B-B220-B4BA68526575}"/>
              </a:ext>
            </a:extLst>
          </p:cNvPr>
          <p:cNvSpPr txBox="1"/>
          <p:nvPr/>
        </p:nvSpPr>
        <p:spPr>
          <a:xfrm>
            <a:off x="354329" y="3013018"/>
            <a:ext cx="37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스타일 충돌을 막는</a:t>
            </a:r>
            <a:r>
              <a:rPr lang="en-US" altLang="ko-KR" sz="1600" b="1"/>
              <a:t>(</a:t>
            </a:r>
            <a:r>
              <a:rPr lang="ko-KR" altLang="en-US" sz="1600" b="1"/>
              <a:t>캐스캐이딩</a:t>
            </a:r>
            <a:r>
              <a:rPr lang="en-US" altLang="ko-KR" sz="1600" b="1"/>
              <a:t>)</a:t>
            </a:r>
            <a:r>
              <a:rPr lang="ko-KR" altLang="en-US" sz="1600" b="1"/>
              <a:t>의 원칙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8CD0BEF-C7B5-4A0A-AFE4-80AB6C0F7CFE}"/>
              </a:ext>
            </a:extLst>
          </p:cNvPr>
          <p:cNvSpPr/>
          <p:nvPr/>
        </p:nvSpPr>
        <p:spPr>
          <a:xfrm>
            <a:off x="497048" y="3641893"/>
            <a:ext cx="8395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rgbClr val="211D1E"/>
                </a:solidFill>
                <a:latin typeface="TDc_SSiGothic 120"/>
              </a:rPr>
              <a:t>① </a:t>
            </a:r>
            <a:r>
              <a:rPr lang="ko-KR" altLang="en-US" sz="1200" b="1" dirty="0">
                <a:solidFill>
                  <a:srgbClr val="211D1E"/>
                </a:solidFill>
                <a:latin typeface="TDc_SSiGothic 140"/>
              </a:rPr>
              <a:t>스타일 우선순위 </a:t>
            </a:r>
            <a:r>
              <a:rPr lang="en-US" altLang="ko-KR" sz="1200" dirty="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200" dirty="0">
                <a:solidFill>
                  <a:srgbClr val="211D1E"/>
                </a:solidFill>
                <a:latin typeface="TDc_SSiGothic 120"/>
              </a:rPr>
              <a:t>스타일 규칙의 중요도와</a:t>
            </a:r>
            <a:r>
              <a:rPr lang="en-US" altLang="ko-KR" sz="1200" dirty="0">
                <a:solidFill>
                  <a:srgbClr val="211D1E"/>
                </a:solidFill>
                <a:latin typeface="TDc_SSiGothic 120"/>
              </a:rPr>
              <a:t> </a:t>
            </a:r>
            <a:r>
              <a:rPr lang="ko-KR" altLang="en-US" sz="1200" dirty="0">
                <a:solidFill>
                  <a:srgbClr val="211D1E"/>
                </a:solidFill>
                <a:latin typeface="TDc_SSiGothic 120"/>
              </a:rPr>
              <a:t>적용 범위에 따라 우선순위가 결정되고 그 우선순위에 따라 위에서 아래로 스타일 적용</a:t>
            </a:r>
            <a:endParaRPr lang="en-US" altLang="ko-KR" sz="1200" dirty="0">
              <a:solidFill>
                <a:srgbClr val="211D1E"/>
              </a:solidFill>
              <a:latin typeface="TDc_SSiGothic 120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200" dirty="0">
                <a:solidFill>
                  <a:srgbClr val="211D1E"/>
                </a:solidFill>
                <a:latin typeface="TDc_SSiGothic 120"/>
              </a:rPr>
              <a:t>② </a:t>
            </a:r>
            <a:r>
              <a:rPr lang="ko-KR" altLang="en-US" sz="1200" b="1" dirty="0">
                <a:solidFill>
                  <a:srgbClr val="211D1E"/>
                </a:solidFill>
                <a:latin typeface="TDc_SSiGothic 140"/>
              </a:rPr>
              <a:t>스타일 상속 </a:t>
            </a:r>
            <a:r>
              <a:rPr lang="en-US" altLang="ko-KR" sz="1200" dirty="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200" dirty="0">
                <a:solidFill>
                  <a:srgbClr val="211D1E"/>
                </a:solidFill>
                <a:latin typeface="TDc_SSiGothic 120"/>
              </a:rPr>
              <a:t>태그들의 포함 관계에 따라 부모 요소의 스타일을 자식 요소로</a:t>
            </a:r>
            <a:r>
              <a:rPr lang="en-US" altLang="ko-KR" sz="1200" dirty="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200" dirty="0">
                <a:solidFill>
                  <a:srgbClr val="211D1E"/>
                </a:solidFill>
                <a:latin typeface="TDc_SSiGothic 120"/>
              </a:rPr>
              <a:t>위에서 아래로 전달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C52F4BF-D89D-4AB2-8AA4-0D72A63C8B75}"/>
              </a:ext>
            </a:extLst>
          </p:cNvPr>
          <p:cNvSpPr/>
          <p:nvPr/>
        </p:nvSpPr>
        <p:spPr>
          <a:xfrm>
            <a:off x="498129" y="5301208"/>
            <a:ext cx="7824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  <a:latin typeface="TDc_SSiGothic 110"/>
              </a:rPr>
              <a:t>※ </a:t>
            </a:r>
            <a:r>
              <a:rPr lang="ko-KR" altLang="en-US" sz="1200" dirty="0">
                <a:solidFill>
                  <a:srgbClr val="C00000"/>
                </a:solidFill>
                <a:latin typeface="TDc_SSiGothic 110"/>
              </a:rPr>
              <a:t>스타일 시트에서 ‘</a:t>
            </a:r>
            <a:r>
              <a:rPr lang="ko-KR" altLang="en-US" sz="1200" dirty="0" err="1">
                <a:solidFill>
                  <a:srgbClr val="C00000"/>
                </a:solidFill>
                <a:latin typeface="TDc_SSiGothic 110"/>
              </a:rPr>
              <a:t>캐스캐이딩</a:t>
            </a:r>
            <a:r>
              <a:rPr lang="ko-KR" altLang="en-US" sz="1200" dirty="0">
                <a:solidFill>
                  <a:srgbClr val="C00000"/>
                </a:solidFill>
                <a:latin typeface="TDc_SSiGothic 110"/>
              </a:rPr>
              <a:t>’은 가장 기본적인 개념이기 때문에 일반적으로 ‘스타일 시트’는 ‘</a:t>
            </a:r>
            <a:r>
              <a:rPr lang="ko-KR" altLang="en-US" sz="1200" dirty="0" err="1">
                <a:solidFill>
                  <a:srgbClr val="C00000"/>
                </a:solidFill>
                <a:latin typeface="TDc_SSiGothic 110"/>
              </a:rPr>
              <a:t>캐스캐이딩</a:t>
            </a:r>
            <a:r>
              <a:rPr lang="ko-KR" altLang="en-US" sz="1200" dirty="0">
                <a:solidFill>
                  <a:srgbClr val="C00000"/>
                </a:solidFill>
                <a:latin typeface="TDc_SSiGothic 110"/>
              </a:rPr>
              <a:t> 스타일 시트</a:t>
            </a:r>
            <a:r>
              <a:rPr lang="en-US" altLang="ko-KR" sz="1200" dirty="0">
                <a:solidFill>
                  <a:srgbClr val="C00000"/>
                </a:solidFill>
                <a:latin typeface="TDc_SSiGothic 110"/>
              </a:rPr>
              <a:t>(CSS)’</a:t>
            </a:r>
            <a:r>
              <a:rPr lang="ko-KR" altLang="en-US" sz="1200" dirty="0">
                <a:solidFill>
                  <a:srgbClr val="C00000"/>
                </a:solidFill>
                <a:latin typeface="TDc_SSiGothic 110"/>
              </a:rPr>
              <a:t>와 같은 의미로 사용됨</a:t>
            </a:r>
            <a:endParaRPr lang="ko-KR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9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캐스케이딩 스타일 시트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4B9EC71-E230-4908-868D-1E1708530299}"/>
              </a:ext>
            </a:extLst>
          </p:cNvPr>
          <p:cNvSpPr txBox="1"/>
          <p:nvPr/>
        </p:nvSpPr>
        <p:spPr>
          <a:xfrm>
            <a:off x="316924" y="1167713"/>
            <a:ext cx="375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FB9E551-64CF-4116-A435-F366A2BF3097}"/>
              </a:ext>
            </a:extLst>
          </p:cNvPr>
          <p:cNvSpPr txBox="1"/>
          <p:nvPr/>
        </p:nvSpPr>
        <p:spPr>
          <a:xfrm>
            <a:off x="520981" y="1954886"/>
            <a:ext cx="2447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1. </a:t>
            </a:r>
            <a:r>
              <a:rPr lang="ko-KR" altLang="en-US" sz="1400" b="1"/>
              <a:t>얼마나 중요한가에 따라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CE161A9-AB82-48F4-819B-298341BEDF46}"/>
              </a:ext>
            </a:extLst>
          </p:cNvPr>
          <p:cNvSpPr/>
          <p:nvPr/>
        </p:nvSpPr>
        <p:spPr>
          <a:xfrm>
            <a:off x="597716" y="2745967"/>
            <a:ext cx="142359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사용자 스타일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7D14961-6AF7-425D-8E4B-F42E44231ACD}"/>
              </a:ext>
            </a:extLst>
          </p:cNvPr>
          <p:cNvSpPr/>
          <p:nvPr/>
        </p:nvSpPr>
        <p:spPr>
          <a:xfrm>
            <a:off x="597716" y="3411162"/>
            <a:ext cx="142359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제작자 스타일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BDC42E9-E651-43EF-888A-AF81982A514C}"/>
              </a:ext>
            </a:extLst>
          </p:cNvPr>
          <p:cNvSpPr/>
          <p:nvPr/>
        </p:nvSpPr>
        <p:spPr>
          <a:xfrm>
            <a:off x="566257" y="4044258"/>
            <a:ext cx="142359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브라우저 스타일</a:t>
            </a:r>
          </a:p>
        </p:txBody>
      </p:sp>
      <p:sp>
        <p:nvSpPr>
          <p:cNvPr id="21" name="아래쪽 화살표 46">
            <a:extLst>
              <a:ext uri="{FF2B5EF4-FFF2-40B4-BE49-F238E27FC236}">
                <a16:creationId xmlns:a16="http://schemas.microsoft.com/office/drawing/2014/main" xmlns="" id="{2B937DCD-84A8-45C0-A586-3299EC70598E}"/>
              </a:ext>
            </a:extLst>
          </p:cNvPr>
          <p:cNvSpPr/>
          <p:nvPr/>
        </p:nvSpPr>
        <p:spPr>
          <a:xfrm>
            <a:off x="1222088" y="3145609"/>
            <a:ext cx="144710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48">
            <a:extLst>
              <a:ext uri="{FF2B5EF4-FFF2-40B4-BE49-F238E27FC236}">
                <a16:creationId xmlns:a16="http://schemas.microsoft.com/office/drawing/2014/main" xmlns="" id="{572ED603-27E7-4B47-92BD-457D4BE7BF8D}"/>
              </a:ext>
            </a:extLst>
          </p:cNvPr>
          <p:cNvSpPr/>
          <p:nvPr/>
        </p:nvSpPr>
        <p:spPr>
          <a:xfrm>
            <a:off x="1205697" y="3801074"/>
            <a:ext cx="144710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0F57B7C6-586C-437E-9C10-C64225007086}"/>
              </a:ext>
            </a:extLst>
          </p:cNvPr>
          <p:cNvGrpSpPr/>
          <p:nvPr/>
        </p:nvGrpSpPr>
        <p:grpSpPr>
          <a:xfrm>
            <a:off x="816734" y="2188452"/>
            <a:ext cx="3137626" cy="805054"/>
            <a:chOff x="1098958" y="1811741"/>
            <a:chExt cx="4427029" cy="8050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468D79F-5EA8-4EE1-BB37-E220C2C20EA8}"/>
                </a:ext>
              </a:extLst>
            </p:cNvPr>
            <p:cNvSpPr txBox="1"/>
            <p:nvPr/>
          </p:nvSpPr>
          <p:spPr>
            <a:xfrm>
              <a:off x="2898897" y="1811741"/>
              <a:ext cx="26270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2"/>
                  </a:solidFill>
                </a:rPr>
                <a:t>시스템에서 만든 스타일</a:t>
              </a:r>
              <a:r>
                <a:rPr lang="en-US" altLang="ko-KR" sz="1100" dirty="0">
                  <a:solidFill>
                    <a:schemeClr val="accent2"/>
                  </a:solidFill>
                </a:rPr>
                <a:t>. </a:t>
              </a:r>
              <a:r>
                <a:rPr lang="ko-KR" altLang="en-US" sz="1100" dirty="0">
                  <a:solidFill>
                    <a:schemeClr val="accent2"/>
                  </a:solidFill>
                </a:rPr>
                <a:t>사용자가 제어할 수 없음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B0B6AF05-AF5C-457F-83A2-F1554FB8314E}"/>
                </a:ext>
              </a:extLst>
            </p:cNvPr>
            <p:cNvSpPr/>
            <p:nvPr/>
          </p:nvSpPr>
          <p:spPr>
            <a:xfrm>
              <a:off x="1098958" y="2424059"/>
              <a:ext cx="1492300" cy="192736"/>
            </a:xfrm>
            <a:prstGeom prst="rect">
              <a:avLst/>
            </a:prstGeom>
            <a:solidFill>
              <a:schemeClr val="accent4">
                <a:alpha val="32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7" name="구부러진 연결선 52">
              <a:extLst>
                <a:ext uri="{FF2B5EF4-FFF2-40B4-BE49-F238E27FC236}">
                  <a16:creationId xmlns:a16="http://schemas.microsoft.com/office/drawing/2014/main" xmlns="" id="{BDFE7ABB-EF92-4178-B115-1A8CBE007252}"/>
                </a:ext>
              </a:extLst>
            </p:cNvPr>
            <p:cNvCxnSpPr>
              <a:cxnSpLocks/>
              <a:stCxn id="25" idx="1"/>
              <a:endCxn id="26" idx="0"/>
            </p:cNvCxnSpPr>
            <p:nvPr/>
          </p:nvCxnSpPr>
          <p:spPr>
            <a:xfrm rot="10800000" flipV="1">
              <a:off x="1845110" y="2027185"/>
              <a:ext cx="1053788" cy="396874"/>
            </a:xfrm>
            <a:prstGeom prst="curved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1B33496F-FC51-4E54-BCDA-64C4377216AC}"/>
              </a:ext>
            </a:extLst>
          </p:cNvPr>
          <p:cNvGrpSpPr/>
          <p:nvPr/>
        </p:nvGrpSpPr>
        <p:grpSpPr>
          <a:xfrm>
            <a:off x="860947" y="3009973"/>
            <a:ext cx="2948461" cy="645445"/>
            <a:chOff x="1003719" y="3017886"/>
            <a:chExt cx="4306906" cy="64544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22A9BC3A-E5C8-4D8D-83C2-FFF62AF59D87}"/>
                </a:ext>
              </a:extLst>
            </p:cNvPr>
            <p:cNvSpPr/>
            <p:nvPr/>
          </p:nvSpPr>
          <p:spPr>
            <a:xfrm>
              <a:off x="1003719" y="3481140"/>
              <a:ext cx="1318661" cy="182191"/>
            </a:xfrm>
            <a:prstGeom prst="rect">
              <a:avLst/>
            </a:prstGeom>
            <a:solidFill>
              <a:schemeClr val="accent6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6FBCF2E9-3EC6-4B26-A1FF-86AC38C9E99A}"/>
                </a:ext>
              </a:extLst>
            </p:cNvPr>
            <p:cNvSpPr txBox="1"/>
            <p:nvPr/>
          </p:nvSpPr>
          <p:spPr>
            <a:xfrm>
              <a:off x="2979376" y="3017886"/>
              <a:ext cx="23312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rgbClr val="00B050"/>
                  </a:solidFill>
                </a:rPr>
                <a:t>웹 사이트를 만들 때 </a:t>
              </a:r>
              <a:r>
                <a:rPr lang="ko-KR" altLang="en-US" sz="1050" dirty="0" smtClean="0">
                  <a:solidFill>
                    <a:srgbClr val="00B050"/>
                  </a:solidFill>
                </a:rPr>
                <a:t> 제작자가 </a:t>
              </a:r>
              <a:r>
                <a:rPr lang="ko-KR" altLang="en-US" sz="1050" dirty="0">
                  <a:solidFill>
                    <a:srgbClr val="00B050"/>
                  </a:solidFill>
                </a:rPr>
                <a:t>만든 스타일</a:t>
              </a:r>
            </a:p>
          </p:txBody>
        </p:sp>
        <p:cxnSp>
          <p:nvCxnSpPr>
            <p:cNvPr id="31" name="구부러진 연결선 57">
              <a:extLst>
                <a:ext uri="{FF2B5EF4-FFF2-40B4-BE49-F238E27FC236}">
                  <a16:creationId xmlns:a16="http://schemas.microsoft.com/office/drawing/2014/main" xmlns="" id="{BC8696BC-53FA-4DA7-A1DE-9A9615BF43D9}"/>
                </a:ext>
              </a:extLst>
            </p:cNvPr>
            <p:cNvCxnSpPr>
              <a:cxnSpLocks/>
              <a:stCxn id="30" idx="1"/>
              <a:endCxn id="29" idx="0"/>
            </p:cNvCxnSpPr>
            <p:nvPr/>
          </p:nvCxnSpPr>
          <p:spPr>
            <a:xfrm rot="10800000" flipV="1">
              <a:off x="1663050" y="3225634"/>
              <a:ext cx="1316325" cy="255505"/>
            </a:xfrm>
            <a:prstGeom prst="curvedConnector2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4FC94868-6894-47C0-9578-7729BCCDD1E9}"/>
              </a:ext>
            </a:extLst>
          </p:cNvPr>
          <p:cNvGrpSpPr/>
          <p:nvPr/>
        </p:nvGrpSpPr>
        <p:grpSpPr>
          <a:xfrm>
            <a:off x="611560" y="3695018"/>
            <a:ext cx="3373506" cy="598078"/>
            <a:chOff x="1012776" y="4200705"/>
            <a:chExt cx="3767154" cy="59807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22734072-1281-4A75-8156-874AB6A6FFFF}"/>
                </a:ext>
              </a:extLst>
            </p:cNvPr>
            <p:cNvSpPr/>
            <p:nvPr/>
          </p:nvSpPr>
          <p:spPr>
            <a:xfrm>
              <a:off x="1012776" y="4612853"/>
              <a:ext cx="1499157" cy="185930"/>
            </a:xfrm>
            <a:prstGeom prst="rect">
              <a:avLst/>
            </a:prstGeom>
            <a:solidFill>
              <a:srgbClr val="7030A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E78A12F-A79D-4900-9054-3291F91BAFA5}"/>
                </a:ext>
              </a:extLst>
            </p:cNvPr>
            <p:cNvSpPr txBox="1"/>
            <p:nvPr/>
          </p:nvSpPr>
          <p:spPr>
            <a:xfrm>
              <a:off x="2801599" y="4200705"/>
              <a:ext cx="19783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rgbClr val="7030A0"/>
                  </a:solidFill>
                </a:rPr>
                <a:t>브라우저의 기본 스타일</a:t>
              </a:r>
            </a:p>
          </p:txBody>
        </p:sp>
        <p:cxnSp>
          <p:nvCxnSpPr>
            <p:cNvPr id="35" name="구부러진 연결선 66">
              <a:extLst>
                <a:ext uri="{FF2B5EF4-FFF2-40B4-BE49-F238E27FC236}">
                  <a16:creationId xmlns:a16="http://schemas.microsoft.com/office/drawing/2014/main" xmlns="" id="{0A4074B9-00D9-4D52-A1ED-5C2256C3D5E5}"/>
                </a:ext>
              </a:extLst>
            </p:cNvPr>
            <p:cNvCxnSpPr>
              <a:stCxn id="34" idx="1"/>
              <a:endCxn id="33" idx="0"/>
            </p:cNvCxnSpPr>
            <p:nvPr/>
          </p:nvCxnSpPr>
          <p:spPr>
            <a:xfrm rot="10800000" flipV="1">
              <a:off x="1762355" y="4327663"/>
              <a:ext cx="1039244" cy="285190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251C851-FE46-4ADB-88E7-27AA99ABC818}"/>
              </a:ext>
            </a:extLst>
          </p:cNvPr>
          <p:cNvSpPr txBox="1"/>
          <p:nvPr/>
        </p:nvSpPr>
        <p:spPr>
          <a:xfrm>
            <a:off x="4313466" y="2024275"/>
            <a:ext cx="357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얼마나 </a:t>
            </a:r>
            <a:r>
              <a:rPr lang="ko-KR" altLang="en-US" sz="1400" b="1" dirty="0" smtClean="0"/>
              <a:t>한정 지을 </a:t>
            </a:r>
            <a:r>
              <a:rPr lang="ko-KR" altLang="en-US" sz="1400" b="1" dirty="0"/>
              <a:t>수 있는가에 따라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127C290-7E35-4503-BCF0-93C7243D6B9D}"/>
              </a:ext>
            </a:extLst>
          </p:cNvPr>
          <p:cNvSpPr/>
          <p:nvPr/>
        </p:nvSpPr>
        <p:spPr>
          <a:xfrm>
            <a:off x="4458417" y="3145618"/>
            <a:ext cx="1126223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인라인 스타일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C6D866A-5001-4EA9-8785-3475B110C4B5}"/>
              </a:ext>
            </a:extLst>
          </p:cNvPr>
          <p:cNvSpPr/>
          <p:nvPr/>
        </p:nvSpPr>
        <p:spPr>
          <a:xfrm>
            <a:off x="4458417" y="3769864"/>
            <a:ext cx="1126223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id </a:t>
            </a:r>
            <a:r>
              <a:rPr lang="ko-KR" altLang="en-US" sz="1100" b="1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4BF1713B-3286-4DEC-85A7-3DE8A6029B87}"/>
              </a:ext>
            </a:extLst>
          </p:cNvPr>
          <p:cNvSpPr/>
          <p:nvPr/>
        </p:nvSpPr>
        <p:spPr>
          <a:xfrm>
            <a:off x="4458417" y="4394110"/>
            <a:ext cx="1126223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클래스</a:t>
            </a:r>
            <a:r>
              <a:rPr lang="en-US" altLang="ko-KR" sz="1100" b="1">
                <a:solidFill>
                  <a:schemeClr val="tx1"/>
                </a:solidFill>
              </a:rPr>
              <a:t> </a:t>
            </a:r>
            <a:r>
              <a:rPr lang="ko-KR" altLang="en-US" sz="1100" b="1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01346AA-7397-4490-8487-49F2A2A8D0B2}"/>
              </a:ext>
            </a:extLst>
          </p:cNvPr>
          <p:cNvSpPr/>
          <p:nvPr/>
        </p:nvSpPr>
        <p:spPr>
          <a:xfrm>
            <a:off x="4458417" y="5018355"/>
            <a:ext cx="1126223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타입 스타일</a:t>
            </a:r>
          </a:p>
        </p:txBody>
      </p:sp>
      <p:sp>
        <p:nvSpPr>
          <p:cNvPr id="43" name="아래쪽 화살표 45">
            <a:extLst>
              <a:ext uri="{FF2B5EF4-FFF2-40B4-BE49-F238E27FC236}">
                <a16:creationId xmlns:a16="http://schemas.microsoft.com/office/drawing/2014/main" xmlns="" id="{B2E837FF-3D2F-4699-9CB0-D39EA3C9AEA9}"/>
              </a:ext>
            </a:extLst>
          </p:cNvPr>
          <p:cNvSpPr/>
          <p:nvPr/>
        </p:nvSpPr>
        <p:spPr>
          <a:xfrm>
            <a:off x="4949173" y="3519351"/>
            <a:ext cx="144710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6">
            <a:extLst>
              <a:ext uri="{FF2B5EF4-FFF2-40B4-BE49-F238E27FC236}">
                <a16:creationId xmlns:a16="http://schemas.microsoft.com/office/drawing/2014/main" xmlns="" id="{483D7D1B-948A-417B-807A-C57300900BC4}"/>
              </a:ext>
            </a:extLst>
          </p:cNvPr>
          <p:cNvSpPr/>
          <p:nvPr/>
        </p:nvSpPr>
        <p:spPr>
          <a:xfrm>
            <a:off x="4949173" y="4143597"/>
            <a:ext cx="144710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7">
            <a:extLst>
              <a:ext uri="{FF2B5EF4-FFF2-40B4-BE49-F238E27FC236}">
                <a16:creationId xmlns:a16="http://schemas.microsoft.com/office/drawing/2014/main" xmlns="" id="{15343448-13CE-4125-B882-2E8D1F6C1E34}"/>
              </a:ext>
            </a:extLst>
          </p:cNvPr>
          <p:cNvSpPr/>
          <p:nvPr/>
        </p:nvSpPr>
        <p:spPr>
          <a:xfrm>
            <a:off x="4949173" y="4767843"/>
            <a:ext cx="144710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08ABB5C-EA64-4AC4-A5C7-534CEB39CBE6}"/>
              </a:ext>
            </a:extLst>
          </p:cNvPr>
          <p:cNvSpPr txBox="1"/>
          <p:nvPr/>
        </p:nvSpPr>
        <p:spPr>
          <a:xfrm>
            <a:off x="5709119" y="3145618"/>
            <a:ext cx="2601769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해당 태그에만 적용되는 스타일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A3FB585-7C25-4356-9163-F66E12E4850D}"/>
              </a:ext>
            </a:extLst>
          </p:cNvPr>
          <p:cNvSpPr txBox="1"/>
          <p:nvPr/>
        </p:nvSpPr>
        <p:spPr>
          <a:xfrm>
            <a:off x="5699381" y="3688798"/>
            <a:ext cx="2601769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특정 부분에만 적용되는 스타일</a:t>
            </a:r>
            <a:r>
              <a:rPr lang="en-US" altLang="ko-KR" sz="1050">
                <a:solidFill>
                  <a:srgbClr val="0070C0"/>
                </a:solidFill>
              </a:rPr>
              <a:t>. </a:t>
            </a:r>
            <a:br>
              <a:rPr lang="en-US" altLang="ko-KR" sz="1050">
                <a:solidFill>
                  <a:srgbClr val="0070C0"/>
                </a:solidFill>
              </a:rPr>
            </a:br>
            <a:r>
              <a:rPr lang="ko-KR" altLang="en-US" sz="1050">
                <a:solidFill>
                  <a:srgbClr val="0070C0"/>
                </a:solidFill>
              </a:rPr>
              <a:t>문서 안에서 한번만 사용됨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3B40477-8F4A-4C0B-A0F0-DF4E371AD6CE}"/>
              </a:ext>
            </a:extLst>
          </p:cNvPr>
          <p:cNvSpPr txBox="1"/>
          <p:nvPr/>
        </p:nvSpPr>
        <p:spPr>
          <a:xfrm>
            <a:off x="5709119" y="4278542"/>
            <a:ext cx="2601769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특정 부분에만 적용되는 스타일</a:t>
            </a:r>
            <a:r>
              <a:rPr lang="en-US" altLang="ko-KR" sz="1050">
                <a:solidFill>
                  <a:srgbClr val="0070C0"/>
                </a:solidFill>
              </a:rPr>
              <a:t>. </a:t>
            </a:r>
            <a:br>
              <a:rPr lang="en-US" altLang="ko-KR" sz="1050">
                <a:solidFill>
                  <a:srgbClr val="0070C0"/>
                </a:solidFill>
              </a:rPr>
            </a:br>
            <a:r>
              <a:rPr lang="ko-KR" altLang="en-US" sz="1050">
                <a:solidFill>
                  <a:srgbClr val="0070C0"/>
                </a:solidFill>
              </a:rPr>
              <a:t>문서 안에서 여러 번 사용됨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52EA549-38B8-4DD0-9447-96F939586ACC}"/>
              </a:ext>
            </a:extLst>
          </p:cNvPr>
          <p:cNvSpPr txBox="1"/>
          <p:nvPr/>
        </p:nvSpPr>
        <p:spPr>
          <a:xfrm>
            <a:off x="5709120" y="4932776"/>
            <a:ext cx="2601769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rgbClr val="0070C0"/>
                </a:solidFill>
              </a:rPr>
              <a:t>특정 태그에만 적용되는 스타일</a:t>
            </a:r>
            <a:endParaRPr lang="en-US" altLang="ko-KR" sz="1050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rgbClr val="0070C0"/>
                </a:solidFill>
              </a:rPr>
              <a:t>문서 안의 같은 태그에 모두 적용됨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C538168-BC25-495F-A012-2A65B4C8D576}"/>
              </a:ext>
            </a:extLst>
          </p:cNvPr>
          <p:cNvSpPr txBox="1"/>
          <p:nvPr/>
        </p:nvSpPr>
        <p:spPr>
          <a:xfrm>
            <a:off x="566257" y="5193319"/>
            <a:ext cx="2447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3. </a:t>
            </a:r>
            <a:r>
              <a:rPr lang="ko-KR" altLang="en-US" sz="1400" b="1"/>
              <a:t>소스 순서에 따라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9633FF70-045F-4E9B-B06B-8406D39B68D4}"/>
              </a:ext>
            </a:extLst>
          </p:cNvPr>
          <p:cNvSpPr/>
          <p:nvPr/>
        </p:nvSpPr>
        <p:spPr>
          <a:xfrm>
            <a:off x="622882" y="5683014"/>
            <a:ext cx="3894590" cy="886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중요도와 명시도가 같다면 소스 순서에 따라 결정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소스에서 나중에 온 스타일이 먼저 온 스타일을 덮어씀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4332B89-97AE-43BF-85A4-9A74D0E2A40B}"/>
              </a:ext>
            </a:extLst>
          </p:cNvPr>
          <p:cNvSpPr/>
          <p:nvPr/>
        </p:nvSpPr>
        <p:spPr>
          <a:xfrm>
            <a:off x="4458417" y="2521372"/>
            <a:ext cx="1126223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!important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FCA96F8-E7D6-4EE1-9229-81A1FAE2EEDB}"/>
              </a:ext>
            </a:extLst>
          </p:cNvPr>
          <p:cNvSpPr txBox="1"/>
          <p:nvPr/>
        </p:nvSpPr>
        <p:spPr>
          <a:xfrm>
            <a:off x="5709119" y="2521372"/>
            <a:ext cx="2895329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어떤 스타일보다 우선 적용되는 스타일</a:t>
            </a:r>
          </a:p>
        </p:txBody>
      </p:sp>
      <p:sp>
        <p:nvSpPr>
          <p:cNvPr id="54" name="아래쪽 화살표 45">
            <a:extLst>
              <a:ext uri="{FF2B5EF4-FFF2-40B4-BE49-F238E27FC236}">
                <a16:creationId xmlns:a16="http://schemas.microsoft.com/office/drawing/2014/main" xmlns="" id="{67D699E7-256A-448E-9DF4-FC4D253026B8}"/>
              </a:ext>
            </a:extLst>
          </p:cNvPr>
          <p:cNvSpPr/>
          <p:nvPr/>
        </p:nvSpPr>
        <p:spPr>
          <a:xfrm>
            <a:off x="4949173" y="2895105"/>
            <a:ext cx="144710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0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캐스케이딩 스타일 시트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4B9EC71-E230-4908-868D-1E1708530299}"/>
              </a:ext>
            </a:extLst>
          </p:cNvPr>
          <p:cNvSpPr txBox="1"/>
          <p:nvPr/>
        </p:nvSpPr>
        <p:spPr>
          <a:xfrm>
            <a:off x="316924" y="1167713"/>
            <a:ext cx="375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2: </a:t>
            </a:r>
            <a:r>
              <a:rPr lang="ko-KR" altLang="en-US" b="1">
                <a:solidFill>
                  <a:srgbClr val="C00000"/>
                </a:solidFill>
              </a:rPr>
              <a:t>스타일 상속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3074725C-EF56-4093-928E-C325230081E3}"/>
              </a:ext>
            </a:extLst>
          </p:cNvPr>
          <p:cNvSpPr/>
          <p:nvPr/>
        </p:nvSpPr>
        <p:spPr>
          <a:xfrm>
            <a:off x="354330" y="1831912"/>
            <a:ext cx="8178110" cy="2176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자식 요소에서 별도로 스타일을 지정하지 않으면 부모 요소에 있는 스타일 속성들이 자식 요소로 전달됨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상속을 이용하면 스타일 시트를 효과적으로 만들 수 있다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주의할 것은 스타일의 모든 속성이 부모 요소에서 자식 요소로 상속되는 것은 아니라는 점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글자 색은 상속되지만 배경 색은 상속되지 않음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6293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의 우선순위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CSS </a:t>
            </a:r>
            <a:r>
              <a:rPr lang="ko-KR" altLang="en-US" sz="1400" b="1" dirty="0">
                <a:solidFill>
                  <a:schemeClr val="tx1"/>
                </a:solidFill>
              </a:rPr>
              <a:t>적용 우선순위 살펴보기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                                                                    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412776"/>
            <a:ext cx="8352928" cy="12241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9593" y="2774474"/>
            <a:ext cx="8352928" cy="389488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스타일 시트를 정의하는 위치가 중요 </a:t>
            </a:r>
            <a:r>
              <a:rPr lang="en-US" altLang="ko-KR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</a:t>
            </a:r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stylesheet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="02_css_override.css"&gt;&lt;/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중복 정의된 경우 어떤 것이 적용될까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ko-KR" sz="1400" b="1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" t="54610" r="1662" b="17732"/>
          <a:stretch/>
        </p:blipFill>
        <p:spPr>
          <a:xfrm>
            <a:off x="4211960" y="4233995"/>
            <a:ext cx="4692975" cy="5631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문서에 디자인 입히기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B58947D9-9804-47BD-9CB9-06926E72341D}"/>
              </a:ext>
            </a:extLst>
          </p:cNvPr>
          <p:cNvGrpSpPr/>
          <p:nvPr/>
        </p:nvGrpSpPr>
        <p:grpSpPr>
          <a:xfrm>
            <a:off x="35496" y="1578137"/>
            <a:ext cx="7239332" cy="3553599"/>
            <a:chOff x="239348" y="1578136"/>
            <a:chExt cx="8793561" cy="32923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9FF47638-CEF5-49A2-A98D-F4C9AB013048}"/>
                </a:ext>
              </a:extLst>
            </p:cNvPr>
            <p:cNvSpPr txBox="1"/>
            <p:nvPr/>
          </p:nvSpPr>
          <p:spPr>
            <a:xfrm>
              <a:off x="239348" y="1578136"/>
              <a:ext cx="879356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HTML</a:t>
              </a:r>
              <a:r>
                <a:rPr lang="ko-KR" altLang="en-US" sz="1400" dirty="0"/>
                <a:t>로는 웹 사이트의 내용을 나열하고 </a:t>
              </a:r>
              <a:r>
                <a:rPr lang="en-US" altLang="ko-KR" sz="1400" dirty="0"/>
                <a:t>CSS</a:t>
              </a:r>
              <a:r>
                <a:rPr lang="ko-KR" altLang="en-US" sz="1400" dirty="0"/>
                <a:t>로는 웹 문서의 디자인을 구성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400" dirty="0">
                  <a:sym typeface="Wingdings" panose="05000000000000000000" pitchFamily="2" charset="2"/>
                </a:rPr>
                <a:t> </a:t>
              </a:r>
              <a:r>
                <a:rPr lang="ko-KR" altLang="en-US" sz="1400" dirty="0">
                  <a:sym typeface="Wingdings" panose="05000000000000000000" pitchFamily="2" charset="2"/>
                </a:rPr>
                <a:t>스타일을 사용하면 </a:t>
              </a:r>
              <a:r>
                <a:rPr lang="ko-KR" altLang="en-US" sz="1400" dirty="0"/>
                <a:t>웹 문서의 내용과 상관없이 디자인만 바꿀 수 있다</a:t>
              </a:r>
              <a:endParaRPr lang="en-US" altLang="ko-KR" sz="1400" dirty="0"/>
            </a:p>
            <a:p>
              <a:pPr marL="144000" indent="-144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144000" indent="-144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144000" indent="-144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144000" indent="-144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144000" indent="-144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144000" indent="-144000">
                <a:lnSpc>
                  <a:spcPct val="150000"/>
                </a:lnSpc>
              </a:pPr>
              <a:endParaRPr lang="en-US" altLang="ko-KR" sz="1400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EF71DBBF-700F-4633-8D8F-16540CF40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39" y="2318879"/>
              <a:ext cx="5550326" cy="2551608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FB8F7118-7F50-4303-ABD7-DEA98EAC9AE9}"/>
              </a:ext>
            </a:extLst>
          </p:cNvPr>
          <p:cNvGrpSpPr/>
          <p:nvPr/>
        </p:nvGrpSpPr>
        <p:grpSpPr>
          <a:xfrm>
            <a:off x="4714089" y="2585766"/>
            <a:ext cx="4610439" cy="3363599"/>
            <a:chOff x="6293839" y="2896158"/>
            <a:chExt cx="6147252" cy="33635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E173DAB-A80B-488C-92C1-5A41034C1A10}"/>
                </a:ext>
              </a:extLst>
            </p:cNvPr>
            <p:cNvSpPr txBox="1"/>
            <p:nvPr/>
          </p:nvSpPr>
          <p:spPr>
            <a:xfrm>
              <a:off x="6293839" y="2896158"/>
              <a:ext cx="614725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44000" indent="-144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다양한 기기에 맞게 탄력적으로 바뀌는 문서를 만들 수 </a:t>
              </a:r>
              <a:r>
                <a:rPr lang="ko-KR" altLang="en-US" sz="1400" dirty="0" smtClean="0"/>
                <a:t>있다  </a:t>
              </a:r>
              <a:r>
                <a:rPr lang="en-US" altLang="ko-KR" sz="1400" dirty="0" smtClean="0">
                  <a:sym typeface="Wingdings" panose="05000000000000000000" pitchFamily="2" charset="2"/>
                </a:rPr>
                <a:t> </a:t>
              </a:r>
              <a:r>
                <a:rPr lang="ko-KR" altLang="en-US" sz="1400" dirty="0" err="1">
                  <a:sym typeface="Wingdings" panose="05000000000000000000" pitchFamily="2" charset="2"/>
                </a:rPr>
                <a:t>반응형</a:t>
              </a:r>
              <a:r>
                <a:rPr lang="ko-KR" altLang="en-US" sz="1400" dirty="0">
                  <a:sym typeface="Wingdings" panose="05000000000000000000" pitchFamily="2" charset="2"/>
                </a:rPr>
                <a:t> 웹 디자인 </a:t>
              </a:r>
              <a:endParaRPr lang="en-US" altLang="ko-KR" sz="1400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6C5F0CBF-D672-4BBA-BDF5-09F5607E8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7548" y="3623714"/>
              <a:ext cx="5558951" cy="263604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3E9FF3-6CA7-4B1A-BF47-FAE2EE2EC961}"/>
              </a:ext>
            </a:extLst>
          </p:cNvPr>
          <p:cNvSpPr txBox="1"/>
          <p:nvPr/>
        </p:nvSpPr>
        <p:spPr>
          <a:xfrm>
            <a:off x="288344" y="1031548"/>
            <a:ext cx="28821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왜 스타일을 사용할까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FE68EA7-2242-4CC5-B0CC-5548E95EB210}"/>
              </a:ext>
            </a:extLst>
          </p:cNvPr>
          <p:cNvSpPr txBox="1"/>
          <p:nvPr/>
        </p:nvSpPr>
        <p:spPr>
          <a:xfrm>
            <a:off x="497742" y="5117967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마크업만 했을 때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D076A3-3CE3-485D-AE9E-BAE38AC5A0EC}"/>
              </a:ext>
            </a:extLst>
          </p:cNvPr>
          <p:cNvSpPr txBox="1"/>
          <p:nvPr/>
        </p:nvSpPr>
        <p:spPr>
          <a:xfrm>
            <a:off x="2500090" y="5131736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스타일을 적용했을 때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349993F-324E-4F50-888C-FAA47D136EE2}"/>
              </a:ext>
            </a:extLst>
          </p:cNvPr>
          <p:cNvSpPr txBox="1"/>
          <p:nvPr/>
        </p:nvSpPr>
        <p:spPr>
          <a:xfrm>
            <a:off x="5329107" y="6331361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0070C0"/>
                </a:solidFill>
              </a:rPr>
              <a:t>PC </a:t>
            </a:r>
            <a:r>
              <a:rPr lang="ko-KR" altLang="en-US" sz="1200">
                <a:solidFill>
                  <a:srgbClr val="0070C0"/>
                </a:solidFill>
              </a:rPr>
              <a:t>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C36B068-7778-4200-8F12-1EF698C9023D}"/>
              </a:ext>
            </a:extLst>
          </p:cNvPr>
          <p:cNvSpPr txBox="1"/>
          <p:nvPr/>
        </p:nvSpPr>
        <p:spPr>
          <a:xfrm>
            <a:off x="7274828" y="633136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모바일 화면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xmlns="" id="{2E4860B6-3AD6-4009-939B-6B1465095270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5653904" y="5903395"/>
            <a:ext cx="469616" cy="386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FB3918C-FBBD-4F06-902A-D550088EEC7F}"/>
              </a:ext>
            </a:extLst>
          </p:cNvPr>
          <p:cNvCxnSpPr/>
          <p:nvPr/>
        </p:nvCxnSpPr>
        <p:spPr>
          <a:xfrm flipV="1">
            <a:off x="1032264" y="4647501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0AD71348-2642-4274-8FFC-5DC8402271E4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3170466" y="4713292"/>
            <a:ext cx="196208" cy="41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2">
            <a:extLst>
              <a:ext uri="{FF2B5EF4-FFF2-40B4-BE49-F238E27FC236}">
                <a16:creationId xmlns:a16="http://schemas.microsoft.com/office/drawing/2014/main" xmlns="" id="{2E4860B6-3AD6-4009-939B-6B14650952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6441" y="5881353"/>
            <a:ext cx="469616" cy="386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84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의 우선순위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96752"/>
            <a:ext cx="8352928" cy="43204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스타일 시트를 정의하는 위치가 중요</a:t>
            </a:r>
            <a:r>
              <a:rPr lang="en-US" altLang="ko-KR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최종 적용</a:t>
            </a:r>
            <a:r>
              <a:rPr lang="en-US" altLang="ko-KR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--&gt;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</a:t>
            </a:r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="stylesheet"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="02_css_override.css"&gt;&lt;/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중복 정의된 경우 어떤 것이 적용될까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ko-KR" sz="1400" b="1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" t="43000" r="39698" b="39500"/>
          <a:stretch/>
        </p:blipFill>
        <p:spPr>
          <a:xfrm>
            <a:off x="405515" y="5687255"/>
            <a:ext cx="4398052" cy="4780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CSS </a:t>
            </a:r>
            <a:r>
              <a:rPr lang="ko-KR" altLang="en-US" sz="1400" b="1" dirty="0">
                <a:solidFill>
                  <a:schemeClr val="tx1"/>
                </a:solidFill>
              </a:rPr>
              <a:t>적용 우선순위 살펴보기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                                                                    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의 우선순위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416692"/>
            <a:ext cx="8345693" cy="396044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blue!important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스타일 시트를 정의하는 위치가 중요</a:t>
            </a:r>
            <a:r>
              <a:rPr lang="en-US" altLang="ko-KR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최종 적용</a:t>
            </a:r>
            <a:r>
              <a:rPr lang="en-US" altLang="ko-KR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--&gt;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</a:t>
            </a:r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="stylesheet"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="02_css_override.css"&gt;&lt;/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중복 정의된 경우 어떤 것이 적용될까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ko-KR" sz="1400" b="1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41999" r="40756" b="40501"/>
          <a:stretch/>
        </p:blipFill>
        <p:spPr>
          <a:xfrm>
            <a:off x="395536" y="5521148"/>
            <a:ext cx="4501262" cy="5001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CSS </a:t>
            </a:r>
            <a:r>
              <a:rPr lang="ko-KR" altLang="en-US" sz="1400" b="1" dirty="0">
                <a:solidFill>
                  <a:schemeClr val="tx1"/>
                </a:solidFill>
              </a:rPr>
              <a:t>적용 우선순위 살펴보기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                                                                    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 스타일 시트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3E9FF3-6CA7-4B1A-BF47-FAE2EE2EC961}"/>
              </a:ext>
            </a:extLst>
          </p:cNvPr>
          <p:cNvSpPr txBox="1"/>
          <p:nvPr/>
        </p:nvSpPr>
        <p:spPr>
          <a:xfrm>
            <a:off x="432361" y="1031548"/>
            <a:ext cx="36021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스타일 형식 알아보기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E377BC7-67C0-48BC-8DA2-A89F1C4D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9" y="1707815"/>
            <a:ext cx="3725842" cy="4575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3FE41D1-AB65-40D8-B8FF-24426B90062C}"/>
              </a:ext>
            </a:extLst>
          </p:cNvPr>
          <p:cNvSpPr/>
          <p:nvPr/>
        </p:nvSpPr>
        <p:spPr>
          <a:xfrm>
            <a:off x="1802318" y="1765443"/>
            <a:ext cx="1113498" cy="383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08AD1C-83BC-4128-8B6E-624A7D4D2770}"/>
              </a:ext>
            </a:extLst>
          </p:cNvPr>
          <p:cNvSpPr txBox="1"/>
          <p:nvPr/>
        </p:nvSpPr>
        <p:spPr>
          <a:xfrm>
            <a:off x="2662625" y="230344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</a:rPr>
              <a:t>스타일 규칙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AF33121F-06BB-4BCF-9BA8-BD64F9ACE4D8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>
            <a:off x="2359067" y="2148988"/>
            <a:ext cx="303558" cy="28526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3B121813-0E8F-4955-880A-655C40022B6E}"/>
              </a:ext>
            </a:extLst>
          </p:cNvPr>
          <p:cNvGrpSpPr/>
          <p:nvPr/>
        </p:nvGrpSpPr>
        <p:grpSpPr>
          <a:xfrm>
            <a:off x="107505" y="2852936"/>
            <a:ext cx="5008966" cy="3024336"/>
            <a:chOff x="722207" y="2940025"/>
            <a:chExt cx="4657119" cy="18573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F93B1B4F-7338-4457-906D-DE9D0D6CA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501" y="2940025"/>
              <a:ext cx="2790825" cy="185737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FBBE7A3-8BA5-4445-A11B-F60AA234DE5B}"/>
                </a:ext>
              </a:extLst>
            </p:cNvPr>
            <p:cNvSpPr txBox="1"/>
            <p:nvPr/>
          </p:nvSpPr>
          <p:spPr>
            <a:xfrm>
              <a:off x="722207" y="3656511"/>
              <a:ext cx="1697325" cy="96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ko-KR" altLang="en-US" sz="1200" b="1" dirty="0"/>
                <a:t>텍스트 단락</a:t>
              </a:r>
              <a:r>
                <a:rPr lang="ko-KR" altLang="en-US" sz="1200" dirty="0"/>
                <a:t>의 </a:t>
              </a:r>
              <a:endParaRPr lang="en-US" altLang="ko-KR" sz="1200" dirty="0"/>
            </a:p>
            <a:p>
              <a:pPr algn="r">
                <a:lnSpc>
                  <a:spcPct val="200000"/>
                </a:lnSpc>
              </a:pPr>
              <a:r>
                <a:rPr lang="ko-KR" altLang="en-US" sz="1200" b="1" dirty="0"/>
                <a:t>글자를</a:t>
              </a:r>
              <a:r>
                <a:rPr lang="ko-KR" altLang="en-US" sz="1200" dirty="0"/>
                <a:t> </a:t>
              </a:r>
              <a:r>
                <a:rPr lang="ko-KR" altLang="en-US" sz="1200" b="1" dirty="0"/>
                <a:t>가운데로 정렬 </a:t>
              </a:r>
              <a:endParaRPr lang="en-US" altLang="ko-KR" sz="1200" b="1" dirty="0"/>
            </a:p>
            <a:p>
              <a:pPr algn="r">
                <a:lnSpc>
                  <a:spcPct val="200000"/>
                </a:lnSpc>
              </a:pPr>
              <a:r>
                <a:rPr lang="ko-KR" altLang="en-US" sz="1200" b="1" dirty="0" err="1"/>
                <a:t>글자색을</a:t>
              </a:r>
              <a:r>
                <a:rPr lang="ko-KR" altLang="en-US" sz="1200" dirty="0"/>
                <a:t> </a:t>
              </a:r>
              <a:r>
                <a:rPr lang="ko-KR" altLang="en-US" sz="1200" b="1" dirty="0"/>
                <a:t>파랑</a:t>
              </a:r>
              <a:r>
                <a:rPr lang="ko-KR" altLang="en-US" sz="1200" dirty="0"/>
                <a:t>으로 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지정하고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싶다면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5CFC815A-C990-4B5F-9614-3476DE487E52}"/>
                </a:ext>
              </a:extLst>
            </p:cNvPr>
            <p:cNvCxnSpPr/>
            <p:nvPr/>
          </p:nvCxnSpPr>
          <p:spPr>
            <a:xfrm>
              <a:off x="2419534" y="3769509"/>
              <a:ext cx="8244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73AEDEA4-B43E-4BC9-BC25-FE741D3ED2DA}"/>
                </a:ext>
              </a:extLst>
            </p:cNvPr>
            <p:cNvCxnSpPr/>
            <p:nvPr/>
          </p:nvCxnSpPr>
          <p:spPr>
            <a:xfrm>
              <a:off x="2419533" y="4268142"/>
              <a:ext cx="8244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EF21DDDE-A959-4805-A03E-E54CC0D7521D}"/>
                </a:ext>
              </a:extLst>
            </p:cNvPr>
            <p:cNvCxnSpPr/>
            <p:nvPr/>
          </p:nvCxnSpPr>
          <p:spPr>
            <a:xfrm>
              <a:off x="2413716" y="4046297"/>
              <a:ext cx="8244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670245E7-A8AA-4EB8-8C01-D8CBF810B1E7}"/>
              </a:ext>
            </a:extLst>
          </p:cNvPr>
          <p:cNvCxnSpPr/>
          <p:nvPr/>
        </p:nvCxnSpPr>
        <p:spPr>
          <a:xfrm>
            <a:off x="5364088" y="1046135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F36F6D8-E03C-40C7-88A8-7C780E82B844}"/>
              </a:ext>
            </a:extLst>
          </p:cNvPr>
          <p:cNvSpPr txBox="1"/>
          <p:nvPr/>
        </p:nvSpPr>
        <p:spPr>
          <a:xfrm>
            <a:off x="5508104" y="995566"/>
            <a:ext cx="393554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ko-KR" altLang="en-US" sz="1400" b="1" dirty="0"/>
              <a:t>스타일 규칙 작성 </a:t>
            </a:r>
            <a:r>
              <a:rPr lang="ko-KR" altLang="en-US" sz="1400" b="1" dirty="0" smtClean="0"/>
              <a:t>방법</a:t>
            </a:r>
            <a:endParaRPr lang="en-US" altLang="ko-KR" sz="1400" dirty="0"/>
          </a:p>
          <a:p>
            <a:pPr marL="72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중괄호</a:t>
            </a:r>
            <a:r>
              <a:rPr lang="en-US" altLang="ko-KR" sz="1200" dirty="0"/>
              <a:t>( { </a:t>
            </a:r>
            <a:r>
              <a:rPr lang="ko-KR" altLang="en-US" sz="1200" dirty="0"/>
              <a:t> </a:t>
            </a:r>
            <a:r>
              <a:rPr lang="en-US" altLang="ko-KR" sz="1200" dirty="0"/>
              <a:t>} ) </a:t>
            </a:r>
            <a:r>
              <a:rPr lang="ko-KR" altLang="en-US" sz="1200" dirty="0"/>
              <a:t>사이에 스타일 규칙 나열</a:t>
            </a:r>
            <a:endParaRPr lang="en-US" altLang="ko-KR" sz="1200" dirty="0"/>
          </a:p>
          <a:p>
            <a:pPr marL="72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규칙이 여러 개일 경우 세미콜론</a:t>
            </a:r>
            <a:r>
              <a:rPr lang="en-US" altLang="ko-KR" sz="1200" dirty="0"/>
              <a:t>(;)</a:t>
            </a:r>
            <a:r>
              <a:rPr lang="ko-KR" altLang="en-US" sz="1200" dirty="0"/>
              <a:t>으로 구분</a:t>
            </a:r>
            <a:endParaRPr lang="en-US" altLang="ko-KR" sz="12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87E661BC-2E0D-46FF-9E0D-0CF80E8645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784"/>
          <a:stretch/>
        </p:blipFill>
        <p:spPr>
          <a:xfrm>
            <a:off x="5508104" y="1965062"/>
            <a:ext cx="3131387" cy="338197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24202A4-C843-4134-91B2-983B03D87CF1}"/>
              </a:ext>
            </a:extLst>
          </p:cNvPr>
          <p:cNvSpPr txBox="1"/>
          <p:nvPr/>
        </p:nvSpPr>
        <p:spPr>
          <a:xfrm>
            <a:off x="5508104" y="5373216"/>
            <a:ext cx="234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스타일 주석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D014D84-C85F-46A2-B13D-6352C5EC3FF4}"/>
              </a:ext>
            </a:extLst>
          </p:cNvPr>
          <p:cNvSpPr txBox="1"/>
          <p:nvPr/>
        </p:nvSpPr>
        <p:spPr>
          <a:xfrm>
            <a:off x="5508104" y="5678347"/>
            <a:ext cx="3131387" cy="60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/*</a:t>
            </a:r>
            <a:r>
              <a:rPr lang="ko-KR" altLang="en-US" sz="1200" dirty="0"/>
              <a:t>와 *</a:t>
            </a:r>
            <a:r>
              <a:rPr lang="en-US" altLang="ko-KR" sz="1200" dirty="0"/>
              <a:t>/ </a:t>
            </a:r>
            <a:r>
              <a:rPr lang="ko-KR" altLang="en-US" sz="1200" dirty="0"/>
              <a:t>사이에 주석 내용 입력</a:t>
            </a:r>
            <a:endParaRPr lang="en-US" altLang="ko-KR" sz="1200" dirty="0"/>
          </a:p>
          <a:p>
            <a:pPr marL="72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한 줄 또는 여러 줄을 입력 가능</a:t>
            </a:r>
          </a:p>
        </p:txBody>
      </p:sp>
    </p:spTree>
    <p:extLst>
      <p:ext uri="{BB962C8B-B14F-4D97-AF65-F5344CB8AC3E}">
        <p14:creationId xmlns:p14="http://schemas.microsoft.com/office/powerpoint/2010/main" val="16341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 스타일 시트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3E9FF3-6CA7-4B1A-BF47-FAE2EE2EC961}"/>
              </a:ext>
            </a:extLst>
          </p:cNvPr>
          <p:cNvSpPr txBox="1"/>
          <p:nvPr/>
        </p:nvSpPr>
        <p:spPr>
          <a:xfrm>
            <a:off x="179512" y="1031548"/>
            <a:ext cx="21034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스타일 시트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670245E7-A8AA-4EB8-8C01-D8CBF810B1E7}"/>
              </a:ext>
            </a:extLst>
          </p:cNvPr>
          <p:cNvCxnSpPr/>
          <p:nvPr/>
        </p:nvCxnSpPr>
        <p:spPr>
          <a:xfrm>
            <a:off x="4283968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25E7026-1E88-4811-B22C-B150CE51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04200"/>
            <a:ext cx="3977211" cy="21623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C08A6CE-F612-4EC8-A5D6-F005E21F9D3E}"/>
              </a:ext>
            </a:extLst>
          </p:cNvPr>
          <p:cNvSpPr txBox="1"/>
          <p:nvPr/>
        </p:nvSpPr>
        <p:spPr>
          <a:xfrm>
            <a:off x="4427984" y="1146230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인라인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스타일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C875AB3-AA08-4236-9BFB-6F794CDA881D}"/>
              </a:ext>
            </a:extLst>
          </p:cNvPr>
          <p:cNvSpPr txBox="1"/>
          <p:nvPr/>
        </p:nvSpPr>
        <p:spPr>
          <a:xfrm>
            <a:off x="4503484" y="1484784"/>
            <a:ext cx="417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스타일 시트를 사용하지 않고 스타일을 적용할 대상에 직접 표시</a:t>
            </a:r>
            <a:endParaRPr lang="en-US" altLang="ko-KR" sz="1200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스타일을 적용하고 싶은 태그에 </a:t>
            </a:r>
            <a:r>
              <a:rPr lang="en-US" altLang="ko-KR" sz="1200" dirty="0"/>
              <a:t>style </a:t>
            </a:r>
            <a:r>
              <a:rPr lang="ko-KR" altLang="en-US" sz="1200" dirty="0"/>
              <a:t>속성을 사용해 </a:t>
            </a:r>
            <a:r>
              <a:rPr lang="en-US" altLang="ko-KR" sz="1200" b="1" dirty="0">
                <a:solidFill>
                  <a:srgbClr val="0070C0"/>
                </a:solidFill>
              </a:rPr>
              <a:t>style=“</a:t>
            </a:r>
            <a:r>
              <a:rPr lang="ko-KR" altLang="en-US" sz="1200" b="1" dirty="0">
                <a:solidFill>
                  <a:srgbClr val="0070C0"/>
                </a:solidFill>
              </a:rPr>
              <a:t>속성</a:t>
            </a:r>
            <a:r>
              <a:rPr lang="en-US" altLang="ko-KR" sz="1200" b="1" dirty="0">
                <a:solidFill>
                  <a:srgbClr val="0070C0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속성 값</a:t>
            </a:r>
            <a:r>
              <a:rPr lang="en-US" altLang="ko-KR" sz="1200" b="1" dirty="0">
                <a:solidFill>
                  <a:srgbClr val="0070C0"/>
                </a:solidFill>
              </a:rPr>
              <a:t>;” </a:t>
            </a:r>
            <a:r>
              <a:rPr lang="ko-KR" altLang="en-US" sz="1200" dirty="0"/>
              <a:t>형태로 스타일 적용</a:t>
            </a:r>
            <a:endParaRPr lang="en-US" altLang="ko-K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7726F01-351B-412C-BCE3-A4011921F57D}"/>
              </a:ext>
            </a:extLst>
          </p:cNvPr>
          <p:cNvSpPr txBox="1"/>
          <p:nvPr/>
        </p:nvSpPr>
        <p:spPr>
          <a:xfrm>
            <a:off x="179512" y="4041971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브라우저 기본 스타일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4A5F57-39B0-4FB5-9B95-AD08FD9841CB}"/>
              </a:ext>
            </a:extLst>
          </p:cNvPr>
          <p:cNvSpPr txBox="1"/>
          <p:nvPr/>
        </p:nvSpPr>
        <p:spPr>
          <a:xfrm>
            <a:off x="255013" y="4517431"/>
            <a:ext cx="3901710" cy="88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브라우저에서 기본으로 적용하는 스타일</a:t>
            </a:r>
            <a:endParaRPr lang="en-US" altLang="ko-KR" sz="1200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웹</a:t>
            </a:r>
            <a:r>
              <a:rPr lang="en-US" altLang="ko-KR" sz="1200" dirty="0"/>
              <a:t> </a:t>
            </a:r>
            <a:r>
              <a:rPr lang="ko-KR" altLang="en-US" sz="1200" dirty="0"/>
              <a:t>문서에서 아무 스타일도 적용하지 않고 </a:t>
            </a:r>
            <a:r>
              <a:rPr lang="en-US" altLang="ko-KR" sz="1200" dirty="0"/>
              <a:t>HTML</a:t>
            </a:r>
            <a:r>
              <a:rPr lang="ko-KR" altLang="en-US" sz="1200" dirty="0"/>
              <a:t>만 사용해도 그 기능에 따라 크기에 맞게 보여줌</a:t>
            </a:r>
            <a:endParaRPr lang="en-US" altLang="ko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E3AE935-A690-48DD-AF67-BC4C57C8DCA0}"/>
              </a:ext>
            </a:extLst>
          </p:cNvPr>
          <p:cNvSpPr txBox="1"/>
          <p:nvPr/>
        </p:nvSpPr>
        <p:spPr>
          <a:xfrm>
            <a:off x="4427984" y="2980546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내부 스타일 시트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14FA943-9C95-4B93-85AD-C2DC0D3C9F58}"/>
              </a:ext>
            </a:extLst>
          </p:cNvPr>
          <p:cNvSpPr txBox="1"/>
          <p:nvPr/>
        </p:nvSpPr>
        <p:spPr>
          <a:xfrm>
            <a:off x="4503484" y="3308791"/>
            <a:ext cx="4388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웹 문서 안에서 사용할 스타일을 문서 안에 정리한 것</a:t>
            </a:r>
            <a:endParaRPr lang="en-US" altLang="ko-KR" sz="1200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모든 스타일 정보는 </a:t>
            </a:r>
            <a:r>
              <a:rPr lang="en-US" altLang="ko-KR" sz="1200" dirty="0"/>
              <a:t>&lt;head&gt; </a:t>
            </a:r>
            <a:r>
              <a:rPr lang="ko-KR" altLang="en-US" sz="1200" dirty="0"/>
              <a:t>태그와 </a:t>
            </a:r>
            <a:r>
              <a:rPr lang="en-US" altLang="ko-KR" sz="1200" dirty="0"/>
              <a:t>&lt;/head&gt; </a:t>
            </a:r>
            <a:r>
              <a:rPr lang="ko-KR" altLang="en-US" sz="1200" dirty="0"/>
              <a:t>태그 안에서 정의</a:t>
            </a:r>
            <a:endParaRPr lang="en-US" altLang="ko-KR" sz="1200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&lt;style&gt; </a:t>
            </a:r>
            <a:r>
              <a:rPr lang="ko-KR" altLang="en-US" sz="1200" dirty="0"/>
              <a:t>태그와 </a:t>
            </a:r>
            <a:r>
              <a:rPr lang="en-US" altLang="ko-KR" sz="1200" dirty="0"/>
              <a:t>&lt;/style&gt; </a:t>
            </a:r>
            <a:r>
              <a:rPr lang="ko-KR" altLang="en-US" sz="1200" dirty="0"/>
              <a:t>태그 사이에 작성</a:t>
            </a:r>
            <a:endParaRPr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DFDF2E4-9374-467F-84D9-4EA1D1EEFF1E}"/>
              </a:ext>
            </a:extLst>
          </p:cNvPr>
          <p:cNvSpPr txBox="1"/>
          <p:nvPr/>
        </p:nvSpPr>
        <p:spPr>
          <a:xfrm>
            <a:off x="4427984" y="4708799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외부 스타일 시트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554DAB4-F0CB-404F-954B-92282F327513}"/>
              </a:ext>
            </a:extLst>
          </p:cNvPr>
          <p:cNvSpPr txBox="1"/>
          <p:nvPr/>
        </p:nvSpPr>
        <p:spPr>
          <a:xfrm>
            <a:off x="4503484" y="5036983"/>
            <a:ext cx="417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여러 웹 문서에서 사용할 스타일을 별도 파일로 저장해 놓고 필요할 때마다 파일에서 가져와 사용</a:t>
            </a:r>
            <a:endParaRPr lang="en-US" altLang="ko-KR" sz="1200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&lt;style&gt; </a:t>
            </a:r>
            <a:r>
              <a:rPr lang="ko-KR" altLang="en-US" sz="1200" dirty="0"/>
              <a:t>태그 없이 </a:t>
            </a:r>
            <a:r>
              <a:rPr lang="en-US" altLang="ko-KR" sz="1200" dirty="0"/>
              <a:t>&lt;link&gt; </a:t>
            </a:r>
            <a:r>
              <a:rPr lang="ko-KR" altLang="en-US" sz="1200" dirty="0"/>
              <a:t>태그만 사용해 미리 만들어 놓은 외부 스타일 시트 파일 연결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2888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의 사용 위치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5"/>
          <a:stretch/>
        </p:blipFill>
        <p:spPr>
          <a:xfrm>
            <a:off x="504056" y="1412777"/>
            <a:ext cx="8388424" cy="309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2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의 사용 위치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400" b="1" dirty="0" smtClean="0">
                <a:solidFill>
                  <a:schemeClr val="tx1"/>
                </a:solidFill>
              </a:rPr>
              <a:t>스타일 </a:t>
            </a:r>
            <a:r>
              <a:rPr lang="ko-KR" altLang="ko-KR" sz="1400" b="1" dirty="0">
                <a:solidFill>
                  <a:schemeClr val="tx1"/>
                </a:solidFill>
              </a:rPr>
              <a:t>시트 사용 위치 </a:t>
            </a:r>
            <a:r>
              <a:rPr lang="ko-KR" altLang="ko-KR" sz="1400" b="1" dirty="0" smtClean="0">
                <a:solidFill>
                  <a:schemeClr val="tx1"/>
                </a:solidFill>
              </a:rPr>
              <a:t>확인하기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5536" y="1484784"/>
            <a:ext cx="8344461" cy="86409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p3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5536" y="2492896"/>
            <a:ext cx="8352928" cy="41764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스타일 시트 적용 방법 </a:t>
            </a:r>
            <a:r>
              <a:rPr lang="en-US" altLang="ko-KR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</a:t>
            </a:r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stylesheet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="01_cssstyle_external.css"&gt;&lt;/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p2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   </a:t>
            </a:r>
            <a:r>
              <a:rPr lang="en-US" altLang="ko-KR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내부 스타일 시트 적용 방법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400" b="1" dirty="0" err="1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인라인</a:t>
            </a:r>
            <a:r>
              <a:rPr lang="ko-KR" altLang="en-US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스타일 시트 적용 방법 </a:t>
            </a:r>
            <a:r>
              <a:rPr lang="en-US" altLang="ko-KR" sz="1400" b="1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p1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인라인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스타일 시트 적용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내부 스타일 시트 적용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스타일 시트 적용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ko-KR" sz="1400" b="1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" t="39500" r="68032" b="22000"/>
          <a:stretch/>
        </p:blipFill>
        <p:spPr>
          <a:xfrm>
            <a:off x="5880584" y="3931556"/>
            <a:ext cx="2677389" cy="12271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619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기본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8"/>
          <a:stretch/>
        </p:blipFill>
        <p:spPr>
          <a:xfrm>
            <a:off x="288166" y="1763486"/>
            <a:ext cx="8407085" cy="287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8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487802E6-4850-43B9-9452-11A94CB457C2}"/>
              </a:ext>
            </a:extLst>
          </p:cNvPr>
          <p:cNvCxnSpPr/>
          <p:nvPr/>
        </p:nvCxnSpPr>
        <p:spPr>
          <a:xfrm>
            <a:off x="4860032" y="936236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기본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079528-D8F6-4570-9E3A-0424955A2DAB}"/>
              </a:ext>
            </a:extLst>
          </p:cNvPr>
          <p:cNvSpPr txBox="1"/>
          <p:nvPr/>
        </p:nvSpPr>
        <p:spPr>
          <a:xfrm>
            <a:off x="446713" y="1098958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전체 선택자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03C6C4-52CD-4979-B9B2-D37C413710FF}"/>
              </a:ext>
            </a:extLst>
          </p:cNvPr>
          <p:cNvSpPr txBox="1"/>
          <p:nvPr/>
        </p:nvSpPr>
        <p:spPr>
          <a:xfrm>
            <a:off x="107504" y="1556113"/>
            <a:ext cx="4644008" cy="60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페이지에 있는 모든 요소를 대상으로 스타일을 적용할 때 사용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웹 브라우저의 기본 스타일을 초기화할 때 자주 사용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C73AE90-06C5-44E8-BB34-A16E1E0B1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97" y="2320998"/>
            <a:ext cx="2721067" cy="5319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65F9332-1910-41A7-A2B4-4CBC19C4CE1E}"/>
              </a:ext>
            </a:extLst>
          </p:cNvPr>
          <p:cNvSpPr txBox="1"/>
          <p:nvPr/>
        </p:nvSpPr>
        <p:spPr>
          <a:xfrm>
            <a:off x="5209728" y="1098958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타입 선택자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B373FF6-F2A2-4F60-9AF3-C80583F2D483}"/>
              </a:ext>
            </a:extLst>
          </p:cNvPr>
          <p:cNvSpPr txBox="1"/>
          <p:nvPr/>
        </p:nvSpPr>
        <p:spPr>
          <a:xfrm>
            <a:off x="5209728" y="1574417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문서에서 특정 태그를 사용한 모든 요소에 스타일이 </a:t>
            </a:r>
            <a:r>
              <a:rPr lang="ko-KR" altLang="en-US" sz="1200" dirty="0" smtClean="0"/>
              <a:t>  적용됨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335B93F-9300-447C-A8CA-939DF488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728" y="2291632"/>
            <a:ext cx="2653980" cy="5613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D97A1B8-D5AF-4A36-BE02-35AD141A7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728" y="2924944"/>
            <a:ext cx="2962672" cy="2604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DD9E9AA-F1C1-4DD5-8CC4-AFEEFC7A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464" y="5517232"/>
            <a:ext cx="2434872" cy="11619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B92EA37-F600-463E-8668-49C1E7960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65" y="2888078"/>
            <a:ext cx="2402375" cy="19405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1EF33D8E-FF85-4922-BA7F-AF58F9431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498" y="4857441"/>
            <a:ext cx="3636298" cy="166790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06"/>
          <a:stretch/>
        </p:blipFill>
        <p:spPr bwMode="auto">
          <a:xfrm>
            <a:off x="5023463" y="2924945"/>
            <a:ext cx="397902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49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08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전체 </a:t>
            </a:r>
            <a:r>
              <a:rPr lang="ko-KR" altLang="en-US" sz="1400" b="1" dirty="0" err="1">
                <a:solidFill>
                  <a:schemeClr val="tx1"/>
                </a:solidFill>
              </a:rPr>
              <a:t>선택자</a:t>
            </a:r>
            <a:r>
              <a:rPr lang="ko-KR" altLang="en-US" sz="1400" b="1" dirty="0">
                <a:solidFill>
                  <a:schemeClr val="tx1"/>
                </a:solidFill>
              </a:rPr>
              <a:t> 사용하기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1412776"/>
            <a:ext cx="8344461" cy="496855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13px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Universal Selector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모두 같은 색상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같은 크기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전체적으로 동시에 스타일 적용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데이터에 적용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20888"/>
            <a:ext cx="433926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7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4407</TotalTime>
  <Words>1606</Words>
  <Application>Microsoft Office PowerPoint</Application>
  <PresentationFormat>화면 슬라이드 쇼(4:3)</PresentationFormat>
  <Paragraphs>300</Paragraphs>
  <Slides>21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웹 문서에 디자인 입히기</vt:lpstr>
      <vt:lpstr>스타일과 스타일 시트</vt:lpstr>
      <vt:lpstr>스타일과 스타일 시트</vt:lpstr>
      <vt:lpstr>CSS의 사용 위치</vt:lpstr>
      <vt:lpstr>CSS의 사용 위치</vt:lpstr>
      <vt:lpstr>CSS 기본 선택자</vt:lpstr>
      <vt:lpstr>CSS 기본 선택자</vt:lpstr>
      <vt:lpstr>CSS 기본 선택자</vt:lpstr>
      <vt:lpstr>CSS 기본 선택자</vt:lpstr>
      <vt:lpstr>CSS 기본 선택자</vt:lpstr>
      <vt:lpstr>기본 선택자</vt:lpstr>
      <vt:lpstr>CSS 기본 선택자</vt:lpstr>
      <vt:lpstr>CSS 기본 선택자</vt:lpstr>
      <vt:lpstr>CSS 기본 선택자</vt:lpstr>
      <vt:lpstr>캐스케이딩 스타일 시트</vt:lpstr>
      <vt:lpstr>캐스케이딩 스타일 시트</vt:lpstr>
      <vt:lpstr>캐스케이딩 스타일 시트</vt:lpstr>
      <vt:lpstr>CSS의 우선순위</vt:lpstr>
      <vt:lpstr>CSS의 우선순위</vt:lpstr>
      <vt:lpstr>CSS의 우선순위</vt:lpstr>
    </vt:vector>
  </TitlesOfParts>
  <Company>한빛가족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jslee912@gmail.com</cp:lastModifiedBy>
  <cp:revision>366</cp:revision>
  <dcterms:created xsi:type="dcterms:W3CDTF">2012-08-06T11:28:05Z</dcterms:created>
  <dcterms:modified xsi:type="dcterms:W3CDTF">2021-07-27T14:24:06Z</dcterms:modified>
</cp:coreProperties>
</file>