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80" r:id="rId3"/>
    <p:sldId id="323" r:id="rId4"/>
    <p:sldId id="324" r:id="rId5"/>
    <p:sldId id="325" r:id="rId6"/>
    <p:sldId id="317" r:id="rId7"/>
    <p:sldId id="318" r:id="rId8"/>
    <p:sldId id="319" r:id="rId9"/>
    <p:sldId id="321" r:id="rId10"/>
    <p:sldId id="322" r:id="rId11"/>
    <p:sldId id="320" r:id="rId12"/>
    <p:sldId id="279" r:id="rId13"/>
  </p:sldIdLst>
  <p:sldSz cx="12192000" cy="6858000"/>
  <p:notesSz cx="6858000" cy="9144000"/>
  <p:embeddedFontLst>
    <p:embeddedFont>
      <p:font typeface="한컴 말랑말랑 Bold" panose="020F0803000000000000" pitchFamily="50" charset="-127"/>
      <p:bold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Garamond" panose="02020404030301010803" pitchFamily="18" charset="0"/>
      <p:regular r:id="rId18"/>
      <p:bold r:id="rId19"/>
      <p:italic r:id="rId20"/>
    </p:embeddedFont>
    <p:embeddedFont>
      <p:font typeface="Segoe UI" panose="020B0502040204020203" pitchFamily="3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302" userDrawn="1">
          <p15:clr>
            <a:srgbClr val="A4A3A4"/>
          </p15:clr>
        </p15:guide>
        <p15:guide id="3" pos="7392" userDrawn="1">
          <p15:clr>
            <a:srgbClr val="A4A3A4"/>
          </p15:clr>
        </p15:guide>
        <p15:guide id="4" orient="horz" pos="672" userDrawn="1">
          <p15:clr>
            <a:srgbClr val="A4A3A4"/>
          </p15:clr>
        </p15:guide>
        <p15:guide id="5" orient="horz" pos="216" userDrawn="1">
          <p15:clr>
            <a:srgbClr val="A4A3A4"/>
          </p15:clr>
        </p15:guide>
        <p15:guide id="6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2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9" autoAdjust="0"/>
    <p:restoredTop sz="66240" autoAdjust="0"/>
  </p:normalViewPr>
  <p:slideViewPr>
    <p:cSldViewPr snapToGrid="0">
      <p:cViewPr varScale="1">
        <p:scale>
          <a:sx n="76" d="100"/>
          <a:sy n="76" d="100"/>
        </p:scale>
        <p:origin x="2364" y="120"/>
      </p:cViewPr>
      <p:guideLst>
        <p:guide orient="horz" pos="864"/>
        <p:guide pos="302"/>
        <p:guide pos="7392"/>
        <p:guide orient="horz" pos="672"/>
        <p:guide orient="horz" pos="216"/>
        <p:guide orient="horz" pos="417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594D7-89D9-44DF-8EC4-339EC9FF5C1D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79EED-C460-4751-8E52-D18C6054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79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71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/>
              <a:t>https://codepen.io/dcudonationcoin/pen/OJZOoPy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45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3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61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57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7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13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https://ko.gov-civil-setubal.pt/what-do-fix-google-chrome-memory-leak-windows-10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83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49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64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64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https://www.youtube.com/c/%EC%9B%A8%EC%BB%A4TV/videos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9EED-C460-4751-8E52-D18C6054A4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12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7A8D2-7801-4C1A-8174-6461E62C0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CCA18-2CDE-4DFC-BD38-534A78EBE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463E8-84B5-4771-B306-9BD537BB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388D-7049-4A58-ADEF-069566DE167C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AFE3-1E93-4F0F-9D33-8FC7EBD0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BB345-F763-43E1-9677-9C8B4679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7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EB78-F0A3-4057-B8C5-D4FB73DB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F6B5E-9BC2-47EC-9A21-4DF177161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8AB22-76D6-44FD-85AC-FC624D4C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A9BD-FB71-48D4-9715-A1838906E938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27D41-8927-4140-9BBB-3240D703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790AD-13EB-472C-B70F-04CE90F2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3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AB713-8A5F-44D4-9418-40DEFBCA6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F773D-F7CE-4EC2-8150-A14C1DBB4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2FFE4-6D17-4A33-809A-DE4018BAE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700E-BABF-48D7-91ED-16FA9F56B942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2F211-47EB-4D78-AA5E-7ACDE006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D26BA-3599-4EE3-9F68-E75EFE95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5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E30E-2CF4-4C28-A728-ACC9709B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D7D78-1CBF-4FC3-914C-F3FB674F3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7800" indent="-177800">
              <a:buClr>
                <a:srgbClr val="102747"/>
              </a:buClr>
              <a:buFont typeface="Garamond" panose="02020404030301010803" pitchFamily="18" charset="0"/>
              <a:buChar char="›"/>
              <a:defRPr/>
            </a:lvl1pPr>
            <a:lvl2pPr marL="342900" indent="-165100">
              <a:buClr>
                <a:srgbClr val="102747"/>
              </a:buClr>
              <a:buFont typeface="Garamond" panose="02020404030301010803" pitchFamily="18" charset="0"/>
              <a:buChar char="›"/>
              <a:defRPr/>
            </a:lvl2pPr>
            <a:lvl3pPr marL="520700" indent="-165100"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/>
            </a:lvl3pPr>
            <a:lvl4pPr marL="685800" indent="-177800"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/>
            </a:lvl4pPr>
            <a:lvl5pPr marL="863600" indent="-177800"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459B1-99F0-4BD1-8B0B-58723E65F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679C-196D-4DE0-8A42-E5ADEB72970E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E4102-C2B4-4A47-9F34-AB569C93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B167-E2CC-4E62-8049-AFC7D64D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4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01E3-CDD6-4188-8C1C-C98FC9C3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61369-1D30-4C1E-9595-48AC121AD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DAB11-A9B4-4500-BF8F-B50C2BB4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ED3D-CB9B-48CA-9D94-084D6089EB93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72044-A45B-41EA-930C-5263ADC40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5C8D7-6F28-4815-9EE3-1AC310BBF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7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24E2-8BD4-4D5F-8392-7AD00B78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613C7-50F2-424F-BE7F-7DE7F4441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18EE6-5835-4D32-A248-0BDDC8921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169D1-83B0-400F-9319-38E8753A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89B3-530D-4855-BCB9-DEB09A7CF906}" type="datetime1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3FEED-4036-4191-A42E-A183CD03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01FE4-4C37-487F-8A3F-7F8C96BE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1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9C24-40E6-4317-A009-BC709DF4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34740-2740-4357-8B9E-D5EDF7805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66345-5C80-4EA8-95D9-0896444A9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0ECDC-8899-47DC-82BF-4A970E295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B3B67-BBA0-4D0C-A8CF-852BC026E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A4E01C-3297-4635-8452-9091983D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EFAF-07A3-4695-BB79-64B21819070B}" type="datetime1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4BF24-974A-42CF-A4DD-3F77B75E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50926F-924C-40C9-90A6-2C476AE82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4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44EE6-F7BA-4C11-AA2C-6A393C9A2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FEA8C-7DFC-4CD9-AEF4-7B81F2BD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3797-4250-4407-9785-E305430B2792}" type="datetime1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D82DD-A71A-499A-A598-A6104FD2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A7A6E-C67E-4F89-ADB1-226826F6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9F175-0F57-4EB3-B265-34517C43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07AB-517D-4491-9172-EBFFC880A0F5}" type="datetime1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84187-B78A-4088-BD9A-54F6B432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3A28F-8FE9-46BF-A895-C31A1493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2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C224-3EAF-4EE6-A0D5-9A804E237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26DD-F5E8-414C-BDF0-C2F770A53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F688C-1DE6-44DD-988C-9CB1769E2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98EE2-070C-405B-B3AD-0DE7B0F7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0FA8-FD76-4777-81F3-EA849AAF49D9}" type="datetime1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71937-FE79-46E8-880E-54563256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6B417-789C-4CF7-8948-08A45745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6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0891-E02B-4A29-A955-5E06630F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5FE48-8E40-498D-AA77-9E67F7F84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DF13E-98FF-4848-9799-8BCF36FB4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BA9BE-8217-4F2F-AC35-168B6095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5968D-F649-4BB4-A9DF-559D2CA7055F}" type="datetime1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63AB8-90C3-4C6E-8ABE-02803C02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9F9E5-7A14-4B53-85EF-77D661FA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5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C7549-7BA2-4483-80DE-044F01FB2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F9A2D-9010-4365-9F0A-6371B64B0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D3941-B14F-4EAD-86E2-82097642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026A1-4838-47B3-BDB6-2E6C2423384E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0FA04-5677-48F2-93C7-E80C17D69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9B155-7C67-4B01-800F-B47EEE4F9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5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A4DC169-4993-4B1E-8950-4347355BC6A3}"/>
              </a:ext>
            </a:extLst>
          </p:cNvPr>
          <p:cNvSpPr/>
          <p:nvPr/>
        </p:nvSpPr>
        <p:spPr>
          <a:xfrm>
            <a:off x="9299732" y="0"/>
            <a:ext cx="2892267" cy="685800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Date Placeholder 1032">
            <a:extLst>
              <a:ext uri="{FF2B5EF4-FFF2-40B4-BE49-F238E27FC236}">
                <a16:creationId xmlns:a16="http://schemas.microsoft.com/office/drawing/2014/main" id="{1D675F16-E26C-47FD-A860-BB2D22A6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84383" y="6313047"/>
            <a:ext cx="2743200" cy="365125"/>
          </a:xfrm>
        </p:spPr>
        <p:txBody>
          <a:bodyPr lIns="0" tIns="0" rIns="0" bIns="0"/>
          <a:lstStyle/>
          <a:p>
            <a:pPr algn="r"/>
            <a:fld id="{6948E918-F6D5-4B5F-9310-1C1B6CE81CE7}" type="datetime1">
              <a:rPr lang="en-US" sz="1600" smtClean="0">
                <a:solidFill>
                  <a:schemeClr val="bg1"/>
                </a:solidFill>
              </a:rPr>
              <a:pPr algn="r"/>
              <a:t>9/29/2022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BF723D-A4F4-419F-A9B7-75AA050B8271}"/>
              </a:ext>
            </a:extLst>
          </p:cNvPr>
          <p:cNvSpPr/>
          <p:nvPr/>
        </p:nvSpPr>
        <p:spPr>
          <a:xfrm>
            <a:off x="1043189" y="2609850"/>
            <a:ext cx="11148810" cy="3494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3B379B-E74C-4691-8BE5-FBE0E846CB72}"/>
              </a:ext>
            </a:extLst>
          </p:cNvPr>
          <p:cNvGrpSpPr/>
          <p:nvPr/>
        </p:nvGrpSpPr>
        <p:grpSpPr>
          <a:xfrm>
            <a:off x="1592510" y="4234552"/>
            <a:ext cx="8063425" cy="1392641"/>
            <a:chOff x="810520" y="2756200"/>
            <a:chExt cx="8063425" cy="139264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41E572-75DE-459D-A703-6B6847D7931B}"/>
                </a:ext>
              </a:extLst>
            </p:cNvPr>
            <p:cNvSpPr txBox="1"/>
            <p:nvPr/>
          </p:nvSpPr>
          <p:spPr>
            <a:xfrm>
              <a:off x="810520" y="2756200"/>
              <a:ext cx="8063425" cy="67710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ko-KR" altLang="en-US" sz="4400" dirty="0" smtClean="0">
                  <a:solidFill>
                    <a:srgbClr val="102747"/>
                  </a:solidFill>
                  <a:latin typeface="Garamond" panose="02020404030301010803" pitchFamily="18" charset="0"/>
                </a:rPr>
                <a:t>연구실 공모전 준비</a:t>
              </a:r>
              <a:endParaRPr lang="en-US" altLang="ko-KR" sz="4400" dirty="0" smtClean="0">
                <a:solidFill>
                  <a:srgbClr val="102747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E15474-EB57-4BE6-A0DE-6F17AC4329AD}"/>
                </a:ext>
              </a:extLst>
            </p:cNvPr>
            <p:cNvSpPr txBox="1"/>
            <p:nvPr/>
          </p:nvSpPr>
          <p:spPr>
            <a:xfrm>
              <a:off x="810520" y="3717954"/>
              <a:ext cx="806342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2800" dirty="0" err="1" smtClean="0">
                  <a:solidFill>
                    <a:srgbClr val="102747"/>
                  </a:solidFill>
                  <a:latin typeface="Garamond" panose="02020404030301010803" pitchFamily="18" charset="0"/>
                </a:rPr>
                <a:t>블록체인을</a:t>
              </a:r>
              <a:r>
                <a:rPr lang="ko-KR" altLang="en-US" sz="2800" dirty="0" smtClean="0">
                  <a:solidFill>
                    <a:srgbClr val="102747"/>
                  </a:solidFill>
                  <a:latin typeface="Garamond" panose="02020404030301010803" pitchFamily="18" charset="0"/>
                </a:rPr>
                <a:t> 이용한 기부 사이트 서비스 웹 개발</a:t>
              </a:r>
              <a:endParaRPr lang="en-US" sz="2800" dirty="0">
                <a:solidFill>
                  <a:srgbClr val="102747"/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EC4867-BBC1-4B30-8F0D-2830056F8454}"/>
                </a:ext>
              </a:extLst>
            </p:cNvPr>
            <p:cNvCxnSpPr>
              <a:cxnSpLocks/>
            </p:cNvCxnSpPr>
            <p:nvPr/>
          </p:nvCxnSpPr>
          <p:spPr>
            <a:xfrm>
              <a:off x="810520" y="3575631"/>
              <a:ext cx="806342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3FC859BB-9DED-4BC3-A24A-683432F38FB3}"/>
              </a:ext>
            </a:extLst>
          </p:cNvPr>
          <p:cNvGrpSpPr/>
          <p:nvPr/>
        </p:nvGrpSpPr>
        <p:grpSpPr>
          <a:xfrm>
            <a:off x="532299" y="2988607"/>
            <a:ext cx="3202734" cy="430886"/>
            <a:chOff x="684699" y="2988605"/>
            <a:chExt cx="3202734" cy="738655"/>
          </a:xfrm>
        </p:grpSpPr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1B14BE5B-21DC-47E0-8177-5D05CFFDF548}"/>
                </a:ext>
              </a:extLst>
            </p:cNvPr>
            <p:cNvSpPr/>
            <p:nvPr/>
          </p:nvSpPr>
          <p:spPr>
            <a:xfrm>
              <a:off x="684699" y="2988605"/>
              <a:ext cx="3202734" cy="738655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ubtitle 63">
              <a:extLst>
                <a:ext uri="{FF2B5EF4-FFF2-40B4-BE49-F238E27FC236}">
                  <a16:creationId xmlns:a16="http://schemas.microsoft.com/office/drawing/2014/main" id="{8F7A174D-DAFD-4582-9472-A624813A8C08}"/>
                </a:ext>
              </a:extLst>
            </p:cNvPr>
            <p:cNvSpPr txBox="1">
              <a:spLocks/>
            </p:cNvSpPr>
            <p:nvPr/>
          </p:nvSpPr>
          <p:spPr>
            <a:xfrm>
              <a:off x="862405" y="3135115"/>
              <a:ext cx="2798721" cy="223779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i="1" dirty="0">
                  <a:solidFill>
                    <a:schemeClr val="bg1"/>
                  </a:solidFill>
                  <a:latin typeface="Garamond" panose="02020404030301010803" pitchFamily="18" charset="0"/>
                  <a:cs typeface="Segoe UI" panose="020B0502040204020203" pitchFamily="34" charset="0"/>
                </a:rPr>
                <a:t>Presented by:</a:t>
              </a:r>
              <a:r>
                <a:rPr lang="en-US" sz="1600" i="1" dirty="0">
                  <a:solidFill>
                    <a:schemeClr val="bg1"/>
                  </a:solidFill>
                  <a:latin typeface="Garamond" panose="02020404030301010803" pitchFamily="18" charset="0"/>
                  <a:cs typeface="Segoe UI" panose="020B0502040204020203" pitchFamily="34" charset="0"/>
                </a:rPr>
                <a:t> </a:t>
              </a:r>
              <a:r>
                <a:rPr lang="en-US" sz="1600" i="1" dirty="0" err="1">
                  <a:solidFill>
                    <a:schemeClr val="bg1"/>
                  </a:solidFill>
                  <a:latin typeface="Garamond" panose="02020404030301010803" pitchFamily="18" charset="0"/>
                  <a:cs typeface="Segoe UI" panose="020B0502040204020203" pitchFamily="34" charset="0"/>
                </a:rPr>
                <a:t>KimSeongHak</a:t>
              </a:r>
              <a:endParaRPr lang="en-US" sz="1600" dirty="0">
                <a:solidFill>
                  <a:schemeClr val="bg1"/>
                </a:solidFill>
                <a:latin typeface="Garamond" panose="02020404030301010803" pitchFamily="18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47DFAF3-7A6F-483E-9BBB-030930CF6727}"/>
              </a:ext>
            </a:extLst>
          </p:cNvPr>
          <p:cNvCxnSpPr>
            <a:cxnSpLocks/>
          </p:cNvCxnSpPr>
          <p:nvPr/>
        </p:nvCxnSpPr>
        <p:spPr>
          <a:xfrm>
            <a:off x="9299732" y="6495609"/>
            <a:ext cx="8562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602262" y="390602"/>
            <a:ext cx="23877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</a:rPr>
              <a:t>Crypto LAB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28" y="6321673"/>
            <a:ext cx="251074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0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sz="2800" dirty="0" err="1" smtClean="0"/>
              <a:t>모네로</a:t>
            </a:r>
            <a:r>
              <a:rPr lang="en-US" altLang="ko-KR" sz="2800" dirty="0" smtClean="0"/>
              <a:t>(XMR)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ko-KR" altLang="en-US" sz="1800" dirty="0" smtClean="0"/>
              <a:t>개념</a:t>
            </a:r>
            <a:endParaRPr lang="en-US" altLang="ko-KR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10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50" b="639"/>
          <a:stretch/>
        </p:blipFill>
        <p:spPr>
          <a:xfrm>
            <a:off x="500529" y="6321673"/>
            <a:ext cx="862446" cy="286161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0063241" y="-287943"/>
            <a:ext cx="2201962" cy="8044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ea typeface="한컴 말랑말랑 Bold" panose="020F0803000000000000" pitchFamily="50" charset="-127"/>
              </a:rPr>
              <a:t>Crypto LAB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  <a:ea typeface="한컴 말랑말랑 Bold" panose="020F0803000000000000" pitchFamily="50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71" y="1188316"/>
            <a:ext cx="5512937" cy="3568411"/>
          </a:xfr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683" y="2351661"/>
            <a:ext cx="6203117" cy="410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7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sz="2800" dirty="0" err="1" smtClean="0"/>
              <a:t>모네로</a:t>
            </a:r>
            <a:r>
              <a:rPr lang="en-US" altLang="ko-KR" sz="2800" dirty="0" smtClean="0"/>
              <a:t>(XMR)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ko-KR" altLang="en-US" sz="1800" dirty="0" smtClean="0"/>
              <a:t>개념</a:t>
            </a:r>
            <a:endParaRPr lang="en-US" altLang="ko-KR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11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50" b="639"/>
          <a:stretch/>
        </p:blipFill>
        <p:spPr>
          <a:xfrm>
            <a:off x="500529" y="6321673"/>
            <a:ext cx="862446" cy="286161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0063241" y="-287943"/>
            <a:ext cx="2201962" cy="8044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ea typeface="한컴 말랑말랑 Bold" panose="020F0803000000000000" pitchFamily="50" charset="-127"/>
              </a:rPr>
              <a:t>Crypto LAB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  <a:ea typeface="한컴 말랑말랑 Bold" panose="020F08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F5F80-49AD-74B0-24E7-B85E3044E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404010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487" y="1679441"/>
            <a:ext cx="68389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8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0EBF723D-A4F4-419F-A9B7-75AA050B8271}"/>
              </a:ext>
            </a:extLst>
          </p:cNvPr>
          <p:cNvSpPr/>
          <p:nvPr/>
        </p:nvSpPr>
        <p:spPr>
          <a:xfrm>
            <a:off x="0" y="3788229"/>
            <a:ext cx="8665023" cy="246743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3B379B-E74C-4691-8BE5-FBE0E846CB72}"/>
              </a:ext>
            </a:extLst>
          </p:cNvPr>
          <p:cNvGrpSpPr/>
          <p:nvPr/>
        </p:nvGrpSpPr>
        <p:grpSpPr>
          <a:xfrm>
            <a:off x="634568" y="4202513"/>
            <a:ext cx="6651604" cy="1065653"/>
            <a:chOff x="810520" y="2509978"/>
            <a:chExt cx="8063425" cy="106565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41E572-75DE-459D-A703-6B6847D7931B}"/>
                </a:ext>
              </a:extLst>
            </p:cNvPr>
            <p:cNvSpPr txBox="1"/>
            <p:nvPr/>
          </p:nvSpPr>
          <p:spPr>
            <a:xfrm>
              <a:off x="810520" y="2509978"/>
              <a:ext cx="8063425" cy="923330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Garamond" panose="02020404030301010803" pitchFamily="18" charset="0"/>
                </a:rPr>
                <a:t>Thank You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EC4867-BBC1-4B30-8F0D-2830056F8454}"/>
                </a:ext>
              </a:extLst>
            </p:cNvPr>
            <p:cNvCxnSpPr>
              <a:cxnSpLocks/>
            </p:cNvCxnSpPr>
            <p:nvPr/>
          </p:nvCxnSpPr>
          <p:spPr>
            <a:xfrm>
              <a:off x="810520" y="3575631"/>
              <a:ext cx="80634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제목 1"/>
          <p:cNvSpPr txBox="1">
            <a:spLocks/>
          </p:cNvSpPr>
          <p:nvPr/>
        </p:nvSpPr>
        <p:spPr>
          <a:xfrm>
            <a:off x="10063241" y="-287943"/>
            <a:ext cx="2201962" cy="8044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ea typeface="한컴 말랑말랑 Bold" panose="020F0803000000000000" pitchFamily="50" charset="-127"/>
              </a:rPr>
              <a:t>Crypto LAB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66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2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49099-8F0E-4CD4-B9A5-1D896C61F5E3}"/>
              </a:ext>
            </a:extLst>
          </p:cNvPr>
          <p:cNvSpPr/>
          <p:nvPr/>
        </p:nvSpPr>
        <p:spPr>
          <a:xfrm>
            <a:off x="476250" y="0"/>
            <a:ext cx="4941968" cy="605790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C75474-7493-40E3-9766-08CA8C27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336" y="3230278"/>
            <a:ext cx="3751796" cy="671402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Index</a:t>
            </a:r>
            <a:endParaRPr lang="en-US" sz="48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CDFCF1-56C9-45F3-86AF-9BF6D1815339}"/>
              </a:ext>
            </a:extLst>
          </p:cNvPr>
          <p:cNvCxnSpPr>
            <a:cxnSpLocks/>
          </p:cNvCxnSpPr>
          <p:nvPr/>
        </p:nvCxnSpPr>
        <p:spPr>
          <a:xfrm>
            <a:off x="1071336" y="3973955"/>
            <a:ext cx="37517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50" b="639"/>
          <a:stretch/>
        </p:blipFill>
        <p:spPr>
          <a:xfrm>
            <a:off x="500529" y="6321673"/>
            <a:ext cx="862446" cy="286161"/>
          </a:xfrm>
          <a:prstGeom prst="rect">
            <a:avLst/>
          </a:prstGeom>
        </p:spPr>
      </p:pic>
      <p:sp>
        <p:nvSpPr>
          <p:cNvPr id="77" name="제목 1"/>
          <p:cNvSpPr txBox="1">
            <a:spLocks/>
          </p:cNvSpPr>
          <p:nvPr/>
        </p:nvSpPr>
        <p:spPr>
          <a:xfrm>
            <a:off x="10063241" y="-287943"/>
            <a:ext cx="2201962" cy="8044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ea typeface="한컴 말랑말랑 Bold" panose="020F0803000000000000" pitchFamily="50" charset="-127"/>
              </a:rPr>
              <a:t>Crypto LAB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  <a:ea typeface="한컴 말랑말랑 Bold" panose="020F0803000000000000" pitchFamily="50" charset="-127"/>
            </a:endParaRPr>
          </a:p>
        </p:txBody>
      </p:sp>
      <p:grpSp>
        <p:nvGrpSpPr>
          <p:cNvPr id="17" name="Group 66">
            <a:extLst>
              <a:ext uri="{FF2B5EF4-FFF2-40B4-BE49-F238E27FC236}">
                <a16:creationId xmlns:a16="http://schemas.microsoft.com/office/drawing/2014/main" id="{DAC6C265-61F7-4ED9-A78B-028DC6863860}"/>
              </a:ext>
            </a:extLst>
          </p:cNvPr>
          <p:cNvGrpSpPr/>
          <p:nvPr/>
        </p:nvGrpSpPr>
        <p:grpSpPr>
          <a:xfrm>
            <a:off x="6580866" y="3179179"/>
            <a:ext cx="4633234" cy="691582"/>
            <a:chOff x="6284976" y="1429181"/>
            <a:chExt cx="5449824" cy="627426"/>
          </a:xfrm>
        </p:grpSpPr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0530B8AF-D8F7-4608-BD9F-5AB6464140EF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805304"/>
              <a:ext cx="5449824" cy="251303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Tx/>
                <a:buChar char="-"/>
              </a:pPr>
              <a:r>
                <a:rPr lang="ko-KR" altLang="en-US" sz="1800" dirty="0" smtClean="0"/>
                <a:t>개념</a:t>
              </a:r>
              <a:endParaRPr lang="en-US" altLang="ko-KR" sz="1800" dirty="0"/>
            </a:p>
          </p:txBody>
        </p:sp>
        <p:sp>
          <p:nvSpPr>
            <p:cNvPr id="23" name="Content Placeholder 2">
              <a:extLst>
                <a:ext uri="{FF2B5EF4-FFF2-40B4-BE49-F238E27FC236}">
                  <a16:creationId xmlns:a16="http://schemas.microsoft.com/office/drawing/2014/main" id="{58D9F3DF-3F1F-4822-B5DC-FE00D25F0BA8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429181"/>
              <a:ext cx="5449824" cy="279226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altLang="ko-KR" sz="2000" dirty="0" smtClean="0">
                  <a:solidFill>
                    <a:srgbClr val="102747"/>
                  </a:solidFill>
                </a:rPr>
                <a:t>2. </a:t>
              </a:r>
              <a:r>
                <a:rPr lang="ko-KR" altLang="en-US" sz="2000" dirty="0" smtClean="0">
                  <a:solidFill>
                    <a:srgbClr val="102747"/>
                  </a:solidFill>
                </a:rPr>
                <a:t>관련 언어</a:t>
              </a:r>
              <a:endParaRPr lang="ko-KR" altLang="en-US" sz="2000" dirty="0">
                <a:solidFill>
                  <a:srgbClr val="102747"/>
                </a:solidFill>
              </a:endParaRPr>
            </a:p>
          </p:txBody>
        </p:sp>
        <p:cxnSp>
          <p:nvCxnSpPr>
            <p:cNvPr id="24" name="Straight Connector 69">
              <a:extLst>
                <a:ext uri="{FF2B5EF4-FFF2-40B4-BE49-F238E27FC236}">
                  <a16:creationId xmlns:a16="http://schemas.microsoft.com/office/drawing/2014/main" id="{66D38441-33F8-414C-A34B-BF82302D1476}"/>
                </a:ext>
              </a:extLst>
            </p:cNvPr>
            <p:cNvCxnSpPr>
              <a:cxnSpLocks/>
            </p:cNvCxnSpPr>
            <p:nvPr/>
          </p:nvCxnSpPr>
          <p:spPr>
            <a:xfrm>
              <a:off x="6284976" y="1756857"/>
              <a:ext cx="5449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66">
            <a:extLst>
              <a:ext uri="{FF2B5EF4-FFF2-40B4-BE49-F238E27FC236}">
                <a16:creationId xmlns:a16="http://schemas.microsoft.com/office/drawing/2014/main" id="{DAC6C265-61F7-4ED9-A78B-028DC6863860}"/>
              </a:ext>
            </a:extLst>
          </p:cNvPr>
          <p:cNvGrpSpPr/>
          <p:nvPr/>
        </p:nvGrpSpPr>
        <p:grpSpPr>
          <a:xfrm>
            <a:off x="6530988" y="2181689"/>
            <a:ext cx="4633234" cy="657704"/>
            <a:chOff x="6284976" y="1299467"/>
            <a:chExt cx="5449824" cy="873881"/>
          </a:xfrm>
        </p:grpSpPr>
        <p:sp>
          <p:nvSpPr>
            <p:cNvPr id="26" name="Content Placeholder 2">
              <a:extLst>
                <a:ext uri="{FF2B5EF4-FFF2-40B4-BE49-F238E27FC236}">
                  <a16:creationId xmlns:a16="http://schemas.microsoft.com/office/drawing/2014/main" id="{0530B8AF-D8F7-4608-BD9F-5AB6464140EF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805304"/>
              <a:ext cx="5449824" cy="368044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altLang="ko-KR" sz="1800" dirty="0" smtClean="0"/>
                <a:t>- </a:t>
              </a:r>
              <a:r>
                <a:rPr lang="ko-KR" altLang="en-US" sz="1800" dirty="0" smtClean="0"/>
                <a:t>개념 </a:t>
              </a:r>
              <a:r>
                <a:rPr lang="ko-KR" altLang="en-US" sz="1800" dirty="0"/>
                <a:t>및 </a:t>
              </a:r>
              <a:r>
                <a:rPr lang="ko-KR" altLang="en-US" sz="1800" dirty="0" smtClean="0"/>
                <a:t>구성</a:t>
              </a:r>
              <a:r>
                <a:rPr lang="en-US" altLang="ko-KR" sz="1800" dirty="0" smtClean="0"/>
                <a:t>, </a:t>
              </a:r>
              <a:r>
                <a:rPr lang="ko-KR" altLang="en-US" sz="1800" dirty="0" smtClean="0"/>
                <a:t>종류</a:t>
              </a:r>
              <a:endParaRPr lang="en-US" altLang="ko-KR" sz="1800" dirty="0"/>
            </a:p>
          </p:txBody>
        </p:sp>
        <p:sp>
          <p:nvSpPr>
            <p:cNvPr id="27" name="Content Placeholder 2">
              <a:extLst>
                <a:ext uri="{FF2B5EF4-FFF2-40B4-BE49-F238E27FC236}">
                  <a16:creationId xmlns:a16="http://schemas.microsoft.com/office/drawing/2014/main" id="{58D9F3DF-3F1F-4822-B5DC-FE00D25F0BA8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299467"/>
              <a:ext cx="5449824" cy="408938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altLang="ko-KR" sz="2000" dirty="0">
                  <a:solidFill>
                    <a:srgbClr val="102747"/>
                  </a:solidFill>
                </a:rPr>
                <a:t>1</a:t>
              </a:r>
              <a:r>
                <a:rPr lang="en-US" altLang="ko-KR" sz="2000" smtClean="0">
                  <a:solidFill>
                    <a:srgbClr val="102747"/>
                  </a:solidFill>
                </a:rPr>
                <a:t>. </a:t>
              </a:r>
              <a:r>
                <a:rPr lang="ko-KR" altLang="en-US" sz="2000" dirty="0" err="1" smtClean="0">
                  <a:solidFill>
                    <a:srgbClr val="102747"/>
                  </a:solidFill>
                </a:rPr>
                <a:t>모네로</a:t>
              </a:r>
              <a:endParaRPr lang="ko-KR" altLang="en-US" sz="2000" dirty="0">
                <a:solidFill>
                  <a:srgbClr val="102747"/>
                </a:solidFill>
              </a:endParaRPr>
            </a:p>
          </p:txBody>
        </p:sp>
        <p:cxnSp>
          <p:nvCxnSpPr>
            <p:cNvPr id="28" name="Straight Connector 69">
              <a:extLst>
                <a:ext uri="{FF2B5EF4-FFF2-40B4-BE49-F238E27FC236}">
                  <a16:creationId xmlns:a16="http://schemas.microsoft.com/office/drawing/2014/main" id="{66D38441-33F8-414C-A34B-BF82302D1476}"/>
                </a:ext>
              </a:extLst>
            </p:cNvPr>
            <p:cNvCxnSpPr>
              <a:cxnSpLocks/>
            </p:cNvCxnSpPr>
            <p:nvPr/>
          </p:nvCxnSpPr>
          <p:spPr>
            <a:xfrm>
              <a:off x="6284976" y="1756857"/>
              <a:ext cx="5449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66">
            <a:extLst>
              <a:ext uri="{FF2B5EF4-FFF2-40B4-BE49-F238E27FC236}">
                <a16:creationId xmlns:a16="http://schemas.microsoft.com/office/drawing/2014/main" id="{DAC6C265-61F7-4ED9-A78B-028DC6863860}"/>
              </a:ext>
            </a:extLst>
          </p:cNvPr>
          <p:cNvGrpSpPr/>
          <p:nvPr/>
        </p:nvGrpSpPr>
        <p:grpSpPr>
          <a:xfrm>
            <a:off x="6580866" y="4220688"/>
            <a:ext cx="4633234" cy="691581"/>
            <a:chOff x="6284976" y="1429182"/>
            <a:chExt cx="5449824" cy="627425"/>
          </a:xfrm>
        </p:grpSpPr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0530B8AF-D8F7-4608-BD9F-5AB6464140EF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805304"/>
              <a:ext cx="5449824" cy="251303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Tx/>
                <a:buChar char="-"/>
              </a:pPr>
              <a:r>
                <a:rPr lang="ko-KR" altLang="en-US" sz="1800" dirty="0" smtClean="0"/>
                <a:t>구조</a:t>
              </a:r>
              <a:endParaRPr lang="en-US" altLang="ko-KR" sz="1800" dirty="0"/>
            </a:p>
          </p:txBody>
        </p: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58D9F3DF-3F1F-4822-B5DC-FE00D25F0BA8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429182"/>
              <a:ext cx="5449824" cy="279226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altLang="ko-KR" sz="2000" dirty="0">
                  <a:solidFill>
                    <a:srgbClr val="102747"/>
                  </a:solidFill>
                </a:rPr>
                <a:t>3</a:t>
              </a:r>
              <a:r>
                <a:rPr lang="en-US" altLang="ko-KR" sz="2000" dirty="0" smtClean="0">
                  <a:solidFill>
                    <a:srgbClr val="102747"/>
                  </a:solidFill>
                </a:rPr>
                <a:t>. </a:t>
              </a:r>
              <a:r>
                <a:rPr lang="ko-KR" altLang="en-US" sz="2000" dirty="0" smtClean="0">
                  <a:solidFill>
                    <a:srgbClr val="102747"/>
                  </a:solidFill>
                </a:rPr>
                <a:t>그래프</a:t>
              </a:r>
              <a:endParaRPr lang="ko-KR" altLang="en-US" sz="2000" dirty="0">
                <a:solidFill>
                  <a:srgbClr val="102747"/>
                </a:solidFill>
              </a:endParaRPr>
            </a:p>
          </p:txBody>
        </p:sp>
        <p:cxnSp>
          <p:nvCxnSpPr>
            <p:cNvPr id="22" name="Straight Connector 69">
              <a:extLst>
                <a:ext uri="{FF2B5EF4-FFF2-40B4-BE49-F238E27FC236}">
                  <a16:creationId xmlns:a16="http://schemas.microsoft.com/office/drawing/2014/main" id="{66D38441-33F8-414C-A34B-BF82302D1476}"/>
                </a:ext>
              </a:extLst>
            </p:cNvPr>
            <p:cNvCxnSpPr>
              <a:cxnSpLocks/>
            </p:cNvCxnSpPr>
            <p:nvPr/>
          </p:nvCxnSpPr>
          <p:spPr>
            <a:xfrm>
              <a:off x="6284976" y="1756857"/>
              <a:ext cx="5449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66">
            <a:extLst>
              <a:ext uri="{FF2B5EF4-FFF2-40B4-BE49-F238E27FC236}">
                <a16:creationId xmlns:a16="http://schemas.microsoft.com/office/drawing/2014/main" id="{DAC6C265-61F7-4ED9-A78B-028DC6863860}"/>
              </a:ext>
            </a:extLst>
          </p:cNvPr>
          <p:cNvGrpSpPr/>
          <p:nvPr/>
        </p:nvGrpSpPr>
        <p:grpSpPr>
          <a:xfrm>
            <a:off x="6580866" y="1400440"/>
            <a:ext cx="4633234" cy="361181"/>
            <a:chOff x="6284976" y="1429182"/>
            <a:chExt cx="5449824" cy="327675"/>
          </a:xfrm>
        </p:grpSpPr>
        <p:sp>
          <p:nvSpPr>
            <p:cNvPr id="32" name="Content Placeholder 2">
              <a:extLst>
                <a:ext uri="{FF2B5EF4-FFF2-40B4-BE49-F238E27FC236}">
                  <a16:creationId xmlns:a16="http://schemas.microsoft.com/office/drawing/2014/main" id="{58D9F3DF-3F1F-4822-B5DC-FE00D25F0BA8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429182"/>
              <a:ext cx="5449824" cy="279226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altLang="ko-KR" sz="2000" dirty="0">
                  <a:solidFill>
                    <a:srgbClr val="102747"/>
                  </a:solidFill>
                </a:rPr>
                <a:t>0</a:t>
              </a:r>
              <a:r>
                <a:rPr lang="en-US" altLang="ko-KR" sz="2000" dirty="0" smtClean="0">
                  <a:solidFill>
                    <a:srgbClr val="102747"/>
                  </a:solidFill>
                </a:rPr>
                <a:t>. </a:t>
              </a:r>
              <a:r>
                <a:rPr lang="ko-KR" altLang="en-US" sz="2000" dirty="0">
                  <a:sym typeface="Wingdings" panose="05000000000000000000" pitchFamily="2" charset="2"/>
                </a:rPr>
                <a:t>기획 의도 및 </a:t>
              </a:r>
              <a:r>
                <a:rPr lang="ko-KR" altLang="en-US" sz="2000" dirty="0" smtClean="0">
                  <a:solidFill>
                    <a:srgbClr val="102747"/>
                  </a:solidFill>
                </a:rPr>
                <a:t>동기</a:t>
              </a:r>
              <a:endParaRPr lang="ko-KR" altLang="en-US" sz="2000" dirty="0">
                <a:solidFill>
                  <a:srgbClr val="102747"/>
                </a:solidFill>
              </a:endParaRPr>
            </a:p>
          </p:txBody>
        </p:sp>
        <p:cxnSp>
          <p:nvCxnSpPr>
            <p:cNvPr id="33" name="Straight Connector 69">
              <a:extLst>
                <a:ext uri="{FF2B5EF4-FFF2-40B4-BE49-F238E27FC236}">
                  <a16:creationId xmlns:a16="http://schemas.microsoft.com/office/drawing/2014/main" id="{66D38441-33F8-414C-A34B-BF82302D1476}"/>
                </a:ext>
              </a:extLst>
            </p:cNvPr>
            <p:cNvCxnSpPr>
              <a:cxnSpLocks/>
            </p:cNvCxnSpPr>
            <p:nvPr/>
          </p:nvCxnSpPr>
          <p:spPr>
            <a:xfrm>
              <a:off x="6284976" y="1756857"/>
              <a:ext cx="5449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66">
            <a:extLst>
              <a:ext uri="{FF2B5EF4-FFF2-40B4-BE49-F238E27FC236}">
                <a16:creationId xmlns:a16="http://schemas.microsoft.com/office/drawing/2014/main" id="{DAC6C265-61F7-4ED9-A78B-028DC6863860}"/>
              </a:ext>
            </a:extLst>
          </p:cNvPr>
          <p:cNvGrpSpPr/>
          <p:nvPr/>
        </p:nvGrpSpPr>
        <p:grpSpPr>
          <a:xfrm>
            <a:off x="6580866" y="5112294"/>
            <a:ext cx="4633234" cy="361181"/>
            <a:chOff x="6284976" y="1429182"/>
            <a:chExt cx="5449824" cy="327675"/>
          </a:xfrm>
        </p:grpSpPr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58D9F3DF-3F1F-4822-B5DC-FE00D25F0BA8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429182"/>
              <a:ext cx="5449824" cy="279226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altLang="ko-KR" sz="2000" dirty="0" smtClean="0">
                  <a:solidFill>
                    <a:srgbClr val="102747"/>
                  </a:solidFill>
                </a:rPr>
                <a:t>4. </a:t>
              </a:r>
              <a:r>
                <a:rPr lang="ko-KR" altLang="en-US" sz="2000" dirty="0" err="1" smtClean="0">
                  <a:solidFill>
                    <a:srgbClr val="102747"/>
                  </a:solidFill>
                </a:rPr>
                <a:t>진행정도</a:t>
              </a:r>
              <a:endParaRPr lang="ko-KR" altLang="en-US" sz="2000" dirty="0">
                <a:solidFill>
                  <a:srgbClr val="102747"/>
                </a:solidFill>
              </a:endParaRPr>
            </a:p>
          </p:txBody>
        </p:sp>
        <p:cxnSp>
          <p:nvCxnSpPr>
            <p:cNvPr id="34" name="Straight Connector 69">
              <a:extLst>
                <a:ext uri="{FF2B5EF4-FFF2-40B4-BE49-F238E27FC236}">
                  <a16:creationId xmlns:a16="http://schemas.microsoft.com/office/drawing/2014/main" id="{66D38441-33F8-414C-A34B-BF82302D1476}"/>
                </a:ext>
              </a:extLst>
            </p:cNvPr>
            <p:cNvCxnSpPr>
              <a:cxnSpLocks/>
            </p:cNvCxnSpPr>
            <p:nvPr/>
          </p:nvCxnSpPr>
          <p:spPr>
            <a:xfrm>
              <a:off x="6284976" y="1756857"/>
              <a:ext cx="5449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736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sz="2800" dirty="0">
                <a:sym typeface="Wingdings" panose="05000000000000000000" pitchFamily="2" charset="2"/>
              </a:rPr>
              <a:t>기획 의도 및 </a:t>
            </a:r>
            <a:r>
              <a:rPr lang="ko-KR" altLang="en-US" sz="2800" dirty="0" smtClean="0"/>
              <a:t>동기</a:t>
            </a:r>
            <a:endParaRPr lang="en-US" altLang="ko-KR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3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50" b="639"/>
          <a:stretch/>
        </p:blipFill>
        <p:spPr>
          <a:xfrm>
            <a:off x="500529" y="6321673"/>
            <a:ext cx="862446" cy="286161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0063241" y="-287943"/>
            <a:ext cx="2201962" cy="8044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ea typeface="한컴 말랑말랑 Bold" panose="020F0803000000000000" pitchFamily="50" charset="-127"/>
              </a:rPr>
              <a:t>Crypto LAB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  <a:ea typeface="한컴 말랑말랑 Bold" panose="020F08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F5F80-49AD-74B0-24E7-B85E3044E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40401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ym typeface="Wingdings" panose="05000000000000000000" pitchFamily="2" charset="2"/>
              </a:rPr>
              <a:t>기획 의도 및 동기</a:t>
            </a:r>
            <a:endParaRPr lang="en-US" altLang="ko-KR" sz="2000" b="1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 smtClean="0">
                <a:sym typeface="Wingdings" panose="05000000000000000000" pitchFamily="2" charset="2"/>
              </a:rPr>
              <a:t>기부할 시 돈을 직접 내는 것뿐만이 아니라 다양하게 기부활동을 할 수 있도록 하기 위함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즉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다양한 기부활동 중 하나 만들기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 smtClean="0">
                <a:sym typeface="Wingdings" panose="05000000000000000000" pitchFamily="2" charset="2"/>
              </a:rPr>
              <a:t>일반 컴퓨터들을 보면 </a:t>
            </a:r>
            <a:r>
              <a:rPr lang="en-US" altLang="ko-KR" sz="1600" dirty="0" smtClean="0">
                <a:sym typeface="Wingdings" panose="05000000000000000000" pitchFamily="2" charset="2"/>
              </a:rPr>
              <a:t>CPU</a:t>
            </a:r>
            <a:r>
              <a:rPr lang="ko-KR" altLang="en-US" sz="1600" dirty="0" smtClean="0">
                <a:sym typeface="Wingdings" panose="05000000000000000000" pitchFamily="2" charset="2"/>
              </a:rPr>
              <a:t>를 아무리 사용해도 </a:t>
            </a:r>
            <a:r>
              <a:rPr lang="en-US" altLang="ko-KR" sz="1600" dirty="0" smtClean="0">
                <a:sym typeface="Wingdings" panose="05000000000000000000" pitchFamily="2" charset="2"/>
              </a:rPr>
              <a:t>100% </a:t>
            </a:r>
            <a:r>
              <a:rPr lang="ko-KR" altLang="en-US" sz="1600" dirty="0" smtClean="0">
                <a:sym typeface="Wingdings" panose="05000000000000000000" pitchFamily="2" charset="2"/>
              </a:rPr>
              <a:t>사용하기 힘듦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 smtClean="0">
                <a:sym typeface="Wingdings" panose="05000000000000000000" pitchFamily="2" charset="2"/>
              </a:rPr>
              <a:t>이 점을 활용하여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남는 </a:t>
            </a:r>
            <a:r>
              <a:rPr lang="en-US" altLang="ko-KR" sz="1600" dirty="0" smtClean="0">
                <a:sym typeface="Wingdings" panose="05000000000000000000" pitchFamily="2" charset="2"/>
              </a:rPr>
              <a:t>CPU</a:t>
            </a:r>
            <a:r>
              <a:rPr lang="ko-KR" altLang="en-US" sz="1600" dirty="0" smtClean="0">
                <a:sym typeface="Wingdings" panose="05000000000000000000" pitchFamily="2" charset="2"/>
              </a:rPr>
              <a:t>를 이용한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마이닝</a:t>
            </a:r>
            <a:r>
              <a:rPr lang="ko-KR" altLang="en-US" sz="1600" dirty="0" smtClean="0">
                <a:sym typeface="Wingdings" panose="05000000000000000000" pitchFamily="2" charset="2"/>
              </a:rPr>
              <a:t> 방식으로 기부하는 웹 서비스 개발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4134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sz="2800" dirty="0">
                <a:sym typeface="Wingdings" panose="05000000000000000000" pitchFamily="2" charset="2"/>
              </a:rPr>
              <a:t>기획 의도 </a:t>
            </a:r>
            <a:r>
              <a:rPr lang="ko-KR" altLang="en-US" sz="2800" dirty="0" smtClean="0">
                <a:sym typeface="Wingdings" panose="05000000000000000000" pitchFamily="2" charset="2"/>
              </a:rPr>
              <a:t>및 동기</a:t>
            </a:r>
            <a:endParaRPr lang="en-US" altLang="ko-KR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4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50" b="639"/>
          <a:stretch/>
        </p:blipFill>
        <p:spPr>
          <a:xfrm>
            <a:off x="500529" y="6321673"/>
            <a:ext cx="862446" cy="286161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0063241" y="-287943"/>
            <a:ext cx="2201962" cy="8044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ea typeface="한컴 말랑말랑 Bold" panose="020F0803000000000000" pitchFamily="50" charset="-127"/>
              </a:rPr>
              <a:t>Crypto LAB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  <a:ea typeface="한컴 말랑말랑 Bold" panose="020F0803000000000000" pitchFamily="50" charset="-127"/>
            </a:endParaRPr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275044" y="948295"/>
            <a:ext cx="49602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8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sz="2800" dirty="0" smtClean="0"/>
              <a:t>기획의도</a:t>
            </a:r>
            <a:endParaRPr lang="en-US" altLang="ko-KR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5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50" b="639"/>
          <a:stretch/>
        </p:blipFill>
        <p:spPr>
          <a:xfrm>
            <a:off x="500529" y="6321673"/>
            <a:ext cx="862446" cy="286161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0063241" y="-287943"/>
            <a:ext cx="2201962" cy="8044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ea typeface="한컴 말랑말랑 Bold" panose="020F0803000000000000" pitchFamily="50" charset="-127"/>
              </a:rPr>
              <a:t>Crypto LAB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  <a:ea typeface="한컴 말랑말랑 Bold" panose="020F0803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250" y="133135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Windows 10</a:t>
            </a:r>
            <a:r>
              <a:rPr lang="ko-KR" altLang="en-US" b="1" dirty="0" smtClean="0"/>
              <a:t>에서의</a:t>
            </a:r>
            <a:endParaRPr lang="en-US" altLang="ko-KR" b="1" dirty="0" smtClean="0"/>
          </a:p>
          <a:p>
            <a:pPr marL="355600" lvl="2" indent="0">
              <a:buNone/>
            </a:pPr>
            <a:r>
              <a:rPr lang="ko-KR" altLang="en-US" dirty="0" smtClean="0"/>
              <a:t>평균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비율</a:t>
            </a:r>
            <a:r>
              <a:rPr lang="en-US" altLang="ko-KR" dirty="0" smtClean="0"/>
              <a:t>: </a:t>
            </a:r>
          </a:p>
          <a:p>
            <a:pPr lvl="2"/>
            <a:r>
              <a:rPr lang="ko-KR" altLang="en-US" sz="1800" dirty="0" smtClean="0"/>
              <a:t>유휴 상태</a:t>
            </a:r>
            <a:r>
              <a:rPr lang="en-US" altLang="ko-KR" sz="1800" dirty="0" smtClean="0"/>
              <a:t>: 10% </a:t>
            </a:r>
            <a:r>
              <a:rPr lang="ko-KR" altLang="en-US" sz="1800" dirty="0" smtClean="0"/>
              <a:t>미만</a:t>
            </a:r>
            <a:endParaRPr lang="en-US" altLang="ko-KR" sz="1800" dirty="0" smtClean="0"/>
          </a:p>
          <a:p>
            <a:pPr marL="355600" lvl="2" indent="0">
              <a:buNone/>
            </a:pPr>
            <a:r>
              <a:rPr lang="ko-KR" altLang="en-US" dirty="0" smtClean="0"/>
              <a:t>적절한 </a:t>
            </a:r>
            <a:r>
              <a:rPr lang="en-US" altLang="ko-KR" dirty="0" smtClean="0"/>
              <a:t>GPU, CPU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SSD</a:t>
            </a:r>
            <a:r>
              <a:rPr lang="ko-KR" altLang="en-US" dirty="0" smtClean="0"/>
              <a:t>를 사용하는 경우</a:t>
            </a:r>
            <a:r>
              <a:rPr lang="en-US" altLang="ko-KR" dirty="0" smtClean="0"/>
              <a:t>:</a:t>
            </a:r>
          </a:p>
          <a:p>
            <a:pPr lvl="2"/>
            <a:r>
              <a:rPr lang="ko-KR" altLang="en-US" sz="1800" dirty="0" smtClean="0"/>
              <a:t>유휴 상태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약 </a:t>
            </a:r>
            <a:r>
              <a:rPr lang="en-US" altLang="ko-KR" sz="1800" dirty="0" smtClean="0"/>
              <a:t>2 ~ 4%</a:t>
            </a:r>
          </a:p>
          <a:p>
            <a:pPr marL="355600" lvl="2" indent="0">
              <a:buNone/>
            </a:pPr>
            <a:endParaRPr lang="en-US" altLang="ko-KR" dirty="0" smtClean="0"/>
          </a:p>
          <a:p>
            <a:pPr marL="355600" lvl="2" indent="0">
              <a:buNone/>
            </a:pPr>
            <a:r>
              <a:rPr lang="ko-KR" altLang="en-US" dirty="0" smtClean="0"/>
              <a:t>일반 블로그를 읽는 경우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sz="1800" dirty="0" smtClean="0"/>
              <a:t>5% ~ 15%</a:t>
            </a:r>
          </a:p>
          <a:p>
            <a:pPr marL="355600" lvl="2" indent="0">
              <a:buNone/>
            </a:pPr>
            <a:r>
              <a:rPr lang="ko-KR" altLang="en-US" dirty="0" smtClean="0"/>
              <a:t>큰 </a:t>
            </a:r>
            <a:r>
              <a:rPr lang="en-US" altLang="ko-KR" dirty="0" smtClean="0"/>
              <a:t>Google </a:t>
            </a:r>
            <a:r>
              <a:rPr lang="ko-KR" altLang="en-US" dirty="0" smtClean="0"/>
              <a:t>시트를 사용하는 경우</a:t>
            </a:r>
            <a:r>
              <a:rPr lang="en-US" altLang="ko-KR" dirty="0" smtClean="0"/>
              <a:t>, </a:t>
            </a:r>
            <a:r>
              <a:rPr lang="en-US" altLang="ko-KR" sz="1800" dirty="0" smtClean="0"/>
              <a:t>20% ~ 40%</a:t>
            </a:r>
          </a:p>
          <a:p>
            <a:pPr marL="355600" lvl="2" indent="0">
              <a:buNone/>
            </a:pPr>
            <a:r>
              <a:rPr lang="ko-KR" altLang="en-US" dirty="0" smtClean="0"/>
              <a:t>덜 까다로운 게임의 경우</a:t>
            </a:r>
            <a:r>
              <a:rPr lang="en-US" altLang="ko-KR" dirty="0" smtClean="0"/>
              <a:t>,</a:t>
            </a:r>
            <a:r>
              <a:rPr lang="en-US" altLang="ko-KR" sz="1800" dirty="0" smtClean="0"/>
              <a:t> 10%~30%</a:t>
            </a:r>
          </a:p>
          <a:p>
            <a:pPr marL="355600" lvl="2" indent="0">
              <a:buNone/>
            </a:pPr>
            <a:r>
              <a:rPr lang="ko-KR" altLang="en-US" dirty="0" smtClean="0"/>
              <a:t>까다로운 게임의 경우</a:t>
            </a:r>
            <a:r>
              <a:rPr lang="en-US" altLang="ko-KR" dirty="0" smtClean="0"/>
              <a:t>, </a:t>
            </a:r>
            <a:r>
              <a:rPr lang="en-US" altLang="ko-KR" sz="1800" dirty="0" smtClean="0"/>
              <a:t>30%~70%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229" y="2130897"/>
            <a:ext cx="3901634" cy="202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1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sz="2800" dirty="0" err="1" smtClean="0"/>
              <a:t>모네로</a:t>
            </a:r>
            <a:r>
              <a:rPr lang="en-US" altLang="ko-KR" sz="2800" dirty="0" smtClean="0"/>
              <a:t>(XMR)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ko-KR" altLang="en-US" sz="1800" dirty="0" smtClean="0"/>
              <a:t>개념</a:t>
            </a:r>
            <a:endParaRPr lang="en-US" altLang="ko-KR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6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50" b="639"/>
          <a:stretch/>
        </p:blipFill>
        <p:spPr>
          <a:xfrm>
            <a:off x="500529" y="6321673"/>
            <a:ext cx="862446" cy="286161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0063241" y="-287943"/>
            <a:ext cx="2201962" cy="8044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ea typeface="한컴 말랑말랑 Bold" panose="020F0803000000000000" pitchFamily="50" charset="-127"/>
              </a:rPr>
              <a:t>Crypto LAB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  <a:ea typeface="한컴 말랑말랑 Bold" panose="020F08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F5F80-49AD-74B0-24E7-B85E3044E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40401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모네로</a:t>
            </a:r>
            <a:r>
              <a:rPr lang="en-US" altLang="ko-KR" sz="2000" b="1" dirty="0" smtClean="0"/>
              <a:t>(XMR)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코인란</a:t>
            </a:r>
            <a:r>
              <a:rPr lang="en-US" altLang="ko-KR" sz="2000" b="1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ym typeface="Wingdings" panose="05000000000000000000" pitchFamily="2" charset="2"/>
              </a:rPr>
              <a:t>2014</a:t>
            </a:r>
            <a:r>
              <a:rPr lang="ko-KR" altLang="en-US" sz="1600" dirty="0" smtClean="0">
                <a:sym typeface="Wingdings" panose="05000000000000000000" pitchFamily="2" charset="2"/>
              </a:rPr>
              <a:t>년 출시한 코인으로서 </a:t>
            </a:r>
            <a:r>
              <a:rPr lang="ko-KR" altLang="en-US" sz="1600" b="1" dirty="0" smtClean="0">
                <a:sym typeface="Wingdings" panose="05000000000000000000" pitchFamily="2" charset="2"/>
              </a:rPr>
              <a:t>높은 익명성</a:t>
            </a:r>
            <a:r>
              <a:rPr lang="ko-KR" altLang="en-US" sz="1600" dirty="0" smtClean="0">
                <a:sym typeface="Wingdings" panose="05000000000000000000" pitchFamily="2" charset="2"/>
              </a:rPr>
              <a:t>으로 인정받은 오픈 소스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암호화폐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>
                <a:sym typeface="Wingdings" panose="05000000000000000000" pitchFamily="2" charset="2"/>
              </a:rPr>
              <a:t>특징</a:t>
            </a:r>
            <a:endParaRPr lang="en-US" altLang="ko-KR" sz="1800" b="1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1.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프리이버시</a:t>
            </a:r>
            <a:r>
              <a:rPr lang="ko-KR" altLang="en-US" sz="1600" dirty="0" smtClean="0">
                <a:sym typeface="Wingdings" panose="05000000000000000000" pitchFamily="2" charset="2"/>
              </a:rPr>
              <a:t> 기능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 2. </a:t>
            </a:r>
            <a:r>
              <a:rPr lang="ko-KR" altLang="en-US" sz="1600" dirty="0" smtClean="0">
                <a:sym typeface="Wingdings" panose="05000000000000000000" pitchFamily="2" charset="2"/>
              </a:rPr>
              <a:t>거래 현황을 비공개로 유지하며 추적이 불가능함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err="1" smtClean="0">
                <a:sym typeface="Wingdings" panose="05000000000000000000" pitchFamily="2" charset="2"/>
              </a:rPr>
              <a:t>모네로는</a:t>
            </a:r>
            <a:r>
              <a:rPr lang="ko-KR" altLang="en-US" sz="1800" b="1" dirty="0" smtClean="0">
                <a:sym typeface="Wingdings" panose="05000000000000000000" pitchFamily="2" charset="2"/>
              </a:rPr>
              <a:t> 어떻게 작동하는가</a:t>
            </a:r>
            <a:r>
              <a:rPr lang="en-US" altLang="ko-KR" sz="1800" b="1" dirty="0" smtClean="0">
                <a:sym typeface="Wingdings" panose="05000000000000000000" pitchFamily="2" charset="2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 smtClean="0">
                <a:sym typeface="Wingdings" panose="05000000000000000000" pitchFamily="2" charset="2"/>
              </a:rPr>
              <a:t>작업증명</a:t>
            </a:r>
            <a:r>
              <a:rPr lang="en-US" altLang="ko-KR" sz="1600" dirty="0" smtClean="0">
                <a:sym typeface="Wingdings" panose="05000000000000000000" pitchFamily="2" charset="2"/>
              </a:rPr>
              <a:t>(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PoW</a:t>
            </a:r>
            <a:r>
              <a:rPr lang="en-US" altLang="ko-KR" sz="1600" dirty="0" smtClean="0">
                <a:sym typeface="Wingdings" panose="05000000000000000000" pitchFamily="2" charset="2"/>
              </a:rPr>
              <a:t>)</a:t>
            </a:r>
            <a:r>
              <a:rPr lang="ko-KR" altLang="en-US" sz="1600" dirty="0" smtClean="0">
                <a:sym typeface="Wingdings" panose="05000000000000000000" pitchFamily="2" charset="2"/>
              </a:rPr>
              <a:t>합의 알고리즘 사용</a:t>
            </a:r>
            <a:r>
              <a:rPr lang="en-US" altLang="ko-KR" sz="1600" dirty="0" smtClean="0">
                <a:sym typeface="Wingdings" panose="05000000000000000000" pitchFamily="2" charset="2"/>
              </a:rPr>
              <a:t>-&gt; </a:t>
            </a:r>
            <a:r>
              <a:rPr lang="ko-KR" altLang="en-US" sz="1600" dirty="0" smtClean="0">
                <a:sym typeface="Wingdings" panose="05000000000000000000" pitchFamily="2" charset="2"/>
              </a:rPr>
              <a:t>비트코인 및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이더리움이</a:t>
            </a:r>
            <a:r>
              <a:rPr lang="ko-KR" altLang="en-US" sz="1600" dirty="0" smtClean="0">
                <a:sym typeface="Wingdings" panose="05000000000000000000" pitchFamily="2" charset="2"/>
              </a:rPr>
              <a:t> 사용</a:t>
            </a:r>
            <a:r>
              <a:rPr lang="en-US" altLang="ko-KR" sz="1600" dirty="0">
                <a:sym typeface="Wingdings" panose="05000000000000000000" pitchFamily="2" charset="2"/>
              </a:rPr>
              <a:t>[</a:t>
            </a:r>
            <a:r>
              <a:rPr lang="en-US" altLang="ko-KR" sz="1600" dirty="0" smtClean="0">
                <a:sym typeface="Wingdings" panose="05000000000000000000" pitchFamily="2" charset="2"/>
              </a:rPr>
              <a:t>GPU </a:t>
            </a:r>
            <a:r>
              <a:rPr lang="ko-KR" altLang="en-US" sz="1600" dirty="0" smtClean="0">
                <a:sym typeface="Wingdings" panose="05000000000000000000" pitchFamily="2" charset="2"/>
              </a:rPr>
              <a:t>사용량</a:t>
            </a:r>
            <a:r>
              <a:rPr lang="en-US" altLang="ko-KR" sz="1600" dirty="0" smtClean="0">
                <a:sym typeface="Wingdings" panose="05000000000000000000" pitchFamily="2" charset="2"/>
              </a:rPr>
              <a:t>(</a:t>
            </a:r>
            <a:r>
              <a:rPr lang="ko-KR" altLang="en-US" sz="1600" dirty="0" smtClean="0">
                <a:sym typeface="Wingdings" panose="05000000000000000000" pitchFamily="2" charset="2"/>
              </a:rPr>
              <a:t>작업량</a:t>
            </a:r>
            <a:r>
              <a:rPr lang="en-US" altLang="ko-KR" sz="1600" dirty="0" smtClean="0">
                <a:sym typeface="Wingdings" panose="05000000000000000000" pitchFamily="2" charset="2"/>
              </a:rPr>
              <a:t>)</a:t>
            </a:r>
            <a:r>
              <a:rPr lang="ko-KR" altLang="en-US" sz="1600" dirty="0" smtClean="0">
                <a:sym typeface="Wingdings" panose="05000000000000000000" pitchFamily="2" charset="2"/>
              </a:rPr>
              <a:t>에 따라 증명↑</a:t>
            </a:r>
            <a:r>
              <a:rPr lang="en-US" altLang="ko-KR" sz="1600" dirty="0" smtClean="0">
                <a:sym typeface="Wingdings" panose="05000000000000000000" pitchFamily="2" charset="2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ym typeface="Wingdings" panose="05000000000000000000" pitchFamily="2" charset="2"/>
              </a:rPr>
              <a:t>ASIC(Application-specific integrated circuits) </a:t>
            </a:r>
            <a:r>
              <a:rPr lang="ko-KR" altLang="en-US" sz="1600" dirty="0" smtClean="0">
                <a:sym typeface="Wingdings" panose="05000000000000000000" pitchFamily="2" charset="2"/>
              </a:rPr>
              <a:t>지원</a:t>
            </a:r>
            <a:r>
              <a:rPr lang="en-US" altLang="ko-KR" sz="1600" dirty="0" smtClean="0">
                <a:sym typeface="Wingdings" panose="05000000000000000000" pitchFamily="2" charset="2"/>
              </a:rPr>
              <a:t>X-&gt; </a:t>
            </a:r>
            <a:r>
              <a:rPr lang="ko-KR" altLang="en-US" sz="1600" dirty="0" smtClean="0">
                <a:sym typeface="Wingdings" panose="05000000000000000000" pitchFamily="2" charset="2"/>
              </a:rPr>
              <a:t>진입장벽 낮추기 위해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9426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sz="2800" dirty="0" err="1" smtClean="0"/>
              <a:t>모네로</a:t>
            </a:r>
            <a:r>
              <a:rPr lang="en-US" altLang="ko-KR" sz="2800" dirty="0" smtClean="0"/>
              <a:t>(XMR)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ko-KR" altLang="en-US" sz="1800" dirty="0" smtClean="0"/>
              <a:t>개념</a:t>
            </a:r>
            <a:endParaRPr lang="en-US" altLang="ko-KR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7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50" b="639"/>
          <a:stretch/>
        </p:blipFill>
        <p:spPr>
          <a:xfrm>
            <a:off x="500529" y="6321673"/>
            <a:ext cx="862446" cy="286161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0063241" y="-287943"/>
            <a:ext cx="2201962" cy="8044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ea typeface="한컴 말랑말랑 Bold" panose="020F0803000000000000" pitchFamily="50" charset="-127"/>
              </a:rPr>
              <a:t>Crypto LAB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  <a:ea typeface="한컴 말랑말랑 Bold" panose="020F08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F5F80-49AD-74B0-24E7-B85E3044E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40401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모네로</a:t>
            </a:r>
            <a:r>
              <a:rPr lang="en-US" altLang="ko-KR" sz="2000" b="1" dirty="0" smtClean="0"/>
              <a:t>(XMR)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코인란</a:t>
            </a:r>
            <a:r>
              <a:rPr lang="en-US" altLang="ko-KR" sz="2000" b="1" dirty="0" smtClean="0"/>
              <a:t>?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err="1">
                <a:sym typeface="Wingdings" panose="05000000000000000000" pitchFamily="2" charset="2"/>
              </a:rPr>
              <a:t>모네로는</a:t>
            </a:r>
            <a:r>
              <a:rPr lang="ko-KR" altLang="en-US" sz="1800" b="1" dirty="0">
                <a:sym typeface="Wingdings" panose="05000000000000000000" pitchFamily="2" charset="2"/>
              </a:rPr>
              <a:t> 어떻게 </a:t>
            </a:r>
            <a:r>
              <a:rPr lang="ko-KR" altLang="en-US" sz="1800" b="1" dirty="0" smtClean="0">
                <a:sym typeface="Wingdings" panose="05000000000000000000" pitchFamily="2" charset="2"/>
              </a:rPr>
              <a:t>사용되는가</a:t>
            </a:r>
            <a:r>
              <a:rPr lang="en-US" altLang="ko-KR" sz="1800" b="1" dirty="0" smtClean="0">
                <a:sym typeface="Wingdings" panose="05000000000000000000" pitchFamily="2" charset="2"/>
              </a:rPr>
              <a:t>?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익명 및 빠른 거래에 적합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장점</a:t>
            </a:r>
            <a:r>
              <a:rPr lang="en-US" altLang="ko-KR" sz="1600" b="1" dirty="0" smtClean="0"/>
              <a:t>: </a:t>
            </a:r>
            <a:r>
              <a:rPr lang="ko-KR" altLang="en-US" sz="1600" dirty="0" smtClean="0"/>
              <a:t>매일 발생하는 </a:t>
            </a:r>
            <a:r>
              <a:rPr lang="ko-KR" altLang="en-US" sz="1600" dirty="0" err="1" smtClean="0"/>
              <a:t>금융범죄의</a:t>
            </a:r>
            <a:r>
              <a:rPr lang="ko-KR" altLang="en-US" sz="1600" dirty="0" smtClean="0"/>
              <a:t> 수를 감안할 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개인 사용자들은 단순한 금융거래로 드러난 정보를 악의적으로 자신의 이익을 위해 이용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이를 막기위해 </a:t>
            </a:r>
            <a:r>
              <a:rPr lang="ko-KR" altLang="en-US" sz="1600" dirty="0" err="1" smtClean="0"/>
              <a:t>모네로를</a:t>
            </a:r>
            <a:r>
              <a:rPr lang="ko-KR" altLang="en-US" sz="1600" dirty="0" smtClean="0"/>
              <a:t> 통해 계좌 정보를 비공개로 유지 가능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단점</a:t>
            </a:r>
            <a:r>
              <a:rPr lang="en-US" altLang="ko-KR" sz="1600" b="1" dirty="0" smtClean="0"/>
              <a:t>: </a:t>
            </a:r>
            <a:r>
              <a:rPr lang="ko-KR" altLang="en-US" sz="1600" dirty="0" err="1" smtClean="0"/>
              <a:t>모네로의</a:t>
            </a:r>
            <a:r>
              <a:rPr lang="ko-KR" altLang="en-US" sz="1600" dirty="0" smtClean="0"/>
              <a:t> 프라이버시 기능을 이용하면 </a:t>
            </a:r>
            <a:r>
              <a:rPr lang="ko-KR" altLang="en-US" sz="1600" dirty="0" err="1" smtClean="0"/>
              <a:t>다크웹에서의</a:t>
            </a:r>
            <a:r>
              <a:rPr lang="ko-KR" altLang="en-US" sz="1600" dirty="0" smtClean="0"/>
              <a:t> 거래를 부추기거나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암거래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14948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sz="2800" dirty="0" err="1" smtClean="0"/>
              <a:t>모네로</a:t>
            </a:r>
            <a:r>
              <a:rPr lang="en-US" altLang="ko-KR" sz="2800" dirty="0" smtClean="0"/>
              <a:t>(XMR)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ko-KR" altLang="en-US" sz="1800" dirty="0" smtClean="0"/>
              <a:t>개념</a:t>
            </a:r>
            <a:endParaRPr lang="en-US" altLang="ko-KR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8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50" b="639"/>
          <a:stretch/>
        </p:blipFill>
        <p:spPr>
          <a:xfrm>
            <a:off x="500529" y="6321673"/>
            <a:ext cx="862446" cy="286161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0063241" y="-287943"/>
            <a:ext cx="2201962" cy="8044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ea typeface="한컴 말랑말랑 Bold" panose="020F0803000000000000" pitchFamily="50" charset="-127"/>
              </a:rPr>
              <a:t>Crypto LAB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  <a:ea typeface="한컴 말랑말랑 Bold" panose="020F08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F5F80-49AD-74B0-24E7-B85E3044E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40401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모네로</a:t>
            </a:r>
            <a:r>
              <a:rPr lang="en-US" altLang="ko-KR" sz="2000" b="1" dirty="0" smtClean="0"/>
              <a:t>(XMR)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코인란</a:t>
            </a:r>
            <a:r>
              <a:rPr lang="en-US" altLang="ko-KR" sz="2000" b="1" dirty="0" smtClean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ym typeface="Wingdings" panose="05000000000000000000" pitchFamily="2" charset="2"/>
              </a:rPr>
              <a:t> </a:t>
            </a:r>
            <a:r>
              <a:rPr lang="ko-KR" altLang="en-US" sz="1800" b="1" dirty="0" err="1" smtClean="0">
                <a:sym typeface="Wingdings" panose="05000000000000000000" pitchFamily="2" charset="2"/>
              </a:rPr>
              <a:t>마이닝</a:t>
            </a:r>
            <a:endParaRPr lang="en-US" altLang="ko-KR" sz="1800" b="1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 smtClean="0">
                <a:sym typeface="Wingdings" panose="05000000000000000000" pitchFamily="2" charset="2"/>
              </a:rPr>
              <a:t>다음와</a:t>
            </a:r>
            <a:r>
              <a:rPr lang="ko-KR" altLang="en-US" sz="1600" dirty="0" smtClean="0">
                <a:sym typeface="Wingdings" panose="05000000000000000000" pitchFamily="2" charset="2"/>
              </a:rPr>
              <a:t> 같이 진입장벽이 낮음</a:t>
            </a:r>
            <a:r>
              <a:rPr lang="en-US" altLang="ko-KR" sz="1600" dirty="0" smtClean="0">
                <a:sym typeface="Wingdings" panose="05000000000000000000" pitchFamily="2" charset="2"/>
              </a:rPr>
              <a:t>.  </a:t>
            </a:r>
            <a:r>
              <a:rPr lang="ko-KR" altLang="en-US" sz="1600" dirty="0" smtClean="0">
                <a:sym typeface="Wingdings" panose="05000000000000000000" pitchFamily="2" charset="2"/>
              </a:rPr>
              <a:t>즉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일반적인 컴퓨터를 사용하는 사람들도 마이너가 될 수 있음</a:t>
            </a:r>
            <a:r>
              <a:rPr lang="en-US" altLang="ko-KR" sz="1600" dirty="0" smtClean="0">
                <a:sym typeface="Wingdings" panose="05000000000000000000" pitchFamily="2" charset="2"/>
              </a:rPr>
              <a:t>.(ASIC </a:t>
            </a:r>
            <a:r>
              <a:rPr lang="ko-KR" altLang="en-US" sz="1600" b="1" dirty="0" smtClean="0">
                <a:sym typeface="Wingdings" panose="05000000000000000000" pitchFamily="2" charset="2"/>
              </a:rPr>
              <a:t>필요</a:t>
            </a:r>
            <a:r>
              <a:rPr lang="en-US" altLang="ko-KR" sz="1600" b="1" dirty="0">
                <a:sym typeface="Wingdings" panose="05000000000000000000" pitchFamily="2" charset="2"/>
              </a:rPr>
              <a:t>X</a:t>
            </a:r>
            <a:r>
              <a:rPr lang="en-US" altLang="ko-KR" sz="1600" dirty="0" smtClean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ym typeface="Wingdings" panose="05000000000000000000" pitchFamily="2" charset="2"/>
              </a:rPr>
              <a:t>현재 가격</a:t>
            </a:r>
            <a:r>
              <a:rPr lang="en-US" altLang="ko-KR" sz="1600" dirty="0">
                <a:sym typeface="Wingdings" panose="05000000000000000000" pitchFamily="2" charset="2"/>
              </a:rPr>
              <a:t>: </a:t>
            </a:r>
            <a:r>
              <a:rPr lang="en-US" altLang="ko-KR" sz="1600" dirty="0" smtClean="0">
                <a:sym typeface="Wingdings" panose="05000000000000000000" pitchFamily="2" charset="2"/>
              </a:rPr>
              <a:t>1XMR </a:t>
            </a:r>
            <a:r>
              <a:rPr lang="en-US" altLang="ko-KR" sz="1600" dirty="0">
                <a:sym typeface="Wingdings" panose="05000000000000000000" pitchFamily="2" charset="2"/>
              </a:rPr>
              <a:t>= </a:t>
            </a:r>
            <a:r>
              <a:rPr lang="en-US" altLang="ko-KR" sz="1600" dirty="0" smtClean="0">
                <a:sym typeface="Wingdings" panose="05000000000000000000" pitchFamily="2" charset="2"/>
              </a:rPr>
              <a:t>143.86USD(199,254.73won) [</a:t>
            </a:r>
            <a:r>
              <a:rPr lang="ko-KR" altLang="en-US" sz="1600" dirty="0" smtClean="0">
                <a:sym typeface="Wingdings" panose="05000000000000000000" pitchFamily="2" charset="2"/>
              </a:rPr>
              <a:t>참고</a:t>
            </a:r>
            <a:r>
              <a:rPr lang="en-US" altLang="ko-KR" sz="1600" dirty="0" smtClean="0">
                <a:sym typeface="Wingdings" panose="05000000000000000000" pitchFamily="2" charset="2"/>
              </a:rPr>
              <a:t>:https</a:t>
            </a:r>
            <a:r>
              <a:rPr lang="en-US" altLang="ko-KR" sz="1600" dirty="0">
                <a:sym typeface="Wingdings" panose="05000000000000000000" pitchFamily="2" charset="2"/>
              </a:rPr>
              <a:t>://bitinfocharts.com/</a:t>
            </a:r>
            <a:r>
              <a:rPr lang="en-US" altLang="ko-KR" sz="1600" dirty="0" err="1">
                <a:sym typeface="Wingdings" panose="05000000000000000000" pitchFamily="2" charset="2"/>
              </a:rPr>
              <a:t>monero</a:t>
            </a:r>
            <a:r>
              <a:rPr lang="en-US" altLang="ko-KR" sz="1600" dirty="0" smtClean="0">
                <a:sym typeface="Wingdings" panose="05000000000000000000" pitchFamily="2" charset="2"/>
              </a:rPr>
              <a:t>/]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3791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sz="2800" dirty="0" err="1" smtClean="0"/>
              <a:t>모네로</a:t>
            </a:r>
            <a:r>
              <a:rPr lang="en-US" altLang="ko-KR" sz="2800" dirty="0" smtClean="0"/>
              <a:t>(XMR)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ko-KR" altLang="en-US" sz="1800" dirty="0" smtClean="0"/>
              <a:t>개념</a:t>
            </a:r>
            <a:endParaRPr lang="en-US" altLang="ko-KR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9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50" b="639"/>
          <a:stretch/>
        </p:blipFill>
        <p:spPr>
          <a:xfrm>
            <a:off x="500529" y="6321673"/>
            <a:ext cx="862446" cy="286161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0063241" y="-287943"/>
            <a:ext cx="2201962" cy="8044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>
                <a:solidFill>
                  <a:schemeClr val="accent1">
                    <a:lumMod val="50000"/>
                  </a:schemeClr>
                </a:solidFill>
                <a:ea typeface="한컴 말랑말랑 Bold" panose="020F0803000000000000" pitchFamily="50" charset="-127"/>
              </a:rPr>
              <a:t>Crypto LAB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  <a:ea typeface="한컴 말랑말랑 Bold" panose="020F08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F5F80-49AD-74B0-24E7-B85E3044E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40401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모네로</a:t>
            </a:r>
            <a:r>
              <a:rPr lang="en-US" altLang="ko-KR" sz="2000" b="1" dirty="0" smtClean="0"/>
              <a:t>(XMR)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코인란</a:t>
            </a:r>
            <a:r>
              <a:rPr lang="en-US" altLang="ko-KR" sz="2000" b="1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 smtClean="0">
                <a:sym typeface="Wingdings" panose="05000000000000000000" pitchFamily="2" charset="2"/>
              </a:rPr>
              <a:t>암호화폐</a:t>
            </a:r>
            <a:r>
              <a:rPr lang="ko-KR" altLang="en-US" sz="1600" dirty="0" smtClean="0">
                <a:sym typeface="Wingdings" panose="05000000000000000000" pitchFamily="2" charset="2"/>
              </a:rPr>
              <a:t> 지갑이란</a:t>
            </a:r>
            <a:r>
              <a:rPr lang="en-US" altLang="ko-KR" sz="1600" dirty="0" smtClean="0">
                <a:sym typeface="Wingdings" panose="05000000000000000000" pitchFamily="2" charset="2"/>
              </a:rPr>
              <a:t>(Wallet)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 smtClean="0">
                <a:sym typeface="Wingdings" panose="05000000000000000000" pitchFamily="2" charset="2"/>
              </a:rPr>
              <a:t>종이 지갑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네트워크 지갑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하드웨어 지갑 있음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ym typeface="Wingdings" panose="05000000000000000000" pitchFamily="2" charset="2"/>
              </a:rPr>
              <a:t>대부분 네트워크 지갑을 사용하지만 해킹 우려가 있어서 조심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 err="1" smtClean="0">
                <a:sym typeface="Wingdings" panose="05000000000000000000" pitchFamily="2" charset="2"/>
              </a:rPr>
              <a:t>모네로</a:t>
            </a:r>
            <a:r>
              <a:rPr lang="ko-KR" altLang="en-US" sz="1600" dirty="0" smtClean="0">
                <a:sym typeface="Wingdings" panose="05000000000000000000" pitchFamily="2" charset="2"/>
              </a:rPr>
              <a:t> 채굴 서버를 만들어서 그 해당 프로그램 설치 시 그 프로그램을 통해 채굴이 시작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 smtClean="0">
                <a:sym typeface="Wingdings" panose="05000000000000000000" pitchFamily="2" charset="2"/>
              </a:rPr>
              <a:t>그리고 이미 입력된 지갑에 전송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4656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4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</Words>
  <Application>Microsoft Office PowerPoint</Application>
  <PresentationFormat>와이드스크린</PresentationFormat>
  <Paragraphs>101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한컴 말랑말랑 Bold</vt:lpstr>
      <vt:lpstr>맑은 고딕</vt:lpstr>
      <vt:lpstr>Arial</vt:lpstr>
      <vt:lpstr>Wingdings</vt:lpstr>
      <vt:lpstr>Garamond</vt:lpstr>
      <vt:lpstr>Segoe UI</vt:lpstr>
      <vt:lpstr>Calibri</vt:lpstr>
      <vt:lpstr>Office Theme</vt:lpstr>
      <vt:lpstr>PowerPoint 프레젠테이션</vt:lpstr>
      <vt:lpstr>Index</vt:lpstr>
      <vt:lpstr>기획 의도 및 동기</vt:lpstr>
      <vt:lpstr>기획 의도 및 동기</vt:lpstr>
      <vt:lpstr>기획의도</vt:lpstr>
      <vt:lpstr>모네로(XMR) 개념</vt:lpstr>
      <vt:lpstr>모네로(XMR) 개념</vt:lpstr>
      <vt:lpstr>모네로(XMR) 개념</vt:lpstr>
      <vt:lpstr>모네로(XMR) 개념</vt:lpstr>
      <vt:lpstr>모네로(XMR) 개념</vt:lpstr>
      <vt:lpstr>모네로(XMR) 개념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2020-02-14T08:08:42Z</dcterms:created>
  <dcterms:modified xsi:type="dcterms:W3CDTF">2022-09-29T02:59:40Z</dcterms:modified>
</cp:coreProperties>
</file>