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56" r:id="rId2"/>
  </p:sldIdLst>
  <p:sldSz cx="28979813" cy="38520688"/>
  <p:notesSz cx="6858000" cy="9144000"/>
  <p:defaultTextStyle>
    <a:defPPr>
      <a:defRPr lang="ko-KR"/>
    </a:defPPr>
    <a:lvl1pPr marL="0" algn="l" defTabSz="3395442" rtl="0" eaLnBrk="1" latinLnBrk="1" hangingPunct="1">
      <a:defRPr sz="6684" kern="1200">
        <a:solidFill>
          <a:schemeClr val="tx1"/>
        </a:solidFill>
        <a:latin typeface="+mn-lt"/>
        <a:ea typeface="+mn-ea"/>
        <a:cs typeface="+mn-cs"/>
      </a:defRPr>
    </a:lvl1pPr>
    <a:lvl2pPr marL="1697721" algn="l" defTabSz="3395442" rtl="0" eaLnBrk="1" latinLnBrk="1" hangingPunct="1">
      <a:defRPr sz="6684" kern="1200">
        <a:solidFill>
          <a:schemeClr val="tx1"/>
        </a:solidFill>
        <a:latin typeface="+mn-lt"/>
        <a:ea typeface="+mn-ea"/>
        <a:cs typeface="+mn-cs"/>
      </a:defRPr>
    </a:lvl2pPr>
    <a:lvl3pPr marL="3395442" algn="l" defTabSz="3395442" rtl="0" eaLnBrk="1" latinLnBrk="1" hangingPunct="1">
      <a:defRPr sz="6684" kern="1200">
        <a:solidFill>
          <a:schemeClr val="tx1"/>
        </a:solidFill>
        <a:latin typeface="+mn-lt"/>
        <a:ea typeface="+mn-ea"/>
        <a:cs typeface="+mn-cs"/>
      </a:defRPr>
    </a:lvl3pPr>
    <a:lvl4pPr marL="5093162" algn="l" defTabSz="3395442" rtl="0" eaLnBrk="1" latinLnBrk="1" hangingPunct="1">
      <a:defRPr sz="6684" kern="1200">
        <a:solidFill>
          <a:schemeClr val="tx1"/>
        </a:solidFill>
        <a:latin typeface="+mn-lt"/>
        <a:ea typeface="+mn-ea"/>
        <a:cs typeface="+mn-cs"/>
      </a:defRPr>
    </a:lvl4pPr>
    <a:lvl5pPr marL="6790883" algn="l" defTabSz="3395442" rtl="0" eaLnBrk="1" latinLnBrk="1" hangingPunct="1">
      <a:defRPr sz="6684" kern="1200">
        <a:solidFill>
          <a:schemeClr val="tx1"/>
        </a:solidFill>
        <a:latin typeface="+mn-lt"/>
        <a:ea typeface="+mn-ea"/>
        <a:cs typeface="+mn-cs"/>
      </a:defRPr>
    </a:lvl5pPr>
    <a:lvl6pPr marL="8488604" algn="l" defTabSz="3395442" rtl="0" eaLnBrk="1" latinLnBrk="1" hangingPunct="1">
      <a:defRPr sz="6684" kern="1200">
        <a:solidFill>
          <a:schemeClr val="tx1"/>
        </a:solidFill>
        <a:latin typeface="+mn-lt"/>
        <a:ea typeface="+mn-ea"/>
        <a:cs typeface="+mn-cs"/>
      </a:defRPr>
    </a:lvl6pPr>
    <a:lvl7pPr marL="10186325" algn="l" defTabSz="3395442" rtl="0" eaLnBrk="1" latinLnBrk="1" hangingPunct="1">
      <a:defRPr sz="6684" kern="1200">
        <a:solidFill>
          <a:schemeClr val="tx1"/>
        </a:solidFill>
        <a:latin typeface="+mn-lt"/>
        <a:ea typeface="+mn-ea"/>
        <a:cs typeface="+mn-cs"/>
      </a:defRPr>
    </a:lvl7pPr>
    <a:lvl8pPr marL="11884045" algn="l" defTabSz="3395442" rtl="0" eaLnBrk="1" latinLnBrk="1" hangingPunct="1">
      <a:defRPr sz="6684" kern="1200">
        <a:solidFill>
          <a:schemeClr val="tx1"/>
        </a:solidFill>
        <a:latin typeface="+mn-lt"/>
        <a:ea typeface="+mn-ea"/>
        <a:cs typeface="+mn-cs"/>
      </a:defRPr>
    </a:lvl8pPr>
    <a:lvl9pPr marL="13581766" algn="l" defTabSz="3395442" rtl="0" eaLnBrk="1" latinLnBrk="1" hangingPunct="1">
      <a:defRPr sz="66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30">
          <p15:clr>
            <a:srgbClr val="A4A3A4"/>
          </p15:clr>
        </p15:guide>
        <p15:guide id="2" pos="91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FE988-4234-417F-853C-EDAD9A59E771}" v="4" dt="2022-09-19T16:36:46.8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>
        <p:scale>
          <a:sx n="25" d="100"/>
          <a:sy n="25" d="100"/>
        </p:scale>
        <p:origin x="450" y="-1194"/>
      </p:cViewPr>
      <p:guideLst>
        <p:guide orient="horz" pos="12130"/>
        <p:guide pos="912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성학" userId="b5e1656e9275533b" providerId="LiveId" clId="{412FE988-4234-417F-853C-EDAD9A59E771}"/>
    <pc:docChg chg="modSld">
      <pc:chgData name="김 성학" userId="b5e1656e9275533b" providerId="LiveId" clId="{412FE988-4234-417F-853C-EDAD9A59E771}" dt="2022-09-19T17:39:21.721" v="37" actId="1076"/>
      <pc:docMkLst>
        <pc:docMk/>
      </pc:docMkLst>
      <pc:sldChg chg="modSp mod">
        <pc:chgData name="김 성학" userId="b5e1656e9275533b" providerId="LiveId" clId="{412FE988-4234-417F-853C-EDAD9A59E771}" dt="2022-09-19T17:39:21.721" v="37" actId="1076"/>
        <pc:sldMkLst>
          <pc:docMk/>
          <pc:sldMk cId="0" sldId="256"/>
        </pc:sldMkLst>
        <pc:spChg chg="mod">
          <ac:chgData name="김 성학" userId="b5e1656e9275533b" providerId="LiveId" clId="{412FE988-4234-417F-853C-EDAD9A59E771}" dt="2022-09-19T17:39:12.733" v="34" actId="20577"/>
          <ac:spMkLst>
            <pc:docMk/>
            <pc:sldMk cId="0" sldId="256"/>
            <ac:spMk id="11" creationId="{00000000-0000-0000-0000-000000000000}"/>
          </ac:spMkLst>
        </pc:spChg>
        <pc:spChg chg="mod">
          <ac:chgData name="김 성학" userId="b5e1656e9275533b" providerId="LiveId" clId="{412FE988-4234-417F-853C-EDAD9A59E771}" dt="2022-09-19T17:38:42.360" v="27" actId="1076"/>
          <ac:spMkLst>
            <pc:docMk/>
            <pc:sldMk cId="0" sldId="256"/>
            <ac:spMk id="17" creationId="{00000000-0000-0000-0000-000000000000}"/>
          </ac:spMkLst>
        </pc:spChg>
        <pc:spChg chg="mod">
          <ac:chgData name="김 성학" userId="b5e1656e9275533b" providerId="LiveId" clId="{412FE988-4234-417F-853C-EDAD9A59E771}" dt="2022-09-19T17:38:29.883" v="26" actId="14100"/>
          <ac:spMkLst>
            <pc:docMk/>
            <pc:sldMk cId="0" sldId="256"/>
            <ac:spMk id="20" creationId="{00000000-0000-0000-0000-000000000000}"/>
          </ac:spMkLst>
        </pc:spChg>
        <pc:picChg chg="mod">
          <ac:chgData name="김 성학" userId="b5e1656e9275533b" providerId="LiveId" clId="{412FE988-4234-417F-853C-EDAD9A59E771}" dt="2022-09-19T17:39:20.012" v="36" actId="1076"/>
          <ac:picMkLst>
            <pc:docMk/>
            <pc:sldMk cId="0" sldId="256"/>
            <ac:picMk id="35" creationId="{00000000-0000-0000-0000-000000000000}"/>
          </ac:picMkLst>
        </pc:picChg>
        <pc:picChg chg="mod">
          <ac:chgData name="김 성학" userId="b5e1656e9275533b" providerId="LiveId" clId="{412FE988-4234-417F-853C-EDAD9A59E771}" dt="2022-09-19T17:39:21.721" v="37" actId="1076"/>
          <ac:picMkLst>
            <pc:docMk/>
            <pc:sldMk cId="0" sldId="256"/>
            <ac:picMk id="36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386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19906" y="4322581"/>
            <a:ext cx="13050000" cy="33480000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209906" y="4322581"/>
            <a:ext cx="13050000" cy="33480000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22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19906" y="4322581"/>
            <a:ext cx="13050000" cy="33480000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209906" y="4322581"/>
            <a:ext cx="13050000" cy="33480000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Rectangle 6"/>
          <p:cNvSpPr/>
          <p:nvPr/>
        </p:nvSpPr>
        <p:spPr>
          <a:xfrm>
            <a:off x="719906" y="4661250"/>
            <a:ext cx="13050000" cy="1080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tIns="0" bIns="72000" anchor="ctr"/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7200" b="1" kern="0">
                <a:solidFill>
                  <a:schemeClr val="bg1"/>
                </a:solidFill>
                <a:latin typeface="+mn-ea"/>
              </a:rPr>
              <a:t>작품 </a:t>
            </a:r>
            <a:r>
              <a:rPr kumimoji="0" lang="ko-KR" altLang="en-US" sz="7200" b="1" i="0" u="none" strike="noStrike" kern="0" cap="none" normalizeH="0">
                <a:solidFill>
                  <a:schemeClr val="bg1"/>
                </a:solidFill>
                <a:effectLst/>
                <a:uLnTx/>
                <a:uFillTx/>
                <a:latin typeface="+mn-ea"/>
              </a:rPr>
              <a:t>개요</a:t>
            </a:r>
            <a:endParaRPr kumimoji="0" lang="en-US" sz="7200" b="1" i="0" u="none" strike="noStrike" kern="0" cap="none" normalizeH="0">
              <a:solidFill>
                <a:schemeClr val="bg1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5" name="Rectangle 6"/>
          <p:cNvSpPr/>
          <p:nvPr/>
        </p:nvSpPr>
        <p:spPr>
          <a:xfrm>
            <a:off x="731937" y="22604408"/>
            <a:ext cx="13050000" cy="1080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tIns="0" bIns="72000" anchor="ctr"/>
          <a:lstStyle/>
          <a:p>
            <a:pPr algn="ctr" defTabSz="914400" latinLnBrk="0">
              <a:defRPr/>
            </a:pPr>
            <a:r>
              <a:rPr lang="ko-KR" altLang="en-US" sz="7200" b="1" kern="0">
                <a:solidFill>
                  <a:schemeClr val="bg1"/>
                </a:solidFill>
                <a:latin typeface="+mn-ea"/>
              </a:rPr>
              <a:t>수행과정</a:t>
            </a:r>
            <a:endParaRPr lang="en-US" altLang="ko-KR" sz="7200" b="1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Rectangle 6"/>
          <p:cNvSpPr/>
          <p:nvPr/>
        </p:nvSpPr>
        <p:spPr>
          <a:xfrm>
            <a:off x="15209906" y="4661250"/>
            <a:ext cx="13050000" cy="1080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tIns="0" bIns="72000" anchor="ctr"/>
          <a:lstStyle/>
          <a:p>
            <a:pPr algn="ctr" defTabSz="914400" latinLnBrk="0">
              <a:defRPr/>
            </a:pPr>
            <a:r>
              <a:rPr lang="ko-KR" altLang="en-US" sz="7200" b="1" kern="0">
                <a:solidFill>
                  <a:schemeClr val="bg1"/>
                </a:solidFill>
                <a:latin typeface="+mn-ea"/>
              </a:rPr>
              <a:t>상세내용</a:t>
            </a:r>
            <a:endParaRPr lang="en-US" altLang="ko-KR" sz="7200" b="1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Rectangle 6"/>
          <p:cNvSpPr/>
          <p:nvPr/>
        </p:nvSpPr>
        <p:spPr>
          <a:xfrm>
            <a:off x="15164875" y="29491159"/>
            <a:ext cx="13050000" cy="10800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tIns="0" bIns="72000" anchor="ctr"/>
          <a:lstStyle/>
          <a:p>
            <a:pPr algn="ctr" defTabSz="914400" latinLnBrk="0">
              <a:defRPr/>
            </a:pPr>
            <a:r>
              <a:rPr lang="ko-KR" altLang="en-US" sz="7200" b="1" kern="0" dirty="0">
                <a:solidFill>
                  <a:schemeClr val="bg1"/>
                </a:solidFill>
                <a:latin typeface="+mn-ea"/>
              </a:rPr>
              <a:t>결과 및 기대효과</a:t>
            </a:r>
            <a:endParaRPr lang="en-US" altLang="ko-KR" sz="72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9906" y="5947684"/>
            <a:ext cx="13050000" cy="15864336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wrap="square">
            <a:noAutofit/>
          </a:bodyPr>
          <a:lstStyle/>
          <a:p>
            <a:pPr marL="0" indent="0">
              <a:lnSpc>
                <a:spcPct val="140000"/>
              </a:lnSpc>
              <a:defRPr/>
            </a:pPr>
            <a:r>
              <a:rPr lang="ko-KR" altLang="en-US" sz="5000"/>
              <a:t>〓 프로젝트 동기</a:t>
            </a:r>
          </a:p>
          <a:p>
            <a:pPr marL="795086" indent="0">
              <a:lnSpc>
                <a:spcPct val="140000"/>
              </a:lnSpc>
              <a:defRPr/>
            </a:pPr>
            <a:r>
              <a:rPr lang="ko-KR" altLang="en-US" sz="4000"/>
              <a:t>현재 우리나라의 기부제도는 유산기부 및 개인재단 등을 위주로 한 가장 기초적인 단계에 머물러 있다</a:t>
            </a:r>
            <a:r>
              <a:rPr lang="en-US" altLang="ko-KR" sz="4000"/>
              <a:t>.</a:t>
            </a:r>
            <a:r>
              <a:rPr lang="ko-KR" altLang="en-US" sz="4000"/>
              <a:t> </a:t>
            </a:r>
          </a:p>
          <a:p>
            <a:pPr marL="795086" indent="0">
              <a:lnSpc>
                <a:spcPct val="140000"/>
              </a:lnSpc>
              <a:defRPr/>
            </a:pPr>
            <a:r>
              <a:rPr lang="ko-KR" altLang="en-US" sz="4000"/>
              <a:t>돈을 직접 내는 것뿐만이 아니라 다양하게 기부활동을 할 수 있도록 하기 위해 프로젝트 진행</a:t>
            </a:r>
          </a:p>
          <a:p>
            <a:pPr lvl="0">
              <a:lnSpc>
                <a:spcPct val="140000"/>
              </a:lnSpc>
              <a:defRPr/>
            </a:pPr>
            <a:endParaRPr lang="en-US" altLang="ko-KR" sz="4000"/>
          </a:p>
          <a:p>
            <a:pPr>
              <a:lnSpc>
                <a:spcPct val="140000"/>
              </a:lnSpc>
              <a:defRPr/>
            </a:pPr>
            <a:r>
              <a:rPr lang="ko-KR" altLang="en-US" sz="5000"/>
              <a:t>〓 프로젝트 목적</a:t>
            </a:r>
          </a:p>
          <a:p>
            <a:pPr marL="800100" indent="0">
              <a:lnSpc>
                <a:spcPct val="140000"/>
              </a:lnSpc>
              <a:defRPr/>
            </a:pPr>
            <a:r>
              <a:rPr lang="ko-KR" altLang="en-US" sz="4000"/>
              <a:t>이 프로젝트은 웹 플랫폼을 기반으로 보다 쉬운 접근성과 블록체인 기술을 이용하여 기존의 번거롭고 부담스러운 기부 방식에서 벗어나 새로운 기부 방식으로 자발적인 기부 참여 문화를 조성하기 위한 서비스 개발 목적을 지님</a:t>
            </a:r>
          </a:p>
          <a:p>
            <a:pPr>
              <a:lnSpc>
                <a:spcPct val="140000"/>
              </a:lnSpc>
              <a:defRPr/>
            </a:pPr>
            <a:endParaRPr lang="ko-KR" altLang="en-US" sz="4000"/>
          </a:p>
          <a:p>
            <a:pPr>
              <a:lnSpc>
                <a:spcPct val="140000"/>
              </a:lnSpc>
              <a:defRPr/>
            </a:pPr>
            <a:r>
              <a:rPr lang="ko-KR" altLang="en-US" sz="5000"/>
              <a:t>〓 프로젝트 특성</a:t>
            </a:r>
          </a:p>
          <a:p>
            <a:pPr marL="800100" indent="0">
              <a:lnSpc>
                <a:spcPct val="140000"/>
              </a:lnSpc>
              <a:defRPr/>
            </a:pPr>
            <a:r>
              <a:rPr lang="ko-KR" altLang="en-US" sz="4000"/>
              <a:t>일반적인 컴퓨터를 보면 </a:t>
            </a:r>
            <a:r>
              <a:rPr lang="en-US" altLang="ko-KR" sz="4000"/>
              <a:t>CPU</a:t>
            </a:r>
            <a:r>
              <a:rPr lang="ko-KR" altLang="en-US" sz="4000"/>
              <a:t>를 아무리 사용해도 </a:t>
            </a:r>
            <a:r>
              <a:rPr lang="en-US" altLang="ko-KR" sz="4000"/>
              <a:t>100%</a:t>
            </a:r>
            <a:r>
              <a:rPr lang="ko-KR" altLang="en-US" sz="4000"/>
              <a:t> 활용하기 힘듦</a:t>
            </a:r>
            <a:r>
              <a:rPr lang="en-US" altLang="ko-KR" sz="4000"/>
              <a:t>.</a:t>
            </a:r>
            <a:r>
              <a:rPr lang="ko-KR" altLang="en-US" sz="4000"/>
              <a:t> 이 점을 이용하여</a:t>
            </a:r>
            <a:r>
              <a:rPr lang="en-US" altLang="ko-KR" sz="4000"/>
              <a:t>,</a:t>
            </a:r>
            <a:r>
              <a:rPr lang="ko-KR" altLang="en-US" sz="4000"/>
              <a:t> 유휴 </a:t>
            </a:r>
            <a:r>
              <a:rPr lang="en-US" altLang="ko-KR" sz="4000"/>
              <a:t>CPU</a:t>
            </a:r>
            <a:r>
              <a:rPr lang="ko-KR" altLang="en-US" sz="4000"/>
              <a:t>를 이용한 마이닝방식으로 기부하는 웹 플랫폼 개발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09906" y="5966734"/>
            <a:ext cx="13050000" cy="22493966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5000" dirty="0"/>
              <a:t>〓 기부 웹 플랫폼 설치 동의 후</a:t>
            </a:r>
            <a:r>
              <a:rPr lang="en-US" altLang="ko-KR" sz="5000" dirty="0"/>
              <a:t>,</a:t>
            </a:r>
            <a:r>
              <a:rPr lang="ko-KR" altLang="en-US" sz="5000" dirty="0"/>
              <a:t> 다운로드</a:t>
            </a:r>
          </a:p>
          <a:p>
            <a:pPr marL="800100" indent="0">
              <a:lnSpc>
                <a:spcPct val="140000"/>
              </a:lnSpc>
              <a:defRPr/>
            </a:pPr>
            <a:r>
              <a:rPr lang="ko-KR" altLang="en-US" sz="4000" dirty="0"/>
              <a:t>→ </a:t>
            </a:r>
            <a:r>
              <a:rPr lang="ko-KR" altLang="en-US" sz="4000" dirty="0" err="1"/>
              <a:t>메인화면에서</a:t>
            </a:r>
            <a:r>
              <a:rPr lang="ko-KR" altLang="en-US" sz="4000" dirty="0"/>
              <a:t> </a:t>
            </a:r>
            <a:r>
              <a:rPr lang="en-US" altLang="ko-KR" sz="4000" dirty="0"/>
              <a:t>“</a:t>
            </a:r>
            <a:r>
              <a:rPr lang="ko-KR" altLang="en-US" sz="4000" dirty="0"/>
              <a:t>후원하기</a:t>
            </a:r>
            <a:r>
              <a:rPr lang="en-US" altLang="ko-KR" sz="4000" dirty="0"/>
              <a:t>”</a:t>
            </a:r>
            <a:r>
              <a:rPr lang="ko-KR" altLang="en-US" sz="4000" dirty="0"/>
              <a:t> 클릭 시</a:t>
            </a:r>
            <a:r>
              <a:rPr lang="en-US" altLang="ko-KR" sz="4000" dirty="0"/>
              <a:t>,</a:t>
            </a:r>
            <a:r>
              <a:rPr lang="ko-KR" altLang="en-US" sz="4000" dirty="0"/>
              <a:t> 주의 사항 화면이 나옴</a:t>
            </a:r>
            <a:r>
              <a:rPr lang="ko-KR" altLang="en-US" sz="3800" dirty="0"/>
              <a:t> </a:t>
            </a:r>
          </a:p>
          <a:p>
            <a:pPr marL="800100" indent="0">
              <a:lnSpc>
                <a:spcPct val="140000"/>
              </a:lnSpc>
              <a:defRPr/>
            </a:pPr>
            <a:r>
              <a:rPr lang="ko-KR" altLang="en-US" sz="4000" dirty="0"/>
              <a:t>→ 서버를 통해 프로그램 다운로드 작동</a:t>
            </a:r>
          </a:p>
          <a:p>
            <a:pPr>
              <a:lnSpc>
                <a:spcPct val="140000"/>
              </a:lnSpc>
              <a:defRPr/>
            </a:pPr>
            <a:endParaRPr lang="ko-KR" altLang="en-US" sz="4000" dirty="0"/>
          </a:p>
          <a:p>
            <a:pPr>
              <a:lnSpc>
                <a:spcPct val="140000"/>
              </a:lnSpc>
              <a:defRPr/>
            </a:pPr>
            <a:r>
              <a:rPr lang="ko-KR" altLang="en-US" sz="5000" dirty="0"/>
              <a:t>〓 마이닝 프로그램을 이용한 마이닝 시작    </a:t>
            </a:r>
          </a:p>
          <a:p>
            <a:pPr marL="800100" indent="0">
              <a:lnSpc>
                <a:spcPct val="140000"/>
              </a:lnSpc>
              <a:defRPr/>
            </a:pPr>
            <a:r>
              <a:rPr lang="ko-KR" altLang="en-US" sz="4000" dirty="0"/>
              <a:t>→ 압축 해제 후</a:t>
            </a:r>
            <a:r>
              <a:rPr lang="en-US" altLang="ko-KR" sz="4000" dirty="0"/>
              <a:t>,</a:t>
            </a:r>
            <a:r>
              <a:rPr lang="ko-KR" altLang="en-US" sz="4000" dirty="0"/>
              <a:t> 프로그램을 통해 원격 마이닝 수행</a:t>
            </a:r>
          </a:p>
          <a:p>
            <a:pPr>
              <a:lnSpc>
                <a:spcPct val="140000"/>
              </a:lnSpc>
              <a:defRPr/>
            </a:pPr>
            <a:endParaRPr lang="ko-KR" altLang="en-US" sz="4000" dirty="0"/>
          </a:p>
          <a:p>
            <a:pPr>
              <a:lnSpc>
                <a:spcPct val="140000"/>
              </a:lnSpc>
              <a:defRPr/>
            </a:pPr>
            <a:r>
              <a:rPr lang="ko-KR" altLang="en-US" sz="5000" dirty="0"/>
              <a:t>〓 마이닝 된 데이터들이 해당 후원모델 디지털지갑으로 전송</a:t>
            </a:r>
          </a:p>
          <a:p>
            <a:pPr marL="800100" indent="0">
              <a:lnSpc>
                <a:spcPct val="140000"/>
              </a:lnSpc>
              <a:defRPr/>
            </a:pPr>
            <a:r>
              <a:rPr lang="ko-KR" altLang="en-US" sz="4000" dirty="0"/>
              <a:t>→ 해당 마이닝 서버를 통해 후원금 획득</a:t>
            </a:r>
          </a:p>
          <a:p>
            <a:pPr>
              <a:lnSpc>
                <a:spcPct val="140000"/>
              </a:lnSpc>
              <a:defRPr/>
            </a:pPr>
            <a:endParaRPr lang="ko-KR" altLang="en-US" sz="4000" dirty="0"/>
          </a:p>
          <a:p>
            <a:pPr>
              <a:lnSpc>
                <a:spcPct val="140000"/>
              </a:lnSpc>
              <a:defRPr/>
            </a:pPr>
            <a:r>
              <a:rPr lang="ko-KR" altLang="en-US" sz="5000" dirty="0"/>
              <a:t>〓 프로젝트 추상화</a:t>
            </a:r>
          </a:p>
          <a:p>
            <a:pPr>
              <a:lnSpc>
                <a:spcPct val="140000"/>
              </a:lnSpc>
              <a:defRPr/>
            </a:pPr>
            <a:endParaRPr lang="ko-KR" altLang="en-US" sz="5000" dirty="0"/>
          </a:p>
          <a:p>
            <a:pPr>
              <a:lnSpc>
                <a:spcPct val="140000"/>
              </a:lnSpc>
              <a:defRPr/>
            </a:pPr>
            <a:endParaRPr lang="ko-KR" altLang="en-US" sz="5000" dirty="0"/>
          </a:p>
          <a:p>
            <a:pPr>
              <a:lnSpc>
                <a:spcPct val="140000"/>
              </a:lnSpc>
              <a:defRPr/>
            </a:pPr>
            <a:endParaRPr lang="ko-KR" altLang="en-US" sz="5000" dirty="0"/>
          </a:p>
          <a:p>
            <a:pPr>
              <a:lnSpc>
                <a:spcPct val="140000"/>
              </a:lnSpc>
              <a:defRPr/>
            </a:pPr>
            <a:endParaRPr lang="en-US" altLang="ko-KR" sz="5000" dirty="0"/>
          </a:p>
        </p:txBody>
      </p:sp>
      <p:sp>
        <p:nvSpPr>
          <p:cNvPr id="19" name="TextBox 18"/>
          <p:cNvSpPr txBox="1"/>
          <p:nvPr/>
        </p:nvSpPr>
        <p:spPr>
          <a:xfrm>
            <a:off x="719906" y="24411112"/>
            <a:ext cx="13050000" cy="1345803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5000" dirty="0"/>
              <a:t>〓 개발 환경</a:t>
            </a:r>
          </a:p>
          <a:p>
            <a:pPr>
              <a:lnSpc>
                <a:spcPct val="140000"/>
              </a:lnSpc>
              <a:defRPr/>
            </a:pPr>
            <a:endParaRPr lang="ko-KR" altLang="en-US" sz="5000" dirty="0"/>
          </a:p>
          <a:p>
            <a:pPr>
              <a:lnSpc>
                <a:spcPct val="140000"/>
              </a:lnSpc>
              <a:defRPr/>
            </a:pPr>
            <a:endParaRPr lang="en-US" altLang="ko-KR" sz="5000" dirty="0"/>
          </a:p>
          <a:p>
            <a:pPr>
              <a:lnSpc>
                <a:spcPct val="140000"/>
              </a:lnSpc>
              <a:defRPr/>
            </a:pPr>
            <a:r>
              <a:rPr lang="en-US" altLang="ko-KR" sz="5000" dirty="0"/>
              <a:t> </a:t>
            </a:r>
            <a:r>
              <a:rPr lang="en-US" altLang="ko-KR" sz="4000" dirty="0"/>
              <a:t>   </a:t>
            </a:r>
            <a:r>
              <a:rPr lang="ko-KR" altLang="en-US" sz="4000" dirty="0"/>
              <a:t> </a:t>
            </a:r>
            <a:r>
              <a:rPr lang="en-US" altLang="ko-KR" sz="4000" dirty="0"/>
              <a:t>&lt;Node.js&gt;   </a:t>
            </a:r>
            <a:r>
              <a:rPr lang="ko-KR" altLang="en-US" sz="4000" dirty="0"/>
              <a:t>  </a:t>
            </a:r>
            <a:r>
              <a:rPr lang="en-US" altLang="ko-KR" sz="4000" dirty="0"/>
              <a:t>&lt;</a:t>
            </a:r>
            <a:r>
              <a:rPr lang="en-US" altLang="ko-KR" sz="4000" dirty="0" err="1"/>
              <a:t>XMRig</a:t>
            </a:r>
            <a:r>
              <a:rPr lang="en-US" altLang="ko-KR" sz="4000" dirty="0"/>
              <a:t>&gt; </a:t>
            </a:r>
            <a:r>
              <a:rPr lang="ko-KR" altLang="en-US" sz="4000" dirty="0"/>
              <a:t>    </a:t>
            </a:r>
            <a:r>
              <a:rPr lang="en-US" altLang="ko-KR" sz="4000" dirty="0"/>
              <a:t>  &lt;</a:t>
            </a:r>
            <a:r>
              <a:rPr lang="en-US" altLang="ko-KR" sz="4000" dirty="0" err="1"/>
              <a:t>VSCode</a:t>
            </a:r>
            <a:r>
              <a:rPr lang="en-US" altLang="ko-KR" sz="4000" dirty="0"/>
              <a:t>&gt;</a:t>
            </a:r>
          </a:p>
          <a:p>
            <a:pPr>
              <a:lnSpc>
                <a:spcPct val="140000"/>
              </a:lnSpc>
              <a:defRPr/>
            </a:pPr>
            <a:r>
              <a:rPr lang="ko-KR" altLang="en-US" sz="5000" dirty="0"/>
              <a:t>〓 개발 수행 과정</a:t>
            </a:r>
          </a:p>
          <a:p>
            <a:pPr>
              <a:lnSpc>
                <a:spcPct val="140000"/>
              </a:lnSpc>
              <a:defRPr/>
            </a:pPr>
            <a:endParaRPr lang="ko-KR" altLang="en-US" sz="5000" dirty="0"/>
          </a:p>
          <a:p>
            <a:pPr>
              <a:lnSpc>
                <a:spcPct val="140000"/>
              </a:lnSpc>
              <a:defRPr/>
            </a:pPr>
            <a:endParaRPr lang="ko-KR" altLang="en-US" sz="5000" dirty="0"/>
          </a:p>
          <a:p>
            <a:pPr>
              <a:lnSpc>
                <a:spcPct val="140000"/>
              </a:lnSpc>
              <a:defRPr/>
            </a:pPr>
            <a:endParaRPr lang="ko-KR" altLang="en-US" sz="5000" dirty="0"/>
          </a:p>
          <a:p>
            <a:pPr>
              <a:lnSpc>
                <a:spcPct val="140000"/>
              </a:lnSpc>
              <a:defRPr/>
            </a:pPr>
            <a:r>
              <a:rPr lang="ko-KR" altLang="en-US" sz="5000" dirty="0"/>
              <a:t>       </a:t>
            </a:r>
            <a:r>
              <a:rPr lang="en-US" altLang="ko-KR" sz="4000" dirty="0"/>
              <a:t>&lt;</a:t>
            </a:r>
            <a:r>
              <a:rPr lang="ko-KR" altLang="en-US" sz="4000" dirty="0"/>
              <a:t>예시 웹 플랫폼</a:t>
            </a:r>
            <a:r>
              <a:rPr lang="en-US" altLang="ko-KR" sz="4000" dirty="0"/>
              <a:t>&gt;</a:t>
            </a:r>
            <a:r>
              <a:rPr lang="ko-KR" altLang="en-US" sz="4000" dirty="0"/>
              <a:t>               </a:t>
            </a:r>
            <a:r>
              <a:rPr lang="en-US" altLang="ko-KR" sz="4000" dirty="0"/>
              <a:t>&lt;</a:t>
            </a:r>
            <a:r>
              <a:rPr lang="ko-KR" altLang="en-US" sz="4000" dirty="0"/>
              <a:t>마이닝 프로그램</a:t>
            </a:r>
            <a:r>
              <a:rPr lang="en-US" altLang="ko-KR" sz="4000" dirty="0"/>
              <a:t>&gt;</a:t>
            </a:r>
          </a:p>
          <a:p>
            <a:pPr>
              <a:lnSpc>
                <a:spcPct val="140000"/>
              </a:lnSpc>
              <a:defRPr/>
            </a:pPr>
            <a:endParaRPr lang="en-US" altLang="ko-KR" sz="5000" dirty="0"/>
          </a:p>
          <a:p>
            <a:pPr>
              <a:lnSpc>
                <a:spcPct val="140000"/>
              </a:lnSpc>
              <a:defRPr/>
            </a:pPr>
            <a:endParaRPr lang="en-US" altLang="ko-KR" sz="5000" dirty="0"/>
          </a:p>
          <a:p>
            <a:pPr>
              <a:lnSpc>
                <a:spcPct val="140000"/>
              </a:lnSpc>
              <a:defRPr/>
            </a:pPr>
            <a:endParaRPr lang="en-US" altLang="ko-KR" sz="4000" dirty="0"/>
          </a:p>
          <a:p>
            <a:pPr>
              <a:lnSpc>
                <a:spcPct val="140000"/>
              </a:lnSpc>
              <a:defRPr/>
            </a:pPr>
            <a:r>
              <a:rPr lang="ko-KR" altLang="en-US" sz="4000" dirty="0"/>
              <a:t>       </a:t>
            </a:r>
            <a:r>
              <a:rPr lang="en-US" altLang="ko-KR" sz="4000" dirty="0"/>
              <a:t>&lt;</a:t>
            </a:r>
            <a:r>
              <a:rPr lang="ko-KR" altLang="en-US" sz="4000" dirty="0"/>
              <a:t>프로그램 실행 전</a:t>
            </a:r>
            <a:r>
              <a:rPr lang="en-US" altLang="ko-KR" sz="4000" dirty="0"/>
              <a:t>&gt;</a:t>
            </a:r>
            <a:r>
              <a:rPr lang="ko-KR" altLang="en-US" sz="4000" dirty="0"/>
              <a:t>             </a:t>
            </a:r>
            <a:r>
              <a:rPr lang="en-US" altLang="ko-KR" sz="4000" dirty="0"/>
              <a:t>&lt;</a:t>
            </a:r>
            <a:r>
              <a:rPr lang="ko-KR" altLang="en-US" sz="4000" dirty="0"/>
              <a:t>프로그램 실행 후</a:t>
            </a:r>
            <a:r>
              <a:rPr lang="en-US" altLang="ko-KR" sz="4000" dirty="0"/>
              <a:t>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209906" y="31203900"/>
            <a:ext cx="13050000" cy="6593005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40000"/>
              </a:lnSpc>
              <a:defRPr/>
            </a:pPr>
            <a:r>
              <a:rPr lang="ko-KR" altLang="en-US" sz="5000" dirty="0"/>
              <a:t>〓 결과 및 기대효과</a:t>
            </a:r>
          </a:p>
          <a:p>
            <a:pPr marL="800100" indent="0">
              <a:lnSpc>
                <a:spcPct val="140000"/>
              </a:lnSpc>
              <a:buFont typeface="Arial"/>
              <a:buNone/>
              <a:defRPr/>
            </a:pPr>
            <a:r>
              <a:rPr lang="ko-KR" altLang="en-US" sz="4000" dirty="0"/>
              <a:t>→  새로운 방식의 기부 활동을 통해 </a:t>
            </a:r>
            <a:r>
              <a:rPr lang="en-US" altLang="ko-KR" sz="4000" dirty="0"/>
              <a:t>“</a:t>
            </a:r>
            <a:r>
              <a:rPr lang="ko-KR" altLang="en-US" sz="4000" dirty="0"/>
              <a:t>얼마를 기부할 것 인지</a:t>
            </a:r>
            <a:r>
              <a:rPr lang="en-US" altLang="ko-KR" sz="4000" dirty="0"/>
              <a:t>”</a:t>
            </a:r>
            <a:r>
              <a:rPr lang="ko-KR" altLang="en-US" sz="4000" dirty="0"/>
              <a:t>가 아닌 </a:t>
            </a:r>
            <a:r>
              <a:rPr lang="en-US" altLang="ko-KR" sz="4000" dirty="0"/>
              <a:t>“</a:t>
            </a:r>
            <a:r>
              <a:rPr lang="ko-KR" altLang="en-US" sz="4000" dirty="0"/>
              <a:t>어떻게 기부할 것인지</a:t>
            </a:r>
            <a:r>
              <a:rPr lang="en-US" altLang="ko-KR" sz="4000" dirty="0"/>
              <a:t>”</a:t>
            </a:r>
            <a:r>
              <a:rPr lang="ko-KR" altLang="en-US" sz="4000" dirty="0"/>
              <a:t>에 관점을 둘 수 있음</a:t>
            </a:r>
          </a:p>
          <a:p>
            <a:pPr marL="0" indent="0">
              <a:lnSpc>
                <a:spcPct val="140000"/>
              </a:lnSpc>
              <a:buFont typeface="Arial"/>
              <a:buNone/>
              <a:defRPr/>
            </a:pPr>
            <a:endParaRPr lang="ko-KR" altLang="en-US" sz="4000" dirty="0"/>
          </a:p>
          <a:p>
            <a:pPr marL="800100" indent="0">
              <a:lnSpc>
                <a:spcPct val="140000"/>
              </a:lnSpc>
              <a:defRPr/>
            </a:pPr>
            <a:r>
              <a:rPr lang="ko-KR" altLang="en-US" sz="4000" dirty="0"/>
              <a:t>→  이에 따라 기부에 대한 인식도 달라질 수 있음 </a:t>
            </a:r>
            <a:r>
              <a:rPr lang="en-US" altLang="ko-KR" sz="4000" dirty="0"/>
              <a:t>(</a:t>
            </a:r>
            <a:r>
              <a:rPr lang="ko-KR" altLang="en-US" sz="4000" dirty="0"/>
              <a:t>다양한 기부문화에 관심을 가지게 됨</a:t>
            </a:r>
            <a:r>
              <a:rPr lang="en-US" altLang="ko-KR" sz="4000" dirty="0"/>
              <a:t>)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719906" y="381447"/>
          <a:ext cx="27540000" cy="3755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9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1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292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74537">
                <a:tc gridSpan="2">
                  <a:txBody>
                    <a:bodyPr/>
                    <a:lstStyle/>
                    <a:p>
                      <a:pPr marL="72000" algn="ctr" latinLnBrk="1">
                        <a:defRPr/>
                      </a:pPr>
                      <a:r>
                        <a:rPr lang="ko-KR" altLang="en-US" sz="5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 목</a:t>
                      </a:r>
                      <a:endParaRPr lang="ko-KR" altLang="en-US" sz="5000" b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82579" marR="82579" marT="41289" marB="41289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0" b="0">
                        <a:solidFill>
                          <a:schemeClr val="tx1"/>
                        </a:solidFill>
                      </a:endParaRPr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72000" latinLnBrk="1">
                        <a:defRPr/>
                      </a:pPr>
                      <a:r>
                        <a:rPr lang="ko-KR" altLang="en-US" sz="5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블록체인을 이용한 기부 활성화 서비스 개발</a:t>
                      </a:r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100"/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4537">
                <a:tc>
                  <a:txBody>
                    <a:bodyPr/>
                    <a:lstStyle/>
                    <a:p>
                      <a:pPr marL="72000" algn="ctr" latinLnBrk="1">
                        <a:defRPr/>
                      </a:pPr>
                      <a:r>
                        <a:rPr lang="ko-KR" altLang="en-US" sz="5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팀명</a:t>
                      </a:r>
                    </a:p>
                  </a:txBody>
                  <a:tcPr marL="82579" marR="82579" marT="41289" marB="41289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latinLnBrk="1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Crypto Lab.</a:t>
                      </a:r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latinLnBrk="1">
                        <a:defRPr/>
                      </a:pPr>
                      <a:r>
                        <a:rPr lang="ko-KR" altLang="en-US" sz="5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팀원</a:t>
                      </a:r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72000" latinLnBrk="1">
                        <a:defRPr/>
                      </a:pPr>
                      <a:r>
                        <a:rPr lang="ko-KR" altLang="en-US" sz="5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김성학</a:t>
                      </a:r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4537">
                <a:tc>
                  <a:txBody>
                    <a:bodyPr/>
                    <a:lstStyle/>
                    <a:p>
                      <a:pPr marL="72000" algn="ctr" latinLnBrk="1">
                        <a:defRPr/>
                      </a:pPr>
                      <a:r>
                        <a:rPr lang="ko-KR" altLang="en-US" sz="5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출품부문</a:t>
                      </a:r>
                    </a:p>
                  </a:txBody>
                  <a:tcPr marL="82579" marR="82579" marT="41289" marB="41289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latinLnBrk="1">
                        <a:defRPr/>
                      </a:pPr>
                      <a:r>
                        <a:rPr lang="en-US" altLang="ko-KR" sz="5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SW</a:t>
                      </a:r>
                      <a:r>
                        <a:rPr lang="ko-KR" altLang="en-US" sz="5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전공자 부문</a:t>
                      </a:r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latinLnBrk="1">
                        <a:defRPr/>
                      </a:pPr>
                      <a:r>
                        <a:rPr lang="ko-KR" altLang="en-US" sz="5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지도교수</a:t>
                      </a:r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2898008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5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김기성 교수님</a:t>
                      </a:r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algn="ctr" latinLnBrk="1">
                        <a:defRPr/>
                      </a:pPr>
                      <a:r>
                        <a:rPr lang="ko-KR" altLang="en-US" sz="5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참여기업</a:t>
                      </a:r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5000" b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82579" marR="82579" marT="41289" marB="41289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4842" y="25404978"/>
            <a:ext cx="3233938" cy="242233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46630" y="25558124"/>
            <a:ext cx="2042864" cy="204286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53736" y="24756020"/>
            <a:ext cx="3195884" cy="314575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2903" y="29907740"/>
            <a:ext cx="6024908" cy="301903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361996" y="29946796"/>
            <a:ext cx="5877456" cy="299105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214812" y="33913164"/>
            <a:ext cx="3870186" cy="331152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936435" y="33922492"/>
            <a:ext cx="4629692" cy="330219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5822282" y="18686270"/>
            <a:ext cx="11825245" cy="435324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5445586" y="24155168"/>
            <a:ext cx="12578635" cy="3189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267</Words>
  <Application>Microsoft Office PowerPoint</Application>
  <PresentationFormat>사용자 지정</PresentationFormat>
  <Paragraphs>54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나눔바른고딕</vt:lpstr>
      <vt:lpstr>Arial</vt:lpstr>
      <vt:lpstr>디자인 사용자 지정</vt:lpstr>
      <vt:lpstr>PowerPoint 프레젠테이션</vt:lpstr>
    </vt:vector>
  </TitlesOfParts>
  <Manager/>
  <Company>Sky123.Org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 성학</cp:lastModifiedBy>
  <cp:revision>82</cp:revision>
  <dcterms:created xsi:type="dcterms:W3CDTF">2019-08-22T16:27:09Z</dcterms:created>
  <dcterms:modified xsi:type="dcterms:W3CDTF">2022-09-19T17:39:21Z</dcterms:modified>
  <cp:version>1000.0000.01</cp:version>
</cp:coreProperties>
</file>