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DG Jory" panose="020B0604020202020204" charset="-78"/>
      <p:regular r:id="rId19"/>
    </p:embeddedFont>
    <p:embeddedFont>
      <p:font typeface="League Spartan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104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603944" y="635292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680067" y="-251105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6589181" y="7488733"/>
            <a:ext cx="5109638" cy="740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7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By Kishan Tripathi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18833" y="2743148"/>
            <a:ext cx="13050334" cy="4299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12"/>
              </a:lnSpc>
            </a:pPr>
            <a:r>
              <a:rPr lang="en-US" sz="709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DOMAIN-SPECIFIC PDF SUMMARIZATION &amp; KEYWORD EXTRACTION PIPELINE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6538168" y="345125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680352" y="487308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504545" y="621218"/>
            <a:ext cx="6027748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IMPROVEMENTS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307975" y="2855046"/>
            <a:ext cx="12738878" cy="6347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3221" lvl="1" indent="-426610" algn="l">
              <a:lnSpc>
                <a:spcPts val="5532"/>
              </a:lnSpc>
              <a:buFont typeface="Arial"/>
              <a:buChar char="•"/>
            </a:pPr>
            <a:r>
              <a:rPr lang="en-US" sz="395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 better pdf parsing mechanism is need , structured is better what the adobe </a:t>
            </a:r>
            <a:r>
              <a:rPr lang="en-US" sz="3951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api</a:t>
            </a:r>
            <a:r>
              <a:rPr lang="en-US" sz="395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is doing could be implemented.</a:t>
            </a:r>
          </a:p>
          <a:p>
            <a:pPr marL="853221" lvl="1" indent="-426610" algn="l">
              <a:lnSpc>
                <a:spcPts val="5532"/>
              </a:lnSpc>
              <a:buFont typeface="Arial"/>
              <a:buChar char="•"/>
            </a:pPr>
            <a:r>
              <a:rPr lang="en-US" sz="395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summaries and keywords needs to be tested with the evaluation benchmarks so as to judge the quality, it looks fine but a good eval metric is needed.</a:t>
            </a:r>
          </a:p>
          <a:p>
            <a:pPr marL="853221" lvl="1" indent="-426610" algn="l">
              <a:lnSpc>
                <a:spcPts val="5532"/>
              </a:lnSpc>
              <a:buFont typeface="Arial"/>
              <a:buChar char="•"/>
            </a:pPr>
            <a:r>
              <a:rPr lang="en-US" sz="395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memory </a:t>
            </a:r>
            <a:r>
              <a:rPr lang="en-US" sz="3951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utlization</a:t>
            </a:r>
            <a:r>
              <a:rPr lang="en-US" sz="395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is very high it should be lowered with using effective parsing techniques.</a:t>
            </a:r>
          </a:p>
          <a:p>
            <a:pPr marL="853221" lvl="1" indent="-426610" algn="l">
              <a:lnSpc>
                <a:spcPts val="5532"/>
              </a:lnSpc>
              <a:buFont typeface="Arial"/>
              <a:buChar char="•"/>
            </a:pPr>
            <a:r>
              <a:rPr lang="en-US" sz="395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an embedding method based method may give better results for the summaries.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4826383" y="2995658"/>
            <a:ext cx="8784324" cy="1261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12"/>
              </a:lnSpc>
              <a:spcBef>
                <a:spcPct val="0"/>
              </a:spcBef>
            </a:pPr>
            <a:r>
              <a:rPr lang="en-US" sz="8344" b="1" u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26383" y="4887942"/>
            <a:ext cx="8635450" cy="740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7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feedbacks are highly appreciated !!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42222" y="7962900"/>
            <a:ext cx="5697377" cy="525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kishantripathi888@gmaill.com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130126" y="2070379"/>
            <a:ext cx="6027748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OBJETCTIVE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01376" y="4031554"/>
            <a:ext cx="13233325" cy="5925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94"/>
              </a:lnSpc>
            </a:pPr>
            <a:r>
              <a:rPr lang="en-US" sz="421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Design and implement a dynamic pipeline that processes multiple PDF documents from a desktop folder, generates domain-specific summaries and keywords, and stores them in a MongoDB database. The system must efficiently handle documents of varying lengths, from short to long, and update the database with summary and keyword data after each document is processed.</a:t>
            </a:r>
          </a:p>
          <a:p>
            <a:pPr algn="l">
              <a:lnSpc>
                <a:spcPts val="5894"/>
              </a:lnSpc>
            </a:pPr>
            <a:endParaRPr lang="en-US" sz="421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913193" y="-1260707"/>
            <a:ext cx="9287959" cy="8409825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59" y="8409825"/>
                </a:moveTo>
                <a:lnTo>
                  <a:pt x="0" y="8409825"/>
                </a:lnTo>
                <a:lnTo>
                  <a:pt x="0" y="0"/>
                </a:lnTo>
                <a:lnTo>
                  <a:pt x="9287959" y="0"/>
                </a:lnTo>
                <a:lnTo>
                  <a:pt x="9287959" y="84098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07933" y="804978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4" name="Group 4"/>
          <p:cNvGrpSpPr/>
          <p:nvPr/>
        </p:nvGrpSpPr>
        <p:grpSpPr>
          <a:xfrm>
            <a:off x="1028700" y="1028700"/>
            <a:ext cx="5994124" cy="1773322"/>
            <a:chOff x="0" y="0"/>
            <a:chExt cx="27474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70884" y="1170884"/>
            <a:ext cx="5994124" cy="1773322"/>
            <a:chOff x="0" y="0"/>
            <a:chExt cx="27474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3620219"/>
            <a:ext cx="11764373" cy="4119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4718" lvl="1" indent="-507359" algn="l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Used  PyPDF2  to extract text from the pdfs</a:t>
            </a:r>
          </a:p>
          <a:p>
            <a:pPr marL="1014718" lvl="1" indent="-507359" algn="l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tried adobe api for structured parsing of the document but there wasn’t much improvement in the summary results and it wasn’t  economical at scale so discareded.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37260" y="1541062"/>
            <a:ext cx="6027748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PDF PARSING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680067" y="-2303433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2976807" y="2205004"/>
            <a:ext cx="14282493" cy="1962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3148" lvl="1" indent="-401574" algn="l">
              <a:lnSpc>
                <a:spcPts val="5208"/>
              </a:lnSpc>
              <a:buFont typeface="Arial"/>
              <a:buChar char="•"/>
            </a:pPr>
            <a:r>
              <a:rPr lang="en-US" sz="372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for small pdfs the entire text is passed to llm at once for summary generation.</a:t>
            </a:r>
          </a:p>
          <a:p>
            <a:pPr marL="803148" lvl="1" indent="-401574" algn="l">
              <a:lnSpc>
                <a:spcPts val="5208"/>
              </a:lnSpc>
              <a:buFont typeface="Arial"/>
              <a:buChar char="•"/>
            </a:pPr>
            <a:r>
              <a:rPr lang="en-US" sz="372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for medium and large pdfs used this same approach: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54720" y="4621166"/>
            <a:ext cx="10326666" cy="7131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3441" lvl="1" indent="-401721" algn="l">
              <a:lnSpc>
                <a:spcPts val="5209"/>
              </a:lnSpc>
              <a:buFont typeface="Arial"/>
              <a:buChar char="•"/>
            </a:pPr>
            <a:r>
              <a:rPr lang="en-US" sz="372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dividing the text into chunks of paragraphs with 10% overlap.</a:t>
            </a:r>
          </a:p>
          <a:p>
            <a:pPr marL="803441" lvl="1" indent="-401721" algn="l">
              <a:lnSpc>
                <a:spcPts val="5209"/>
              </a:lnSpc>
              <a:buFont typeface="Arial"/>
              <a:buChar char="•"/>
            </a:pPr>
            <a:r>
              <a:rPr lang="en-US" sz="372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used these chunks to extract key sentences using tf-idf vectorizer.</a:t>
            </a:r>
          </a:p>
          <a:p>
            <a:pPr marL="803441" lvl="1" indent="-401721" algn="l">
              <a:lnSpc>
                <a:spcPts val="5209"/>
              </a:lnSpc>
              <a:buFont typeface="Arial"/>
              <a:buChar char="•"/>
            </a:pPr>
            <a:r>
              <a:rPr lang="en-US" sz="372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generated the summary for those key sentences.</a:t>
            </a:r>
          </a:p>
          <a:p>
            <a:pPr marL="803441" lvl="1" indent="-401721" algn="l">
              <a:lnSpc>
                <a:spcPts val="5209"/>
              </a:lnSpc>
              <a:buFont typeface="Arial"/>
              <a:buChar char="•"/>
            </a:pPr>
            <a:r>
              <a:rPr lang="en-US" sz="372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concatenated these individual summaries.</a:t>
            </a:r>
          </a:p>
          <a:p>
            <a:pPr marL="846620" lvl="1" indent="-423310" algn="l">
              <a:lnSpc>
                <a:spcPts val="5489"/>
              </a:lnSpc>
              <a:buFont typeface="Arial"/>
              <a:buChar char="•"/>
            </a:pPr>
            <a:r>
              <a:rPr lang="en-US" sz="392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used these concatenated summaries to generate a final comprehensive summary.</a:t>
            </a:r>
          </a:p>
          <a:p>
            <a:pPr algn="l">
              <a:lnSpc>
                <a:spcPts val="3529"/>
              </a:lnSpc>
            </a:pPr>
            <a:endParaRPr lang="en-US" sz="3921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algn="l">
              <a:lnSpc>
                <a:spcPts val="3529"/>
              </a:lnSpc>
            </a:pPr>
            <a:endParaRPr lang="en-US" sz="3921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algn="l">
              <a:lnSpc>
                <a:spcPts val="3529"/>
              </a:lnSpc>
            </a:pPr>
            <a:endParaRPr lang="en-US" sz="3921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algn="ctr">
              <a:lnSpc>
                <a:spcPts val="3529"/>
              </a:lnSpc>
            </a:pPr>
            <a:endParaRPr lang="en-US" sz="3921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5639729" y="300203"/>
            <a:ext cx="5994124" cy="1773322"/>
            <a:chOff x="0" y="0"/>
            <a:chExt cx="27474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81913" y="442386"/>
            <a:ext cx="5994124" cy="1773322"/>
            <a:chOff x="0" y="0"/>
            <a:chExt cx="27474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748290" y="812565"/>
            <a:ext cx="6027748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SUMMARIZATION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130126" y="2070379"/>
            <a:ext cx="6027748" cy="757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082137" y="-495020"/>
            <a:ext cx="9287959" cy="8409825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07933" y="804978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flipH="1">
            <a:off x="8303269" y="8738243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TextBox 5"/>
          <p:cNvSpPr txBox="1"/>
          <p:nvPr/>
        </p:nvSpPr>
        <p:spPr>
          <a:xfrm>
            <a:off x="1028700" y="3898921"/>
            <a:ext cx="13210512" cy="4649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4020" lvl="1" indent="-407010" algn="l">
              <a:lnSpc>
                <a:spcPts val="5278"/>
              </a:lnSpc>
              <a:buFont typeface="Arial"/>
              <a:buChar char="•"/>
            </a:pPr>
            <a:r>
              <a:rPr lang="en-US" sz="377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used </a:t>
            </a:r>
            <a:r>
              <a:rPr lang="en-US" sz="3770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tf-idf</a:t>
            </a:r>
            <a:r>
              <a:rPr lang="en-US" sz="377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vectorizer to find keywords from the entire document text.</a:t>
            </a:r>
          </a:p>
          <a:p>
            <a:pPr marL="814020" lvl="1" indent="-407010" algn="l">
              <a:lnSpc>
                <a:spcPts val="5278"/>
              </a:lnSpc>
              <a:buFont typeface="Arial"/>
              <a:buChar char="•"/>
            </a:pPr>
            <a:r>
              <a:rPr lang="en-US" sz="377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took the summary and the keywords obtained from the vectorizer and gave it to </a:t>
            </a:r>
            <a:r>
              <a:rPr lang="en-US" sz="3770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llm</a:t>
            </a:r>
            <a:r>
              <a:rPr lang="en-US" sz="377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to generate a final set of more refined contextual  keywords.</a:t>
            </a:r>
          </a:p>
          <a:p>
            <a:pPr marL="814020" lvl="1" indent="-407010" algn="l">
              <a:lnSpc>
                <a:spcPts val="5278"/>
              </a:lnSpc>
              <a:buFont typeface="Arial"/>
              <a:buChar char="•"/>
            </a:pPr>
            <a:r>
              <a:rPr lang="en-US" sz="377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tried doing this task using </a:t>
            </a:r>
            <a:r>
              <a:rPr lang="en-US" sz="3770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bert</a:t>
            </a:r>
            <a:r>
              <a:rPr lang="en-US" sz="377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and some other methods but the output with the </a:t>
            </a:r>
            <a:r>
              <a:rPr lang="en-US" sz="3770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llm</a:t>
            </a:r>
            <a:r>
              <a:rPr lang="en-US" sz="377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was much better than any of these.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202807" y="1621421"/>
            <a:ext cx="6898140" cy="2040769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66434" y="1785049"/>
            <a:ext cx="6898140" cy="2040769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778242" y="1785049"/>
            <a:ext cx="5747268" cy="1427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1"/>
              </a:lnSpc>
            </a:pPr>
            <a:r>
              <a:rPr lang="en-US" sz="470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KEYWORD EXTRACTION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5707112" y="364424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849296" y="506608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3680067" y="3533187"/>
            <a:ext cx="11371124" cy="6367830"/>
          </a:xfrm>
          <a:custGeom>
            <a:avLst/>
            <a:gdLst/>
            <a:ahLst/>
            <a:cxnLst/>
            <a:rect l="l" t="t" r="r" b="b"/>
            <a:pathLst>
              <a:path w="11371124" h="6367830">
                <a:moveTo>
                  <a:pt x="0" y="0"/>
                </a:moveTo>
                <a:lnTo>
                  <a:pt x="11371124" y="0"/>
                </a:lnTo>
                <a:lnTo>
                  <a:pt x="11371124" y="6367829"/>
                </a:lnTo>
                <a:lnTo>
                  <a:pt x="0" y="63678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680067" y="2441100"/>
            <a:ext cx="10927867" cy="1092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5648" lvl="1" indent="-337824" algn="just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both the summary and keywords are stored in the mongodb in a proper format along with some other important informations.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641134" y="640518"/>
            <a:ext cx="6027748" cy="1497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MONGODB UPDATES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6021566" y="1325533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63750" y="1467717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130126" y="1837895"/>
            <a:ext cx="6027748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489192" y="4171296"/>
            <a:ext cx="12738878" cy="4868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3221" lvl="1" indent="-426610" algn="l">
              <a:lnSpc>
                <a:spcPts val="5532"/>
              </a:lnSpc>
              <a:buFont typeface="Arial"/>
              <a:buChar char="•"/>
            </a:pPr>
            <a:r>
              <a:rPr lang="en-US" sz="395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ProcessPoolExecutor is used for parallel processing of the documents.</a:t>
            </a:r>
          </a:p>
          <a:p>
            <a:pPr marL="853221" lvl="1" indent="-426610" algn="l">
              <a:lnSpc>
                <a:spcPts val="5532"/>
              </a:lnSpc>
              <a:buFont typeface="Arial"/>
              <a:buChar char="•"/>
            </a:pPr>
            <a:r>
              <a:rPr lang="en-US" sz="395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it can process a good number of documents effeciently.</a:t>
            </a:r>
          </a:p>
          <a:p>
            <a:pPr marL="853221" lvl="1" indent="-426610" algn="l">
              <a:lnSpc>
                <a:spcPts val="5532"/>
              </a:lnSpc>
              <a:buFont typeface="Arial"/>
              <a:buChar char="•"/>
            </a:pPr>
            <a:r>
              <a:rPr lang="en-US" sz="395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for performace metrics various quantities are calculated like "processing_time" ,"avg_cpu_usage", "avg_memory_usage","avg_document_time" and per document processsing time.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5931722" y="704500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073906" y="846684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3904666" y="3786400"/>
            <a:ext cx="10512291" cy="5723970"/>
          </a:xfrm>
          <a:custGeom>
            <a:avLst/>
            <a:gdLst/>
            <a:ahLst/>
            <a:cxnLst/>
            <a:rect l="l" t="t" r="r" b="b"/>
            <a:pathLst>
              <a:path w="10512291" h="5723970">
                <a:moveTo>
                  <a:pt x="0" y="0"/>
                </a:moveTo>
                <a:lnTo>
                  <a:pt x="10512291" y="0"/>
                </a:lnTo>
                <a:lnTo>
                  <a:pt x="10512291" y="5723970"/>
                </a:lnTo>
                <a:lnTo>
                  <a:pt x="0" y="57239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898098" y="980594"/>
            <a:ext cx="6027748" cy="1497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PERFORMANCE METRICS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424</Words>
  <Application>Microsoft Office PowerPoint</Application>
  <PresentationFormat>Custom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DG Jory</vt:lpstr>
      <vt:lpstr>Calibri</vt:lpstr>
      <vt:lpstr>League Spartan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cp:lastModifiedBy>SHASHWAT TRIPATHI</cp:lastModifiedBy>
  <cp:revision>4</cp:revision>
  <dcterms:created xsi:type="dcterms:W3CDTF">2006-08-16T00:00:00Z</dcterms:created>
  <dcterms:modified xsi:type="dcterms:W3CDTF">2024-10-14T06:01:58Z</dcterms:modified>
  <dc:identifier>DAGTes2scbc</dc:identifier>
</cp:coreProperties>
</file>