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2" r:id="rId3"/>
    <p:sldId id="257" r:id="rId5"/>
    <p:sldId id="258"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59"/>
        <p:guide pos="288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1153054"/>
            <a:ext cx="8100000" cy="594000"/>
          </a:xfrm>
        </p:spPr>
        <p:txBody>
          <a:bodyPr lIns="0" tIns="0" rIns="0" bIns="0"/>
          <a:lstStyle>
            <a:lvl1pPr algn="l" fontAlgn="base">
              <a:defRPr sz="24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2.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media/image1.jpeg"/><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椭圆 11"/>
          <p:cNvSpPr/>
          <p:nvPr>
            <p:custDataLst>
              <p:tags r:id="rId1"/>
            </p:custDataLst>
          </p:nvPr>
        </p:nvSpPr>
        <p:spPr>
          <a:xfrm>
            <a:off x="7044184" y="3751184"/>
            <a:ext cx="1873331" cy="1873331"/>
          </a:xfrm>
          <a:prstGeom prst="ellips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椭圆 2"/>
          <p:cNvSpPr/>
          <p:nvPr>
            <p:custDataLst>
              <p:tags r:id="rId2"/>
            </p:custDataLst>
          </p:nvPr>
        </p:nvSpPr>
        <p:spPr>
          <a:xfrm>
            <a:off x="4655185" y="1701165"/>
            <a:ext cx="3999230" cy="392366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图片 16"/>
          <p:cNvPicPr>
            <a:picLocks noChangeAspect="1"/>
          </p:cNvPicPr>
          <p:nvPr>
            <p:custDataLst>
              <p:tags r:id="rId3"/>
            </p:custDataLst>
          </p:nvPr>
        </p:nvPicPr>
        <p:blipFill rotWithShape="1">
          <a:blip r:embed="rId4"/>
          <a:srcRect l="16746" r="17742" b="12108"/>
          <a:stretch>
            <a:fillRect/>
          </a:stretch>
        </p:blipFill>
        <p:spPr>
          <a:xfrm>
            <a:off x="4820920" y="1380490"/>
            <a:ext cx="4096385" cy="4096385"/>
          </a:xfrm>
          <a:custGeom>
            <a:avLst/>
            <a:gdLst>
              <a:gd name="connsiteX0" fmla="*/ 2338388 w 4676776"/>
              <a:gd name="connsiteY0" fmla="*/ 0 h 4676776"/>
              <a:gd name="connsiteX1" fmla="*/ 4676776 w 4676776"/>
              <a:gd name="connsiteY1" fmla="*/ 2338388 h 4676776"/>
              <a:gd name="connsiteX2" fmla="*/ 2338388 w 4676776"/>
              <a:gd name="connsiteY2" fmla="*/ 4676776 h 4676776"/>
              <a:gd name="connsiteX3" fmla="*/ 0 w 4676776"/>
              <a:gd name="connsiteY3" fmla="*/ 2338388 h 4676776"/>
              <a:gd name="connsiteX4" fmla="*/ 2338388 w 4676776"/>
              <a:gd name="connsiteY4" fmla="*/ 0 h 467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776" h="4676776">
                <a:moveTo>
                  <a:pt x="2338388" y="0"/>
                </a:moveTo>
                <a:cubicBezTo>
                  <a:pt x="3629844" y="0"/>
                  <a:pt x="4676776" y="1046932"/>
                  <a:pt x="4676776" y="2338388"/>
                </a:cubicBezTo>
                <a:cubicBezTo>
                  <a:pt x="4676776" y="3629844"/>
                  <a:pt x="3629844" y="4676776"/>
                  <a:pt x="2338388" y="4676776"/>
                </a:cubicBezTo>
                <a:cubicBezTo>
                  <a:pt x="1046932" y="4676776"/>
                  <a:pt x="0" y="3629844"/>
                  <a:pt x="0" y="2338388"/>
                </a:cubicBezTo>
                <a:cubicBezTo>
                  <a:pt x="0" y="1046932"/>
                  <a:pt x="1046932" y="0"/>
                  <a:pt x="2338388" y="0"/>
                </a:cubicBezTo>
                <a:close/>
              </a:path>
            </a:pathLst>
          </a:custGeom>
          <a:ln w="9525" cap="flat" cmpd="sng" algn="ctr">
            <a:solidFill>
              <a:schemeClr val="accent1">
                <a:alpha val="50000"/>
              </a:schemeClr>
            </a:solidFill>
            <a:prstDash val="solid"/>
            <a:round/>
            <a:headEnd type="none" w="med" len="med"/>
            <a:tailEnd type="none" w="med" len="med"/>
          </a:ln>
        </p:spPr>
      </p:pic>
      <p:sp>
        <p:nvSpPr>
          <p:cNvPr id="2" name="矩形 1"/>
          <p:cNvSpPr/>
          <p:nvPr>
            <p:custDataLst>
              <p:tags r:id="rId5"/>
            </p:custDataLst>
          </p:nvPr>
        </p:nvSpPr>
        <p:spPr>
          <a:xfrm>
            <a:off x="522260" y="2248297"/>
            <a:ext cx="3378518" cy="1502569"/>
          </a:xfrm>
          <a:prstGeom prst="rect">
            <a:avLst/>
          </a:prstGeom>
          <a:noFill/>
        </p:spPr>
        <p:txBody>
          <a:bodyPr wrap="square" lIns="0" tIns="0" rIns="0" bIns="0" rtlCol="0" anchor="t">
            <a:normAutofit/>
          </a:bodyPr>
          <a:p>
            <a:pPr>
              <a:lnSpc>
                <a:spcPct val="150000"/>
              </a:lnSpc>
              <a:spcBef>
                <a:spcPct val="0"/>
              </a:spcBef>
              <a:spcAft>
                <a:spcPct val="0"/>
              </a:spcAft>
            </a:pPr>
            <a:r>
              <a:rPr lang="en-US" sz="2000" dirty="0">
                <a:ln>
                  <a:noFill/>
                  <a:prstDash val="sysDot"/>
                </a:ln>
                <a:solidFill>
                  <a:schemeClr val="tx1">
                    <a:lumMod val="85000"/>
                    <a:lumOff val="15000"/>
                  </a:schemeClr>
                </a:solidFill>
                <a:latin typeface="+mn-lt"/>
              </a:rPr>
              <a:t>Building a CNN model (ResNet) to classify animal species from images.</a:t>
            </a:r>
            <a:endParaRPr lang="en-US" sz="2000" dirty="0">
              <a:ln>
                <a:noFill/>
                <a:prstDash val="sysDot"/>
              </a:ln>
              <a:solidFill>
                <a:schemeClr val="tx1">
                  <a:lumMod val="85000"/>
                  <a:lumOff val="15000"/>
                </a:schemeClr>
              </a:solidFill>
              <a:latin typeface="+mn-lt"/>
            </a:endParaRPr>
          </a:p>
        </p:txBody>
      </p:sp>
      <p:sp>
        <p:nvSpPr>
          <p:cNvPr id="7" name="矩形: 圆角 9"/>
          <p:cNvSpPr/>
          <p:nvPr>
            <p:custDataLst>
              <p:tags r:id="rId6"/>
            </p:custDataLst>
          </p:nvPr>
        </p:nvSpPr>
        <p:spPr>
          <a:xfrm>
            <a:off x="234950" y="998220"/>
            <a:ext cx="4094480" cy="702945"/>
          </a:xfrm>
          <a:prstGeom prst="roundRect">
            <a:avLst>
              <a:gd name="adj" fmla="val 50000"/>
            </a:avLst>
          </a:prstGeom>
          <a:solidFill>
            <a:srgbClr val="92D050"/>
          </a:solidFill>
        </p:spPr>
        <p:style>
          <a:lnRef idx="2">
            <a:schemeClr val="lt1"/>
          </a:lnRef>
          <a:fillRef idx="1">
            <a:schemeClr val="accent1"/>
          </a:fillRef>
          <a:effectRef idx="1">
            <a:schemeClr val="accent1"/>
          </a:effectRef>
          <a:fontRef idx="minor">
            <a:schemeClr val="lt1"/>
          </a:fontRef>
        </p:style>
        <p:txBody>
          <a:bodyPr wrap="square" lIns="80962" tIns="0" rIns="80962" bIns="0" rtlCol="0" anchor="ctr">
            <a:normAutofit/>
          </a:bodyPr>
          <a:p>
            <a:pPr algn="ctr">
              <a:spcBef>
                <a:spcPct val="0"/>
              </a:spcBef>
              <a:spcAft>
                <a:spcPct val="0"/>
              </a:spcAft>
            </a:pPr>
            <a:r>
              <a:rPr lang="en-US" sz="3000" dirty="0">
                <a:latin typeface="+mj-lt"/>
                <a:sym typeface="+mn-ea"/>
              </a:rPr>
              <a:t>AI </a:t>
            </a:r>
            <a:r>
              <a:rPr lang="en-US" sz="3000" dirty="0">
                <a:latin typeface="+mj-lt"/>
                <a:sym typeface="+mn-ea"/>
              </a:rPr>
              <a:t>Wildlife</a:t>
            </a:r>
            <a:r>
              <a:rPr lang="en-IN" altLang="en-US" sz="3000" dirty="0">
                <a:latin typeface="+mj-lt"/>
                <a:sym typeface="+mn-ea"/>
              </a:rPr>
              <a:t> </a:t>
            </a:r>
            <a:r>
              <a:rPr lang="en-US" sz="3000" dirty="0">
                <a:latin typeface="+mj-lt"/>
                <a:sym typeface="+mn-ea"/>
              </a:rPr>
              <a:t>I</a:t>
            </a:r>
            <a:r>
              <a:rPr lang="en-IN" altLang="en-US" sz="3000" dirty="0">
                <a:latin typeface="+mj-lt"/>
                <a:sym typeface="+mn-ea"/>
              </a:rPr>
              <a:t>d</a:t>
            </a:r>
            <a:r>
              <a:rPr lang="en-US" sz="3000" dirty="0">
                <a:latin typeface="+mj-lt"/>
                <a:sym typeface="+mn-ea"/>
              </a:rPr>
              <a:t>e</a:t>
            </a:r>
            <a:r>
              <a:rPr lang="en-IN" altLang="en-US" sz="3000" dirty="0">
                <a:latin typeface="+mj-lt"/>
                <a:sym typeface="+mn-ea"/>
              </a:rPr>
              <a:t>ntifie</a:t>
            </a:r>
            <a:r>
              <a:rPr lang="en-IN" altLang="en-US" sz="3000" dirty="0">
                <a:latin typeface="+mj-lt"/>
                <a:sym typeface="+mn-ea"/>
              </a:rPr>
              <a:t>r</a:t>
            </a:r>
            <a:endParaRPr lang="en-IN" altLang="en-US" sz="3000" b="1" dirty="0">
              <a:solidFill>
                <a:schemeClr val="lt1">
                  <a:lumMod val="100000"/>
                </a:schemeClr>
              </a:solidFill>
              <a:latin typeface="+mj-lt"/>
              <a:sym typeface="+mn-ea"/>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79425" y="492760"/>
            <a:ext cx="8185150" cy="1275715"/>
          </a:xfrm>
        </p:spPr>
        <p:txBody>
          <a:bodyPr>
            <a:normAutofit/>
          </a:bodyPr>
          <a:lstStyle/>
          <a:p>
            <a:pPr algn="just"/>
            <a:r>
              <a:rPr lang="en-US" altLang="en-GB" sz="1875">
                <a:latin typeface="Georgia" panose="02040502050405020303" charset="0"/>
                <a:cs typeface="Georgia" panose="02040502050405020303" charset="0"/>
              </a:rPr>
              <a:t>In this model, ResNet50 architecture is used to build a CNN for wildlife classification. ResNet50, a 50-layer deep network, utilizes residual learning to enhance </a:t>
            </a:r>
            <a:r>
              <a:rPr lang="en-US" altLang="en-GB" sz="1800">
                <a:latin typeface="Georgia" panose="02040502050405020303" charset="0"/>
                <a:cs typeface="Georgia" panose="02040502050405020303" charset="0"/>
              </a:rPr>
              <a:t>feature </a:t>
            </a:r>
            <a:r>
              <a:rPr lang="en-US" altLang="en-GB" sz="1875">
                <a:latin typeface="Georgia" panose="02040502050405020303" charset="0"/>
                <a:cs typeface="Georgia" panose="02040502050405020303" charset="0"/>
              </a:rPr>
              <a:t>extraction. The architecture of ResNet50 is shown below</a:t>
            </a:r>
            <a:endParaRPr lang="en-US" altLang="en-GB" sz="1875">
              <a:latin typeface="Georgia" panose="02040502050405020303" charset="0"/>
              <a:cs typeface="Georgia" panose="02040502050405020303" charset="0"/>
            </a:endParaRPr>
          </a:p>
        </p:txBody>
      </p:sp>
      <p:pic>
        <p:nvPicPr>
          <p:cNvPr id="5" name="Picture 4"/>
          <p:cNvPicPr>
            <a:picLocks noChangeAspect="1"/>
          </p:cNvPicPr>
          <p:nvPr/>
        </p:nvPicPr>
        <p:blipFill>
          <a:blip r:embed="rId1"/>
          <a:stretch>
            <a:fillRect/>
          </a:stretch>
        </p:blipFill>
        <p:spPr>
          <a:xfrm>
            <a:off x="313690" y="1768475"/>
            <a:ext cx="7658100" cy="2752725"/>
          </a:xfrm>
          <a:prstGeom prst="rect">
            <a:avLst/>
          </a:prstGeom>
        </p:spPr>
      </p:pic>
      <p:sp>
        <p:nvSpPr>
          <p:cNvPr id="6" name="Text Box 5"/>
          <p:cNvSpPr txBox="1"/>
          <p:nvPr/>
        </p:nvSpPr>
        <p:spPr>
          <a:xfrm>
            <a:off x="772160" y="4585970"/>
            <a:ext cx="7604760" cy="1947545"/>
          </a:xfrm>
          <a:prstGeom prst="rect">
            <a:avLst/>
          </a:prstGeom>
          <a:noFill/>
        </p:spPr>
        <p:txBody>
          <a:bodyPr wrap="square" rtlCol="0" anchor="t">
            <a:noAutofit/>
          </a:bodyPr>
          <a:p>
            <a:pPr algn="just"/>
            <a:r>
              <a:rPr>
                <a:latin typeface="Georgia" panose="02040502050405020303" charset="0"/>
                <a:cs typeface="Georgia" panose="02040502050405020303" charset="0"/>
                <a:sym typeface="+mn-ea"/>
              </a:rPr>
              <a:t>ResNet Architecture</a:t>
            </a:r>
            <a:r>
              <a:rPr lang="en-IN">
                <a:latin typeface="Georgia" panose="02040502050405020303" charset="0"/>
                <a:cs typeface="Georgia" panose="02040502050405020303" charset="0"/>
                <a:sym typeface="+mn-ea"/>
              </a:rPr>
              <a:t> :</a:t>
            </a:r>
            <a:endParaRPr lang="en-IN">
              <a:latin typeface="Georgia" panose="02040502050405020303" charset="0"/>
              <a:cs typeface="Georgia" panose="02040502050405020303" charset="0"/>
              <a:sym typeface="+mn-ea"/>
            </a:endParaRPr>
          </a:p>
          <a:p>
            <a:pPr marL="285750" indent="-285750" algn="just">
              <a:buFont typeface="Arial" panose="020B0604020202020204" pitchFamily="34" charset="0"/>
              <a:buChar char="•"/>
            </a:pPr>
            <a:r>
              <a:rPr>
                <a:latin typeface="Georgia" panose="02040502050405020303" charset="0"/>
                <a:cs typeface="Georgia" panose="02040502050405020303" charset="0"/>
                <a:sym typeface="+mn-ea"/>
              </a:rPr>
              <a:t>ResNet (Residual Networks) is a deep CNN architecture developed by Microsoft.</a:t>
            </a:r>
            <a:endParaRPr>
              <a:latin typeface="Georgia" panose="02040502050405020303" charset="0"/>
              <a:cs typeface="Georgia" panose="02040502050405020303" charset="0"/>
              <a:sym typeface="+mn-ea"/>
            </a:endParaRPr>
          </a:p>
          <a:p>
            <a:pPr marL="285750" indent="-285750" algn="just">
              <a:buFont typeface="Arial" panose="020B0604020202020204" pitchFamily="34" charset="0"/>
              <a:buChar char="•"/>
            </a:pPr>
            <a:r>
              <a:rPr>
                <a:latin typeface="Georgia" panose="02040502050405020303" charset="0"/>
                <a:cs typeface="Georgia" panose="02040502050405020303" charset="0"/>
                <a:sym typeface="+mn-ea"/>
              </a:rPr>
              <a:t>Uses residual learning to overcome vanishing gradient problems in deep networks.</a:t>
            </a:r>
            <a:endParaRPr>
              <a:latin typeface="Georgia" panose="02040502050405020303" charset="0"/>
              <a:cs typeface="Georgia" panose="02040502050405020303" charset="0"/>
              <a:sym typeface="+mn-ea"/>
            </a:endParaRPr>
          </a:p>
          <a:p>
            <a:pPr marL="285750" indent="-285750" algn="just">
              <a:buFont typeface="Arial" panose="020B0604020202020204" pitchFamily="34" charset="0"/>
              <a:buChar char="•"/>
            </a:pPr>
            <a:r>
              <a:rPr>
                <a:latin typeface="Georgia" panose="02040502050405020303" charset="0"/>
                <a:cs typeface="Georgia" panose="02040502050405020303" charset="0"/>
                <a:sym typeface="+mn-ea"/>
              </a:rPr>
              <a:t>Key feature: skip connections (identity mappings) enable training very deep networks.</a:t>
            </a:r>
            <a:endParaRPr>
              <a:latin typeface="Georgia" panose="02040502050405020303" charset="0"/>
              <a:cs typeface="Georgia" panose="02040502050405020303" charset="0"/>
              <a:sym typeface="+mn-ea"/>
            </a:endParaRPr>
          </a:p>
          <a:p>
            <a:pPr indent="0" algn="just">
              <a:buFont typeface="Arial" panose="020B0604020202020204" pitchFamily="34" charset="0"/>
              <a:buNone/>
            </a:pPr>
            <a:endParaRPr lang="en-IN">
              <a:sym typeface="+mn-ea"/>
            </a:endParaRPr>
          </a:p>
          <a:p>
            <a:pPr marL="285750" indent="-285750" algn="just">
              <a:buFont typeface="Arial" panose="020B0604020202020204" pitchFamily="34" charset="0"/>
              <a:buChar char="•"/>
            </a:pPr>
            <a:endParaRPr lang="en-IN">
              <a:sym typeface="+mn-ea"/>
            </a:endParaRPr>
          </a:p>
        </p:txBody>
      </p:sp>
      <p:sp>
        <p:nvSpPr>
          <p:cNvPr id="7" name="Half Frame 6"/>
          <p:cNvSpPr/>
          <p:nvPr/>
        </p:nvSpPr>
        <p:spPr>
          <a:xfrm>
            <a:off x="157480" y="177165"/>
            <a:ext cx="6492240" cy="518160"/>
          </a:xfrm>
          <a:prstGeom prst="halfFrame">
            <a:avLst/>
          </a:prstGeom>
          <a:solidFill>
            <a:srgbClr val="92D050"/>
          </a:solidFill>
        </p:spPr>
        <p:style>
          <a:lnRef idx="1">
            <a:schemeClr val="accent1"/>
          </a:lnRef>
          <a:fillRef idx="3">
            <a:schemeClr val="accent1"/>
          </a:fillRef>
          <a:effectRef idx="2">
            <a:schemeClr val="accent1"/>
          </a:effectRef>
          <a:fontRef idx="minor">
            <a:schemeClr val="lt1"/>
          </a:fontRef>
        </p:style>
        <p:txBody>
          <a:bodyPr/>
          <a:p>
            <a:endParaRPr lang="en-GB" altLang="en-US">
              <a:solidFill>
                <a:schemeClr val="tx1"/>
              </a:solidFill>
            </a:endParaRPr>
          </a:p>
        </p:txBody>
      </p:sp>
      <p:sp>
        <p:nvSpPr>
          <p:cNvPr id="8" name="Half Frame 7"/>
          <p:cNvSpPr/>
          <p:nvPr/>
        </p:nvSpPr>
        <p:spPr>
          <a:xfrm rot="10800000">
            <a:off x="2458720" y="6156325"/>
            <a:ext cx="6492240" cy="518160"/>
          </a:xfrm>
          <a:prstGeom prst="halfFrame">
            <a:avLst/>
          </a:prstGeom>
          <a:solidFill>
            <a:srgbClr val="92D050"/>
          </a:solidFill>
        </p:spPr>
        <p:style>
          <a:lnRef idx="1">
            <a:schemeClr val="accent1"/>
          </a:lnRef>
          <a:fillRef idx="3">
            <a:schemeClr val="accent1"/>
          </a:fillRef>
          <a:effectRef idx="2">
            <a:schemeClr val="accent1"/>
          </a:effectRef>
          <a:fontRef idx="minor">
            <a:schemeClr val="lt1"/>
          </a:fontRef>
        </p:style>
        <p:txBody>
          <a:bodyPr/>
          <a:p>
            <a:endParaRPr lang="en-GB"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701040" y="3843655"/>
            <a:ext cx="7365365" cy="1482090"/>
          </a:xfrm>
          <a:prstGeom prst="rect">
            <a:avLst/>
          </a:prstGeom>
        </p:spPr>
        <p:txBody>
          <a:bodyPr wrap="square">
            <a:noAutofit/>
          </a:bodyPr>
          <a:p>
            <a:pPr algn="just">
              <a:buFont typeface="Arial" panose="020B0604020202020204"/>
              <a:buChar char="•"/>
            </a:pPr>
            <a:r>
              <a:rPr lang="en-IN" sz="1700">
                <a:latin typeface="Georgia" panose="02040502050405020303" charset="0"/>
                <a:cs typeface="Georgia" panose="02040502050405020303" charset="0"/>
              </a:rPr>
              <a:t>A</a:t>
            </a:r>
            <a:r>
              <a:rPr sz="1700">
                <a:latin typeface="Georgia" panose="02040502050405020303" charset="0"/>
                <a:cs typeface="Georgia" panose="02040502050405020303" charset="0"/>
              </a:rPr>
              <a:t> Streamlit interface for wildlife classification</a:t>
            </a:r>
            <a:r>
              <a:rPr lang="en-IN" sz="1700">
                <a:latin typeface="Georgia" panose="02040502050405020303" charset="0"/>
                <a:cs typeface="Georgia" panose="02040502050405020303" charset="0"/>
              </a:rPr>
              <a:t> model</a:t>
            </a:r>
            <a:r>
              <a:rPr sz="1700">
                <a:latin typeface="Georgia" panose="02040502050405020303" charset="0"/>
                <a:cs typeface="Georgia" panose="02040502050405020303" charset="0"/>
              </a:rPr>
              <a:t> using ResNet50</a:t>
            </a:r>
            <a:r>
              <a:rPr lang="en-IN" sz="1700">
                <a:latin typeface="Georgia" panose="02040502050405020303" charset="0"/>
                <a:cs typeface="Georgia" panose="02040502050405020303" charset="0"/>
              </a:rPr>
              <a:t>, Where you can upload image or url of image .</a:t>
            </a:r>
            <a:endParaRPr sz="1700">
              <a:latin typeface="Georgia" panose="02040502050405020303" charset="0"/>
              <a:cs typeface="Georgia" panose="02040502050405020303" charset="0"/>
            </a:endParaRPr>
          </a:p>
          <a:p>
            <a:pPr algn="just">
              <a:buFont typeface="Arial" panose="020B0604020202020204"/>
              <a:buChar char="•"/>
            </a:pPr>
            <a:r>
              <a:rPr sz="1700">
                <a:latin typeface="Georgia" panose="02040502050405020303" charset="0"/>
                <a:cs typeface="Georgia" panose="02040502050405020303" charset="0"/>
              </a:rPr>
              <a:t>Integrated Generative AI to provide species information, fun facts, and insights.</a:t>
            </a:r>
            <a:endParaRPr sz="1700">
              <a:latin typeface="Georgia" panose="02040502050405020303" charset="0"/>
              <a:cs typeface="Georgia" panose="02040502050405020303" charset="0"/>
            </a:endParaRPr>
          </a:p>
          <a:p>
            <a:pPr algn="just">
              <a:buFont typeface="Arial" panose="020B0604020202020204"/>
              <a:buChar char="•"/>
            </a:pPr>
            <a:r>
              <a:rPr sz="1700">
                <a:latin typeface="Georgia" panose="02040502050405020303" charset="0"/>
                <a:cs typeface="Georgia" panose="02040502050405020303" charset="0"/>
              </a:rPr>
              <a:t>Added an interactive Q&amp;A feature for users to ask anything about the identified species.</a:t>
            </a:r>
            <a:endParaRPr sz="1700">
              <a:latin typeface="Georgia" panose="02040502050405020303" charset="0"/>
              <a:cs typeface="Georgia" panose="02040502050405020303" charset="0"/>
            </a:endParaRPr>
          </a:p>
        </p:txBody>
      </p:sp>
      <p:sp>
        <p:nvSpPr>
          <p:cNvPr id="9" name="Text Box 8"/>
          <p:cNvSpPr txBox="1"/>
          <p:nvPr/>
        </p:nvSpPr>
        <p:spPr>
          <a:xfrm>
            <a:off x="701040" y="3260090"/>
            <a:ext cx="6268720" cy="398780"/>
          </a:xfrm>
          <a:prstGeom prst="rect">
            <a:avLst/>
          </a:prstGeom>
          <a:noFill/>
        </p:spPr>
        <p:txBody>
          <a:bodyPr wrap="square" rtlCol="0">
            <a:spAutoFit/>
          </a:bodyPr>
          <a:p>
            <a:r>
              <a:rPr lang="en-US" altLang="en-GB" sz="2000" b="1">
                <a:latin typeface="Times New Roman" panose="02020603050405020304" charset="0"/>
                <a:cs typeface="Times New Roman" panose="02020603050405020304" charset="0"/>
              </a:rPr>
              <a:t>It is not just a classifier; it also include</a:t>
            </a:r>
            <a:r>
              <a:rPr lang="en-IN" altLang="en-US" sz="2000" b="1">
                <a:latin typeface="Times New Roman" panose="02020603050405020304" charset="0"/>
                <a:cs typeface="Times New Roman" panose="02020603050405020304" charset="0"/>
              </a:rPr>
              <a:t>s</a:t>
            </a:r>
            <a:endParaRPr lang="en-IN" altLang="en-US" sz="2000" b="1">
              <a:latin typeface="Times New Roman" panose="02020603050405020304" charset="0"/>
              <a:cs typeface="Times New Roman" panose="02020603050405020304" charset="0"/>
            </a:endParaRPr>
          </a:p>
        </p:txBody>
      </p:sp>
      <p:pic>
        <p:nvPicPr>
          <p:cNvPr id="13" name="Picture 12"/>
          <p:cNvPicPr/>
          <p:nvPr/>
        </p:nvPicPr>
        <p:blipFill>
          <a:blip r:embed="rId1"/>
          <a:srcRect b="5149"/>
          <a:stretch>
            <a:fillRect/>
          </a:stretch>
        </p:blipFill>
        <p:spPr>
          <a:xfrm>
            <a:off x="512445" y="873760"/>
            <a:ext cx="7742555" cy="1894840"/>
          </a:xfrm>
          <a:prstGeom prst="rect">
            <a:avLst/>
          </a:prstGeom>
        </p:spPr>
      </p:pic>
      <p:sp>
        <p:nvSpPr>
          <p:cNvPr id="14" name="Half Frame 13"/>
          <p:cNvSpPr/>
          <p:nvPr/>
        </p:nvSpPr>
        <p:spPr>
          <a:xfrm>
            <a:off x="157480" y="177165"/>
            <a:ext cx="6492240" cy="518160"/>
          </a:xfrm>
          <a:prstGeom prst="halfFrame">
            <a:avLst/>
          </a:prstGeom>
          <a:solidFill>
            <a:srgbClr val="92D050"/>
          </a:solidFill>
        </p:spPr>
        <p:style>
          <a:lnRef idx="1">
            <a:schemeClr val="accent1"/>
          </a:lnRef>
          <a:fillRef idx="3">
            <a:schemeClr val="accent1"/>
          </a:fillRef>
          <a:effectRef idx="2">
            <a:schemeClr val="accent1"/>
          </a:effectRef>
          <a:fontRef idx="minor">
            <a:schemeClr val="lt1"/>
          </a:fontRef>
        </p:style>
        <p:txBody>
          <a:bodyPr/>
          <a:p>
            <a:endParaRPr lang="en-GB" altLang="en-US">
              <a:solidFill>
                <a:schemeClr val="tx1"/>
              </a:solidFill>
            </a:endParaRPr>
          </a:p>
        </p:txBody>
      </p:sp>
      <p:sp>
        <p:nvSpPr>
          <p:cNvPr id="15" name="Half Frame 14"/>
          <p:cNvSpPr/>
          <p:nvPr/>
        </p:nvSpPr>
        <p:spPr>
          <a:xfrm rot="10800000">
            <a:off x="2458720" y="6156325"/>
            <a:ext cx="6492240" cy="518160"/>
          </a:xfrm>
          <a:prstGeom prst="halfFrame">
            <a:avLst/>
          </a:prstGeom>
          <a:solidFill>
            <a:srgbClr val="92D050"/>
          </a:solidFill>
        </p:spPr>
        <p:style>
          <a:lnRef idx="1">
            <a:schemeClr val="accent1"/>
          </a:lnRef>
          <a:fillRef idx="3">
            <a:schemeClr val="accent1"/>
          </a:fillRef>
          <a:effectRef idx="2">
            <a:schemeClr val="accent1"/>
          </a:effectRef>
          <a:fontRef idx="minor">
            <a:schemeClr val="lt1"/>
          </a:fontRef>
        </p:style>
        <p:txBody>
          <a:bodyPr/>
          <a:p>
            <a:endParaRPr lang="en-GB" alt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305435" y="4022090"/>
            <a:ext cx="8138160" cy="1621790"/>
          </a:xfrm>
          <a:prstGeom prst="rect">
            <a:avLst/>
          </a:prstGeom>
        </p:spPr>
        <p:txBody>
          <a:bodyPr>
            <a:noAutofit/>
          </a:bodyPr>
          <a:p>
            <a:pPr algn="just"/>
            <a:r>
              <a:rPr>
                <a:latin typeface="Georgia" panose="02040502050405020303" charset="0"/>
                <a:cs typeface="Georgia" panose="02040502050405020303" charset="0"/>
              </a:rPr>
              <a:t>AI-powered wildlife classification enhances conservation efforts by providing accurate and efficient species identification. With ResNet50 and Generative AI, the model goes beyond classification by offering species insights, fun facts, and interactive Q&amp;A. Future advancements will further improve real-time monitoring, aiding researchers and conservationists in protecting biodiversity.</a:t>
            </a:r>
            <a:endParaRPr>
              <a:latin typeface="Georgia" panose="02040502050405020303" charset="0"/>
              <a:cs typeface="Georgia" panose="02040502050405020303" charset="0"/>
            </a:endParaRPr>
          </a:p>
        </p:txBody>
      </p:sp>
      <p:sp>
        <p:nvSpPr>
          <p:cNvPr id="9" name="Text Box 8"/>
          <p:cNvSpPr txBox="1"/>
          <p:nvPr/>
        </p:nvSpPr>
        <p:spPr>
          <a:xfrm>
            <a:off x="376555" y="3491865"/>
            <a:ext cx="4988560" cy="429895"/>
          </a:xfrm>
          <a:prstGeom prst="rect">
            <a:avLst/>
          </a:prstGeom>
          <a:noFill/>
        </p:spPr>
        <p:txBody>
          <a:bodyPr wrap="square" rtlCol="0">
            <a:spAutoFit/>
          </a:bodyPr>
          <a:p>
            <a:r>
              <a:rPr lang="en-IN" altLang="en-GB" sz="2200" b="1">
                <a:latin typeface="Times New Roman" panose="02020603050405020304" charset="0"/>
                <a:cs typeface="Times New Roman" panose="02020603050405020304" charset="0"/>
              </a:rPr>
              <a:t>Conclusion</a:t>
            </a:r>
            <a:endParaRPr lang="en-IN" altLang="en-GB" sz="2200" b="1">
              <a:latin typeface="Times New Roman" panose="02020603050405020304" charset="0"/>
              <a:cs typeface="Times New Roman" panose="02020603050405020304" charset="0"/>
            </a:endParaRPr>
          </a:p>
        </p:txBody>
      </p:sp>
      <p:sp>
        <p:nvSpPr>
          <p:cNvPr id="10" name="Half Frame 9"/>
          <p:cNvSpPr/>
          <p:nvPr/>
        </p:nvSpPr>
        <p:spPr>
          <a:xfrm rot="10800000">
            <a:off x="2458720" y="6156325"/>
            <a:ext cx="6492240" cy="518160"/>
          </a:xfrm>
          <a:prstGeom prst="halfFrame">
            <a:avLst/>
          </a:prstGeom>
          <a:solidFill>
            <a:srgbClr val="92D050"/>
          </a:solidFill>
        </p:spPr>
        <p:style>
          <a:lnRef idx="1">
            <a:schemeClr val="accent1"/>
          </a:lnRef>
          <a:fillRef idx="3">
            <a:schemeClr val="accent1"/>
          </a:fillRef>
          <a:effectRef idx="2">
            <a:schemeClr val="accent1"/>
          </a:effectRef>
          <a:fontRef idx="minor">
            <a:schemeClr val="lt1"/>
          </a:fontRef>
        </p:style>
        <p:txBody>
          <a:bodyPr/>
          <a:p>
            <a:endParaRPr lang="en-GB" altLang="en-US">
              <a:solidFill>
                <a:schemeClr val="tx1"/>
              </a:solidFill>
            </a:endParaRPr>
          </a:p>
        </p:txBody>
      </p:sp>
      <p:sp>
        <p:nvSpPr>
          <p:cNvPr id="11" name="Half Frame 10"/>
          <p:cNvSpPr/>
          <p:nvPr/>
        </p:nvSpPr>
        <p:spPr>
          <a:xfrm>
            <a:off x="157480" y="177165"/>
            <a:ext cx="6492240" cy="518160"/>
          </a:xfrm>
          <a:prstGeom prst="halfFrame">
            <a:avLst/>
          </a:prstGeom>
          <a:solidFill>
            <a:srgbClr val="92D050"/>
          </a:solidFill>
        </p:spPr>
        <p:style>
          <a:lnRef idx="1">
            <a:schemeClr val="accent1"/>
          </a:lnRef>
          <a:fillRef idx="3">
            <a:schemeClr val="accent1"/>
          </a:fillRef>
          <a:effectRef idx="2">
            <a:schemeClr val="accent1"/>
          </a:effectRef>
          <a:fontRef idx="minor">
            <a:schemeClr val="lt1"/>
          </a:fontRef>
        </p:style>
        <p:txBody>
          <a:bodyPr/>
          <a:p>
            <a:endParaRPr lang="en-GB" altLang="en-US">
              <a:solidFill>
                <a:schemeClr val="tx1"/>
              </a:solidFill>
            </a:endParaRPr>
          </a:p>
        </p:txBody>
      </p:sp>
      <p:pic>
        <p:nvPicPr>
          <p:cNvPr id="12" name="Picture 11"/>
          <p:cNvPicPr>
            <a:picLocks noChangeAspect="1"/>
          </p:cNvPicPr>
          <p:nvPr/>
        </p:nvPicPr>
        <p:blipFill>
          <a:blip r:embed="rId1"/>
          <a:stretch>
            <a:fillRect/>
          </a:stretch>
        </p:blipFill>
        <p:spPr>
          <a:xfrm>
            <a:off x="1871345" y="551180"/>
            <a:ext cx="5006975" cy="2430145"/>
          </a:xfrm>
          <a:prstGeom prst="rect">
            <a:avLst/>
          </a:prstGeom>
        </p:spPr>
      </p:pic>
      <p:sp>
        <p:nvSpPr>
          <p:cNvPr id="14" name="Text Box 13"/>
          <p:cNvSpPr txBox="1"/>
          <p:nvPr/>
        </p:nvSpPr>
        <p:spPr>
          <a:xfrm>
            <a:off x="2604135" y="2981325"/>
            <a:ext cx="3338195" cy="266065"/>
          </a:xfrm>
          <a:prstGeom prst="rect">
            <a:avLst/>
          </a:prstGeom>
          <a:noFill/>
        </p:spPr>
        <p:txBody>
          <a:bodyPr wrap="square" rtlCol="0">
            <a:noAutofit/>
          </a:bodyPr>
          <a:p>
            <a:r>
              <a:rPr lang="en-IN" altLang="en-GB"/>
              <a:t>fig : Web interface using Streamlit</a:t>
            </a:r>
            <a:endParaRPr lang="en-IN" altLang="en-GB"/>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d_l"/>
  <p:tag name="KSO_WM_SLIDE_LAYOUT_CNT" val="1_1_1"/>
  <p:tag name="KSO_WM_SLIDE_TYPE" val="text"/>
  <p:tag name="KSO_WM_SLIDE_SUBTYPE" val="picTxt"/>
  <p:tag name="KSO_WM_SLIDE_SIZE" val="354.7*157.75"/>
  <p:tag name="KSO_WM_SLIDE_POSITION" val="111.364*280.55"/>
  <p:tag name="KSO_WM_TEMPLATE_INDEX" val="20238327"/>
  <p:tag name="KSO_WM_TEMPLATE_SUBCATEGORY" val="0"/>
  <p:tag name="KSO_WM_SLIDE_INDEX" val="1"/>
  <p:tag name="KSO_WM_TAG_VERSION" val="3.0"/>
  <p:tag name="KSO_WM_SLIDE_ID" val="custom20238327_1"/>
  <p:tag name="KSO_WM_SLIDE_ITEM_CNT" val="1"/>
  <p:tag name="KSO_WM_SPECIAL_SOURCE" val="bdnul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27_1*i*1"/>
  <p:tag name="KSO_WM_TEMPLATE_CATEGORY" val="custom"/>
  <p:tag name="KSO_WM_TEMPLATE_INDEX" val="20238327"/>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327_1*i*2"/>
  <p:tag name="KSO_WM_TEMPLATE_CATEGORY" val="custom"/>
  <p:tag name="KSO_WM_TEMPLATE_INDEX" val="20238327"/>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7.xml><?xml version="1.0" encoding="utf-8"?>
<p:tagLst xmlns:p="http://schemas.openxmlformats.org/presentationml/2006/main">
  <p:tag name="KSO_WM_UNIT_VALUE" val="1298*1298"/>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327_1*d*1"/>
  <p:tag name="KSO_WM_TEMPLATE_CATEGORY" val="custom"/>
  <p:tag name="KSO_WM_TEMPLATE_INDEX" val="20238327"/>
  <p:tag name="KSO_WM_UNIT_LAYERLEVEL" val="1"/>
  <p:tag name="KSO_WM_TAG_VERSION" val="3.0"/>
  <p:tag name="KSO_WM_BEAUTIFY_FLAG" val="#wm#"/>
  <p:tag name="KSO_WM_UNIT_LINE_FORE_SCHEMECOLOR_INDEX" val="5"/>
  <p:tag name="KSO_WM_UNIT_LINE_FILL_TYPE" val="2"/>
  <p:tag name="KSO_WM_UNIT_USESOURCEFORMAT_APPLY" val="1"/>
</p:tagLst>
</file>

<file path=ppt/tags/tag8.xml><?xml version="1.0" encoding="utf-8"?>
<p:tagLst xmlns:p="http://schemas.openxmlformats.org/presentationml/2006/main">
  <p:tag name="KSO_WM_DIAGRAM_MAX_ITEMCNT" val="1"/>
  <p:tag name="KSO_WM_DIAGRAM_MIN_ITEMCNT" val="1"/>
  <p:tag name="KSO_WM_DIAGRAM_VIRTUALLY_FRAME" val="{&quot;height&quot;:368.45003784419987,&quot;left&quot;:-5.4,&quot;top&quot;:53.35,&quot;width&quot;:399.28536043422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15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5_1*l_h_f*1_1_1"/>
  <p:tag name="KSO_WM_TEMPLATE_CATEGORY" val="diagram"/>
  <p:tag name="KSO_WM_TEMPLATE_INDEX" val="20237945"/>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9.xml><?xml version="1.0" encoding="utf-8"?>
<p:tagLst xmlns:p="http://schemas.openxmlformats.org/presentationml/2006/main">
  <p:tag name="KSO_WM_DIAGRAM_MAX_ITEMCNT" val="1"/>
  <p:tag name="KSO_WM_DIAGRAM_MIN_ITEMCNT" val="1"/>
  <p:tag name="KSO_WM_DIAGRAM_VIRTUALLY_FRAME" val="{&quot;height&quot;:368.45003784419987,&quot;left&quot;:-5.4,&quot;top&quot;:53.35,&quot;width&quot;:399.2853604342243}"/>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45_1*l_h_a*1_1_1"/>
  <p:tag name="KSO_WM_TEMPLATE_CATEGORY" val="diagram"/>
  <p:tag name="KSO_WM_TEMPLATE_INDEX" val="20237945"/>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1341</Words>
  <Application>WPS Presentation</Application>
  <PresentationFormat>On-screen Show (4:3)</PresentationFormat>
  <Paragraphs>25</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SimSun</vt:lpstr>
      <vt:lpstr>Wingdings</vt:lpstr>
      <vt:lpstr>Arial</vt:lpstr>
      <vt:lpstr>Calibri</vt:lpstr>
      <vt:lpstr>Microsoft YaHei</vt:lpstr>
      <vt:lpstr>Arial Unicode MS</vt:lpstr>
      <vt:lpstr>Georgia</vt:lpstr>
      <vt:lpstr>Times New Roman</vt:lpstr>
      <vt:lpstr>Office Theme</vt:lpstr>
      <vt:lpstr>AI Wildlife Identifier</vt:lpstr>
      <vt:lpstr>Introduction</vt:lpstr>
      <vt:lpstr>ResNet Architecture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Meruga KishanBalaji</cp:lastModifiedBy>
  <cp:revision>4</cp:revision>
  <dcterms:created xsi:type="dcterms:W3CDTF">2013-01-27T09:14:00Z</dcterms:created>
  <dcterms:modified xsi:type="dcterms:W3CDTF">2025-02-22T03:12:21Z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88A9F16266A2477496E6D6045202782F_13</vt:lpwstr>
  </property>
  <property fmtid="{D5CDD505-2E9C-101B-9397-08002B2CF9AE}" pid="3" name="KSOProductBuildVer">
    <vt:lpwstr>2057-12.2.0.19821</vt:lpwstr>
  </property>
</Properties>
</file>