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81" d="100"/>
          <a:sy n="81" d="100"/>
        </p:scale>
        <p:origin x="75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5BEE-8C89-3A01-FF14-FFB536A252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B7BF25-D180-ED26-5AF1-CAA3B20DA4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98E4F0-E28A-20F4-3864-1C3608C6809F}"/>
              </a:ext>
            </a:extLst>
          </p:cNvPr>
          <p:cNvSpPr>
            <a:spLocks noGrp="1"/>
          </p:cNvSpPr>
          <p:nvPr>
            <p:ph type="dt" sz="half" idx="10"/>
          </p:nvPr>
        </p:nvSpPr>
        <p:spPr/>
        <p:txBody>
          <a:bodyPr/>
          <a:lstStyle/>
          <a:p>
            <a:fld id="{5B7E02DF-A980-433D-A89D-7BE2EB499B43}" type="datetimeFigureOut">
              <a:rPr lang="en-IN" smtClean="0"/>
              <a:t>16-04-2024</a:t>
            </a:fld>
            <a:endParaRPr lang="en-IN"/>
          </a:p>
        </p:txBody>
      </p:sp>
      <p:sp>
        <p:nvSpPr>
          <p:cNvPr id="5" name="Footer Placeholder 4">
            <a:extLst>
              <a:ext uri="{FF2B5EF4-FFF2-40B4-BE49-F238E27FC236}">
                <a16:creationId xmlns:a16="http://schemas.microsoft.com/office/drawing/2014/main" id="{6DFD2DFB-DE72-FB47-D505-AD31B044D2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A31AF4-BE5B-20A8-3B9B-4B02A0F1B30D}"/>
              </a:ext>
            </a:extLst>
          </p:cNvPr>
          <p:cNvSpPr>
            <a:spLocks noGrp="1"/>
          </p:cNvSpPr>
          <p:nvPr>
            <p:ph type="sldNum" sz="quarter" idx="12"/>
          </p:nvPr>
        </p:nvSpPr>
        <p:spPr/>
        <p:txBody>
          <a:bodyPr/>
          <a:lstStyle/>
          <a:p>
            <a:fld id="{79131B24-BCDF-4160-A191-FDD5BB3375D0}" type="slidenum">
              <a:rPr lang="en-IN" smtClean="0"/>
              <a:t>‹#›</a:t>
            </a:fld>
            <a:endParaRPr lang="en-IN"/>
          </a:p>
        </p:txBody>
      </p:sp>
    </p:spTree>
    <p:extLst>
      <p:ext uri="{BB962C8B-B14F-4D97-AF65-F5344CB8AC3E}">
        <p14:creationId xmlns:p14="http://schemas.microsoft.com/office/powerpoint/2010/main" val="1687075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5FD8-F115-A431-6A4C-394411BCBC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8B4F95-5005-9B0C-4ACA-380950A107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90C5A0-78FC-982C-116A-2381DD2A0BEB}"/>
              </a:ext>
            </a:extLst>
          </p:cNvPr>
          <p:cNvSpPr>
            <a:spLocks noGrp="1"/>
          </p:cNvSpPr>
          <p:nvPr>
            <p:ph type="dt" sz="half" idx="10"/>
          </p:nvPr>
        </p:nvSpPr>
        <p:spPr/>
        <p:txBody>
          <a:bodyPr/>
          <a:lstStyle/>
          <a:p>
            <a:fld id="{5B7E02DF-A980-433D-A89D-7BE2EB499B43}" type="datetimeFigureOut">
              <a:rPr lang="en-IN" smtClean="0"/>
              <a:t>16-04-2024</a:t>
            </a:fld>
            <a:endParaRPr lang="en-IN"/>
          </a:p>
        </p:txBody>
      </p:sp>
      <p:sp>
        <p:nvSpPr>
          <p:cNvPr id="5" name="Footer Placeholder 4">
            <a:extLst>
              <a:ext uri="{FF2B5EF4-FFF2-40B4-BE49-F238E27FC236}">
                <a16:creationId xmlns:a16="http://schemas.microsoft.com/office/drawing/2014/main" id="{ED40D3F7-EED8-E226-0807-342FF92E0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F14157-F8AD-D33C-308E-C18DD186C18E}"/>
              </a:ext>
            </a:extLst>
          </p:cNvPr>
          <p:cNvSpPr>
            <a:spLocks noGrp="1"/>
          </p:cNvSpPr>
          <p:nvPr>
            <p:ph type="sldNum" sz="quarter" idx="12"/>
          </p:nvPr>
        </p:nvSpPr>
        <p:spPr/>
        <p:txBody>
          <a:bodyPr/>
          <a:lstStyle/>
          <a:p>
            <a:fld id="{79131B24-BCDF-4160-A191-FDD5BB3375D0}" type="slidenum">
              <a:rPr lang="en-IN" smtClean="0"/>
              <a:t>‹#›</a:t>
            </a:fld>
            <a:endParaRPr lang="en-IN"/>
          </a:p>
        </p:txBody>
      </p:sp>
    </p:spTree>
    <p:extLst>
      <p:ext uri="{BB962C8B-B14F-4D97-AF65-F5344CB8AC3E}">
        <p14:creationId xmlns:p14="http://schemas.microsoft.com/office/powerpoint/2010/main" val="1104969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79D196-3844-1C2F-A68A-63205E7E07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F1BC24-BC71-284D-AED1-F8428AC8BF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2E73F1-2C91-8F12-30B1-6A585014C9F3}"/>
              </a:ext>
            </a:extLst>
          </p:cNvPr>
          <p:cNvSpPr>
            <a:spLocks noGrp="1"/>
          </p:cNvSpPr>
          <p:nvPr>
            <p:ph type="dt" sz="half" idx="10"/>
          </p:nvPr>
        </p:nvSpPr>
        <p:spPr/>
        <p:txBody>
          <a:bodyPr/>
          <a:lstStyle/>
          <a:p>
            <a:fld id="{5B7E02DF-A980-433D-A89D-7BE2EB499B43}" type="datetimeFigureOut">
              <a:rPr lang="en-IN" smtClean="0"/>
              <a:t>16-04-2024</a:t>
            </a:fld>
            <a:endParaRPr lang="en-IN"/>
          </a:p>
        </p:txBody>
      </p:sp>
      <p:sp>
        <p:nvSpPr>
          <p:cNvPr id="5" name="Footer Placeholder 4">
            <a:extLst>
              <a:ext uri="{FF2B5EF4-FFF2-40B4-BE49-F238E27FC236}">
                <a16:creationId xmlns:a16="http://schemas.microsoft.com/office/drawing/2014/main" id="{ED5B3F75-2196-6EC3-FC54-0309142BEC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2F9A20-0483-CAE1-F98E-1C3C75CF8E70}"/>
              </a:ext>
            </a:extLst>
          </p:cNvPr>
          <p:cNvSpPr>
            <a:spLocks noGrp="1"/>
          </p:cNvSpPr>
          <p:nvPr>
            <p:ph type="sldNum" sz="quarter" idx="12"/>
          </p:nvPr>
        </p:nvSpPr>
        <p:spPr/>
        <p:txBody>
          <a:bodyPr/>
          <a:lstStyle/>
          <a:p>
            <a:fld id="{79131B24-BCDF-4160-A191-FDD5BB3375D0}" type="slidenum">
              <a:rPr lang="en-IN" smtClean="0"/>
              <a:t>‹#›</a:t>
            </a:fld>
            <a:endParaRPr lang="en-IN"/>
          </a:p>
        </p:txBody>
      </p:sp>
    </p:spTree>
    <p:extLst>
      <p:ext uri="{BB962C8B-B14F-4D97-AF65-F5344CB8AC3E}">
        <p14:creationId xmlns:p14="http://schemas.microsoft.com/office/powerpoint/2010/main" val="362840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BE981-E8ED-D8D4-AD6A-857DCF0A9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46C28A-7FCC-F99B-FA6B-9BB04DFE61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217046-1B34-0B3F-F83B-9CA1F1EB8CF5}"/>
              </a:ext>
            </a:extLst>
          </p:cNvPr>
          <p:cNvSpPr>
            <a:spLocks noGrp="1"/>
          </p:cNvSpPr>
          <p:nvPr>
            <p:ph type="dt" sz="half" idx="10"/>
          </p:nvPr>
        </p:nvSpPr>
        <p:spPr/>
        <p:txBody>
          <a:bodyPr/>
          <a:lstStyle/>
          <a:p>
            <a:fld id="{5B7E02DF-A980-433D-A89D-7BE2EB499B43}" type="datetimeFigureOut">
              <a:rPr lang="en-IN" smtClean="0"/>
              <a:t>16-04-2024</a:t>
            </a:fld>
            <a:endParaRPr lang="en-IN"/>
          </a:p>
        </p:txBody>
      </p:sp>
      <p:sp>
        <p:nvSpPr>
          <p:cNvPr id="5" name="Footer Placeholder 4">
            <a:extLst>
              <a:ext uri="{FF2B5EF4-FFF2-40B4-BE49-F238E27FC236}">
                <a16:creationId xmlns:a16="http://schemas.microsoft.com/office/drawing/2014/main" id="{F0E144FA-26FF-FC84-732A-0DDFD3AAE2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5C54DC-1CEB-FBE2-489B-9860D97EB829}"/>
              </a:ext>
            </a:extLst>
          </p:cNvPr>
          <p:cNvSpPr>
            <a:spLocks noGrp="1"/>
          </p:cNvSpPr>
          <p:nvPr>
            <p:ph type="sldNum" sz="quarter" idx="12"/>
          </p:nvPr>
        </p:nvSpPr>
        <p:spPr/>
        <p:txBody>
          <a:bodyPr/>
          <a:lstStyle/>
          <a:p>
            <a:fld id="{79131B24-BCDF-4160-A191-FDD5BB3375D0}" type="slidenum">
              <a:rPr lang="en-IN" smtClean="0"/>
              <a:t>‹#›</a:t>
            </a:fld>
            <a:endParaRPr lang="en-IN"/>
          </a:p>
        </p:txBody>
      </p:sp>
    </p:spTree>
    <p:extLst>
      <p:ext uri="{BB962C8B-B14F-4D97-AF65-F5344CB8AC3E}">
        <p14:creationId xmlns:p14="http://schemas.microsoft.com/office/powerpoint/2010/main" val="134296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20D8-BE10-6E44-463B-CF8EB1AD3A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EA8F15-B493-3BAF-82D8-D0D4BE3718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75279-9849-E37D-59FF-72AE0509B5FD}"/>
              </a:ext>
            </a:extLst>
          </p:cNvPr>
          <p:cNvSpPr>
            <a:spLocks noGrp="1"/>
          </p:cNvSpPr>
          <p:nvPr>
            <p:ph type="dt" sz="half" idx="10"/>
          </p:nvPr>
        </p:nvSpPr>
        <p:spPr/>
        <p:txBody>
          <a:bodyPr/>
          <a:lstStyle/>
          <a:p>
            <a:fld id="{5B7E02DF-A980-433D-A89D-7BE2EB499B43}" type="datetimeFigureOut">
              <a:rPr lang="en-IN" smtClean="0"/>
              <a:t>16-04-2024</a:t>
            </a:fld>
            <a:endParaRPr lang="en-IN"/>
          </a:p>
        </p:txBody>
      </p:sp>
      <p:sp>
        <p:nvSpPr>
          <p:cNvPr id="5" name="Footer Placeholder 4">
            <a:extLst>
              <a:ext uri="{FF2B5EF4-FFF2-40B4-BE49-F238E27FC236}">
                <a16:creationId xmlns:a16="http://schemas.microsoft.com/office/drawing/2014/main" id="{2AC4828A-9474-878C-EEA2-E06CAF36A0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E88160-5DAD-B02C-46A4-A4CF56B68763}"/>
              </a:ext>
            </a:extLst>
          </p:cNvPr>
          <p:cNvSpPr>
            <a:spLocks noGrp="1"/>
          </p:cNvSpPr>
          <p:nvPr>
            <p:ph type="sldNum" sz="quarter" idx="12"/>
          </p:nvPr>
        </p:nvSpPr>
        <p:spPr/>
        <p:txBody>
          <a:bodyPr/>
          <a:lstStyle/>
          <a:p>
            <a:fld id="{79131B24-BCDF-4160-A191-FDD5BB3375D0}" type="slidenum">
              <a:rPr lang="en-IN" smtClean="0"/>
              <a:t>‹#›</a:t>
            </a:fld>
            <a:endParaRPr lang="en-IN"/>
          </a:p>
        </p:txBody>
      </p:sp>
    </p:spTree>
    <p:extLst>
      <p:ext uri="{BB962C8B-B14F-4D97-AF65-F5344CB8AC3E}">
        <p14:creationId xmlns:p14="http://schemas.microsoft.com/office/powerpoint/2010/main" val="34806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FCF0-8B8C-6A2B-3D8A-668E325665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24522D-E079-B03A-E7C3-49B70FF070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57357C-98DB-B947-7749-E057D57EB7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2C23D2-F461-CDAF-F6DE-B7F3BAD329D4}"/>
              </a:ext>
            </a:extLst>
          </p:cNvPr>
          <p:cNvSpPr>
            <a:spLocks noGrp="1"/>
          </p:cNvSpPr>
          <p:nvPr>
            <p:ph type="dt" sz="half" idx="10"/>
          </p:nvPr>
        </p:nvSpPr>
        <p:spPr/>
        <p:txBody>
          <a:bodyPr/>
          <a:lstStyle/>
          <a:p>
            <a:fld id="{5B7E02DF-A980-433D-A89D-7BE2EB499B43}" type="datetimeFigureOut">
              <a:rPr lang="en-IN" smtClean="0"/>
              <a:t>16-04-2024</a:t>
            </a:fld>
            <a:endParaRPr lang="en-IN"/>
          </a:p>
        </p:txBody>
      </p:sp>
      <p:sp>
        <p:nvSpPr>
          <p:cNvPr id="6" name="Footer Placeholder 5">
            <a:extLst>
              <a:ext uri="{FF2B5EF4-FFF2-40B4-BE49-F238E27FC236}">
                <a16:creationId xmlns:a16="http://schemas.microsoft.com/office/drawing/2014/main" id="{796E0364-569D-853E-80DA-9E59656799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AE736E-F4CB-DFC7-C358-298B4A293F9A}"/>
              </a:ext>
            </a:extLst>
          </p:cNvPr>
          <p:cNvSpPr>
            <a:spLocks noGrp="1"/>
          </p:cNvSpPr>
          <p:nvPr>
            <p:ph type="sldNum" sz="quarter" idx="12"/>
          </p:nvPr>
        </p:nvSpPr>
        <p:spPr/>
        <p:txBody>
          <a:bodyPr/>
          <a:lstStyle/>
          <a:p>
            <a:fld id="{79131B24-BCDF-4160-A191-FDD5BB3375D0}" type="slidenum">
              <a:rPr lang="en-IN" smtClean="0"/>
              <a:t>‹#›</a:t>
            </a:fld>
            <a:endParaRPr lang="en-IN"/>
          </a:p>
        </p:txBody>
      </p:sp>
    </p:spTree>
    <p:extLst>
      <p:ext uri="{BB962C8B-B14F-4D97-AF65-F5344CB8AC3E}">
        <p14:creationId xmlns:p14="http://schemas.microsoft.com/office/powerpoint/2010/main" val="170012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CA32-810F-2C6B-EA71-2306441C0A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1CC6FB-4580-168A-20FC-8AFEAF18B2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247647-5B21-1EA3-A31C-C71AB4874E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CB3E10-2194-8B9E-6700-6DEA2C7E04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59299F-B326-6B30-75A8-FC034AAA15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72CF41-8CB2-EDBF-E777-3FEEA4478162}"/>
              </a:ext>
            </a:extLst>
          </p:cNvPr>
          <p:cNvSpPr>
            <a:spLocks noGrp="1"/>
          </p:cNvSpPr>
          <p:nvPr>
            <p:ph type="dt" sz="half" idx="10"/>
          </p:nvPr>
        </p:nvSpPr>
        <p:spPr/>
        <p:txBody>
          <a:bodyPr/>
          <a:lstStyle/>
          <a:p>
            <a:fld id="{5B7E02DF-A980-433D-A89D-7BE2EB499B43}" type="datetimeFigureOut">
              <a:rPr lang="en-IN" smtClean="0"/>
              <a:t>16-04-2024</a:t>
            </a:fld>
            <a:endParaRPr lang="en-IN"/>
          </a:p>
        </p:txBody>
      </p:sp>
      <p:sp>
        <p:nvSpPr>
          <p:cNvPr id="8" name="Footer Placeholder 7">
            <a:extLst>
              <a:ext uri="{FF2B5EF4-FFF2-40B4-BE49-F238E27FC236}">
                <a16:creationId xmlns:a16="http://schemas.microsoft.com/office/drawing/2014/main" id="{129F2221-9E89-792E-9531-169B5FAA68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1E86D4-EC07-AE95-AE65-A6957587AD4C}"/>
              </a:ext>
            </a:extLst>
          </p:cNvPr>
          <p:cNvSpPr>
            <a:spLocks noGrp="1"/>
          </p:cNvSpPr>
          <p:nvPr>
            <p:ph type="sldNum" sz="quarter" idx="12"/>
          </p:nvPr>
        </p:nvSpPr>
        <p:spPr/>
        <p:txBody>
          <a:bodyPr/>
          <a:lstStyle/>
          <a:p>
            <a:fld id="{79131B24-BCDF-4160-A191-FDD5BB3375D0}" type="slidenum">
              <a:rPr lang="en-IN" smtClean="0"/>
              <a:t>‹#›</a:t>
            </a:fld>
            <a:endParaRPr lang="en-IN"/>
          </a:p>
        </p:txBody>
      </p:sp>
    </p:spTree>
    <p:extLst>
      <p:ext uri="{BB962C8B-B14F-4D97-AF65-F5344CB8AC3E}">
        <p14:creationId xmlns:p14="http://schemas.microsoft.com/office/powerpoint/2010/main" val="352642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6218-96FD-423A-EA87-D858ABDA73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A6F378-0038-2DE7-01CC-69E1916B82DC}"/>
              </a:ext>
            </a:extLst>
          </p:cNvPr>
          <p:cNvSpPr>
            <a:spLocks noGrp="1"/>
          </p:cNvSpPr>
          <p:nvPr>
            <p:ph type="dt" sz="half" idx="10"/>
          </p:nvPr>
        </p:nvSpPr>
        <p:spPr/>
        <p:txBody>
          <a:bodyPr/>
          <a:lstStyle/>
          <a:p>
            <a:fld id="{5B7E02DF-A980-433D-A89D-7BE2EB499B43}" type="datetimeFigureOut">
              <a:rPr lang="en-IN" smtClean="0"/>
              <a:t>16-04-2024</a:t>
            </a:fld>
            <a:endParaRPr lang="en-IN"/>
          </a:p>
        </p:txBody>
      </p:sp>
      <p:sp>
        <p:nvSpPr>
          <p:cNvPr id="4" name="Footer Placeholder 3">
            <a:extLst>
              <a:ext uri="{FF2B5EF4-FFF2-40B4-BE49-F238E27FC236}">
                <a16:creationId xmlns:a16="http://schemas.microsoft.com/office/drawing/2014/main" id="{3344D843-4BB6-825F-F16B-4D8601B64C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F4193C-FB7B-AEDB-3FC7-855D644CA585}"/>
              </a:ext>
            </a:extLst>
          </p:cNvPr>
          <p:cNvSpPr>
            <a:spLocks noGrp="1"/>
          </p:cNvSpPr>
          <p:nvPr>
            <p:ph type="sldNum" sz="quarter" idx="12"/>
          </p:nvPr>
        </p:nvSpPr>
        <p:spPr/>
        <p:txBody>
          <a:bodyPr/>
          <a:lstStyle/>
          <a:p>
            <a:fld id="{79131B24-BCDF-4160-A191-FDD5BB3375D0}" type="slidenum">
              <a:rPr lang="en-IN" smtClean="0"/>
              <a:t>‹#›</a:t>
            </a:fld>
            <a:endParaRPr lang="en-IN"/>
          </a:p>
        </p:txBody>
      </p:sp>
    </p:spTree>
    <p:extLst>
      <p:ext uri="{BB962C8B-B14F-4D97-AF65-F5344CB8AC3E}">
        <p14:creationId xmlns:p14="http://schemas.microsoft.com/office/powerpoint/2010/main" val="247368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32044-426B-47C3-E52D-F9B2F19E1466}"/>
              </a:ext>
            </a:extLst>
          </p:cNvPr>
          <p:cNvSpPr>
            <a:spLocks noGrp="1"/>
          </p:cNvSpPr>
          <p:nvPr>
            <p:ph type="dt" sz="half" idx="10"/>
          </p:nvPr>
        </p:nvSpPr>
        <p:spPr/>
        <p:txBody>
          <a:bodyPr/>
          <a:lstStyle/>
          <a:p>
            <a:fld id="{5B7E02DF-A980-433D-A89D-7BE2EB499B43}" type="datetimeFigureOut">
              <a:rPr lang="en-IN" smtClean="0"/>
              <a:t>16-04-2024</a:t>
            </a:fld>
            <a:endParaRPr lang="en-IN"/>
          </a:p>
        </p:txBody>
      </p:sp>
      <p:sp>
        <p:nvSpPr>
          <p:cNvPr id="3" name="Footer Placeholder 2">
            <a:extLst>
              <a:ext uri="{FF2B5EF4-FFF2-40B4-BE49-F238E27FC236}">
                <a16:creationId xmlns:a16="http://schemas.microsoft.com/office/drawing/2014/main" id="{FE9C303D-16A8-2AF2-D61A-D30F65C174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1E4AD9-15BB-74F1-DE1B-727D97E0E476}"/>
              </a:ext>
            </a:extLst>
          </p:cNvPr>
          <p:cNvSpPr>
            <a:spLocks noGrp="1"/>
          </p:cNvSpPr>
          <p:nvPr>
            <p:ph type="sldNum" sz="quarter" idx="12"/>
          </p:nvPr>
        </p:nvSpPr>
        <p:spPr/>
        <p:txBody>
          <a:bodyPr/>
          <a:lstStyle/>
          <a:p>
            <a:fld id="{79131B24-BCDF-4160-A191-FDD5BB3375D0}" type="slidenum">
              <a:rPr lang="en-IN" smtClean="0"/>
              <a:t>‹#›</a:t>
            </a:fld>
            <a:endParaRPr lang="en-IN"/>
          </a:p>
        </p:txBody>
      </p:sp>
    </p:spTree>
    <p:extLst>
      <p:ext uri="{BB962C8B-B14F-4D97-AF65-F5344CB8AC3E}">
        <p14:creationId xmlns:p14="http://schemas.microsoft.com/office/powerpoint/2010/main" val="3605736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C5A3-FA7E-1365-40EF-3A5D984D9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60067D-1351-CEDB-8704-AE41B3B534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6C5BA3-C94F-B1C3-89A7-B6491B559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4683DF-586F-F5B9-788D-CE7C62BFAEA8}"/>
              </a:ext>
            </a:extLst>
          </p:cNvPr>
          <p:cNvSpPr>
            <a:spLocks noGrp="1"/>
          </p:cNvSpPr>
          <p:nvPr>
            <p:ph type="dt" sz="half" idx="10"/>
          </p:nvPr>
        </p:nvSpPr>
        <p:spPr/>
        <p:txBody>
          <a:bodyPr/>
          <a:lstStyle/>
          <a:p>
            <a:fld id="{5B7E02DF-A980-433D-A89D-7BE2EB499B43}" type="datetimeFigureOut">
              <a:rPr lang="en-IN" smtClean="0"/>
              <a:t>16-04-2024</a:t>
            </a:fld>
            <a:endParaRPr lang="en-IN"/>
          </a:p>
        </p:txBody>
      </p:sp>
      <p:sp>
        <p:nvSpPr>
          <p:cNvPr id="6" name="Footer Placeholder 5">
            <a:extLst>
              <a:ext uri="{FF2B5EF4-FFF2-40B4-BE49-F238E27FC236}">
                <a16:creationId xmlns:a16="http://schemas.microsoft.com/office/drawing/2014/main" id="{A2BCC0CB-2D59-5630-10B3-7750198BAD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E0D226-7119-E0BB-FB80-F4816C446714}"/>
              </a:ext>
            </a:extLst>
          </p:cNvPr>
          <p:cNvSpPr>
            <a:spLocks noGrp="1"/>
          </p:cNvSpPr>
          <p:nvPr>
            <p:ph type="sldNum" sz="quarter" idx="12"/>
          </p:nvPr>
        </p:nvSpPr>
        <p:spPr/>
        <p:txBody>
          <a:bodyPr/>
          <a:lstStyle/>
          <a:p>
            <a:fld id="{79131B24-BCDF-4160-A191-FDD5BB3375D0}" type="slidenum">
              <a:rPr lang="en-IN" smtClean="0"/>
              <a:t>‹#›</a:t>
            </a:fld>
            <a:endParaRPr lang="en-IN"/>
          </a:p>
        </p:txBody>
      </p:sp>
    </p:spTree>
    <p:extLst>
      <p:ext uri="{BB962C8B-B14F-4D97-AF65-F5344CB8AC3E}">
        <p14:creationId xmlns:p14="http://schemas.microsoft.com/office/powerpoint/2010/main" val="387522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3887-E4C0-9197-2AF1-5B6D205B9F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CE556D-2A85-04E6-C74E-15E27C6053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D53AB9-1D4B-39E7-81C4-BFB041881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B5CFA-FAD3-4576-AF6D-8BAC66AF30D2}"/>
              </a:ext>
            </a:extLst>
          </p:cNvPr>
          <p:cNvSpPr>
            <a:spLocks noGrp="1"/>
          </p:cNvSpPr>
          <p:nvPr>
            <p:ph type="dt" sz="half" idx="10"/>
          </p:nvPr>
        </p:nvSpPr>
        <p:spPr/>
        <p:txBody>
          <a:bodyPr/>
          <a:lstStyle/>
          <a:p>
            <a:fld id="{5B7E02DF-A980-433D-A89D-7BE2EB499B43}" type="datetimeFigureOut">
              <a:rPr lang="en-IN" smtClean="0"/>
              <a:t>16-04-2024</a:t>
            </a:fld>
            <a:endParaRPr lang="en-IN"/>
          </a:p>
        </p:txBody>
      </p:sp>
      <p:sp>
        <p:nvSpPr>
          <p:cNvPr id="6" name="Footer Placeholder 5">
            <a:extLst>
              <a:ext uri="{FF2B5EF4-FFF2-40B4-BE49-F238E27FC236}">
                <a16:creationId xmlns:a16="http://schemas.microsoft.com/office/drawing/2014/main" id="{C0530DF9-90BC-25F5-DEB9-E64E9DFCE4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B41647-2469-DB62-8750-F27C993593E8}"/>
              </a:ext>
            </a:extLst>
          </p:cNvPr>
          <p:cNvSpPr>
            <a:spLocks noGrp="1"/>
          </p:cNvSpPr>
          <p:nvPr>
            <p:ph type="sldNum" sz="quarter" idx="12"/>
          </p:nvPr>
        </p:nvSpPr>
        <p:spPr/>
        <p:txBody>
          <a:bodyPr/>
          <a:lstStyle/>
          <a:p>
            <a:fld id="{79131B24-BCDF-4160-A191-FDD5BB3375D0}" type="slidenum">
              <a:rPr lang="en-IN" smtClean="0"/>
              <a:t>‹#›</a:t>
            </a:fld>
            <a:endParaRPr lang="en-IN"/>
          </a:p>
        </p:txBody>
      </p:sp>
    </p:spTree>
    <p:extLst>
      <p:ext uri="{BB962C8B-B14F-4D97-AF65-F5344CB8AC3E}">
        <p14:creationId xmlns:p14="http://schemas.microsoft.com/office/powerpoint/2010/main" val="134109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3B7B24-5DDB-8ED7-E7F6-AF59B69D98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2DB6F0-E5D1-360B-66BB-01A16FC28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19595A-A7F6-231F-2105-565B3707CE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E02DF-A980-433D-A89D-7BE2EB499B43}" type="datetimeFigureOut">
              <a:rPr lang="en-IN" smtClean="0"/>
              <a:t>16-04-2024</a:t>
            </a:fld>
            <a:endParaRPr lang="en-IN"/>
          </a:p>
        </p:txBody>
      </p:sp>
      <p:sp>
        <p:nvSpPr>
          <p:cNvPr id="5" name="Footer Placeholder 4">
            <a:extLst>
              <a:ext uri="{FF2B5EF4-FFF2-40B4-BE49-F238E27FC236}">
                <a16:creationId xmlns:a16="http://schemas.microsoft.com/office/drawing/2014/main" id="{85909412-141B-044D-25DF-3D4461A348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3B9CCD-BD89-1E83-EEC9-10E98CB76E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31B24-BCDF-4160-A191-FDD5BB3375D0}" type="slidenum">
              <a:rPr lang="en-IN" smtClean="0"/>
              <a:t>‹#›</a:t>
            </a:fld>
            <a:endParaRPr lang="en-IN"/>
          </a:p>
        </p:txBody>
      </p:sp>
    </p:spTree>
    <p:extLst>
      <p:ext uri="{BB962C8B-B14F-4D97-AF65-F5344CB8AC3E}">
        <p14:creationId xmlns:p14="http://schemas.microsoft.com/office/powerpoint/2010/main" val="407833260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8BC65A4-C7D0-CBE9-0585-6C32614EB33E}"/>
              </a:ext>
            </a:extLst>
          </p:cNvPr>
          <p:cNvGraphicFramePr>
            <a:graphicFrameLocks noGrp="1"/>
          </p:cNvGraphicFramePr>
          <p:nvPr>
            <p:extLst>
              <p:ext uri="{D42A27DB-BD31-4B8C-83A1-F6EECF244321}">
                <p14:modId xmlns:p14="http://schemas.microsoft.com/office/powerpoint/2010/main" val="4097291752"/>
              </p:ext>
            </p:extLst>
          </p:nvPr>
        </p:nvGraphicFramePr>
        <p:xfrm>
          <a:off x="2130458" y="2222370"/>
          <a:ext cx="8286161" cy="1206630"/>
        </p:xfrm>
        <a:graphic>
          <a:graphicData uri="http://schemas.openxmlformats.org/drawingml/2006/table">
            <a:tbl>
              <a:tblPr/>
              <a:tblGrid>
                <a:gridCol w="8286161">
                  <a:extLst>
                    <a:ext uri="{9D8B030D-6E8A-4147-A177-3AD203B41FA5}">
                      <a16:colId xmlns:a16="http://schemas.microsoft.com/office/drawing/2014/main" val="2912444626"/>
                    </a:ext>
                  </a:extLst>
                </a:gridCol>
              </a:tblGrid>
              <a:tr h="1206630">
                <a:tc>
                  <a:txBody>
                    <a:bodyPr/>
                    <a:lstStyle/>
                    <a:p>
                      <a:pPr algn="ctr" rtl="0" fontAlgn="b"/>
                      <a:r>
                        <a:rPr lang="en-US" sz="3600" b="0" dirty="0">
                          <a:effectLst/>
                          <a:latin typeface="Times New Roman" panose="02020603050405020304" pitchFamily="18" charset="0"/>
                        </a:rPr>
                        <a:t>Unsupervised Clustering of Customer Segments for Marketing Campaigns</a:t>
                      </a:r>
                    </a:p>
                  </a:txBody>
                  <a:tcPr marL="22860" marR="22860" marT="0" marB="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41102255"/>
                  </a:ext>
                </a:extLst>
              </a:tr>
            </a:tbl>
          </a:graphicData>
        </a:graphic>
      </p:graphicFrame>
    </p:spTree>
    <p:extLst>
      <p:ext uri="{BB962C8B-B14F-4D97-AF65-F5344CB8AC3E}">
        <p14:creationId xmlns:p14="http://schemas.microsoft.com/office/powerpoint/2010/main" val="4141261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5B89-5830-0607-DA7D-039A70EA43EB}"/>
              </a:ext>
            </a:extLst>
          </p:cNvPr>
          <p:cNvSpPr>
            <a:spLocks noGrp="1"/>
          </p:cNvSpPr>
          <p:nvPr>
            <p:ph type="title"/>
          </p:nvPr>
        </p:nvSpPr>
        <p:spPr/>
        <p:txBody>
          <a:bodyPr/>
          <a:lstStyle/>
          <a:p>
            <a:br>
              <a:rPr lang="en-US" b="0" i="0" dirty="0">
                <a:effectLst/>
                <a:highlight>
                  <a:srgbClr val="FFFFFF"/>
                </a:highlight>
                <a:latin typeface="-apple-system"/>
              </a:rPr>
            </a:br>
            <a:endParaRPr lang="en-IN" dirty="0"/>
          </a:p>
        </p:txBody>
      </p:sp>
      <p:sp>
        <p:nvSpPr>
          <p:cNvPr id="3" name="Content Placeholder 2">
            <a:extLst>
              <a:ext uri="{FF2B5EF4-FFF2-40B4-BE49-F238E27FC236}">
                <a16:creationId xmlns:a16="http://schemas.microsoft.com/office/drawing/2014/main" id="{516AD11F-9A55-98FB-9964-FC2FB932ED0A}"/>
              </a:ext>
            </a:extLst>
          </p:cNvPr>
          <p:cNvSpPr>
            <a:spLocks noGrp="1"/>
          </p:cNvSpPr>
          <p:nvPr>
            <p:ph idx="1"/>
          </p:nvPr>
        </p:nvSpPr>
        <p:spPr>
          <a:xfrm>
            <a:off x="687371" y="939506"/>
            <a:ext cx="10515600" cy="4351338"/>
          </a:xfrm>
        </p:spPr>
        <p:txBody>
          <a:bodyPr>
            <a:normAutofit/>
          </a:bodyPr>
          <a:lstStyle/>
          <a:p>
            <a:pPr marL="0" indent="0" algn="l">
              <a:lnSpc>
                <a:spcPct val="150000"/>
              </a:lnSpc>
              <a:buNone/>
            </a:pPr>
            <a:r>
              <a:rPr lang="en-US" sz="2400" b="1" i="0" dirty="0">
                <a:effectLst/>
                <a:highlight>
                  <a:srgbClr val="FFFFFF"/>
                </a:highlight>
                <a:latin typeface="Times New Roman" panose="02020603050405020304" pitchFamily="18" charset="0"/>
                <a:cs typeface="Times New Roman" panose="02020603050405020304" pitchFamily="18" charset="0"/>
              </a:rPr>
              <a:t>IMPORTING LIBRARIES</a:t>
            </a:r>
            <a:endParaRPr lang="en-US" sz="2400" b="0" i="0" dirty="0">
              <a:effectLst/>
              <a:highlight>
                <a:srgbClr val="FFFFFF"/>
              </a:highligh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400" b="0" i="0" dirty="0">
                <a:effectLst/>
                <a:highlight>
                  <a:srgbClr val="FFFFFF"/>
                </a:highlight>
                <a:latin typeface="Times New Roman" panose="02020603050405020304" pitchFamily="18" charset="0"/>
                <a:cs typeface="Times New Roman" panose="02020603050405020304" pitchFamily="18" charset="0"/>
              </a:rPr>
              <a:t>Imports essential libraries for numerical operations, data manipulation, visualization, and clustering analysis.</a:t>
            </a:r>
          </a:p>
          <a:p>
            <a:pPr algn="l">
              <a:lnSpc>
                <a:spcPct val="150000"/>
              </a:lnSpc>
              <a:buFont typeface="Arial" panose="020B0604020202020204" pitchFamily="34" charset="0"/>
              <a:buChar char="•"/>
            </a:pPr>
            <a:r>
              <a:rPr lang="en-US" sz="2400" b="0" i="0" dirty="0">
                <a:effectLst/>
                <a:highlight>
                  <a:srgbClr val="FFFFFF"/>
                </a:highlight>
                <a:latin typeface="Times New Roman" panose="02020603050405020304" pitchFamily="18" charset="0"/>
                <a:cs typeface="Times New Roman" panose="02020603050405020304" pitchFamily="18" charset="0"/>
              </a:rPr>
              <a:t>Suppresses warnings to keep the notebook output clean.</a:t>
            </a:r>
          </a:p>
          <a:p>
            <a:pPr marL="0" indent="0" algn="l">
              <a:lnSpc>
                <a:spcPct val="150000"/>
              </a:lnSpc>
              <a:buNone/>
            </a:pPr>
            <a:r>
              <a:rPr lang="en-US" sz="2400" b="1" i="0" dirty="0">
                <a:effectLst/>
                <a:highlight>
                  <a:srgbClr val="FFFFFF"/>
                </a:highlight>
                <a:latin typeface="Times New Roman" panose="02020603050405020304" pitchFamily="18" charset="0"/>
                <a:cs typeface="Times New Roman" panose="02020603050405020304" pitchFamily="18" charset="0"/>
              </a:rPr>
              <a:t>LOADING DATASET</a:t>
            </a:r>
            <a:endParaRPr lang="en-US" sz="2400" b="0" i="0" dirty="0">
              <a:effectLst/>
              <a:highlight>
                <a:srgbClr val="FFFFFF"/>
              </a:highligh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400" b="0" i="0" dirty="0">
                <a:effectLst/>
                <a:highlight>
                  <a:srgbClr val="FFFFFF"/>
                </a:highlight>
                <a:latin typeface="Times New Roman" panose="02020603050405020304" pitchFamily="18" charset="0"/>
                <a:cs typeface="Times New Roman" panose="02020603050405020304" pitchFamily="18" charset="0"/>
              </a:rPr>
              <a:t>Loads the dataset from a specified file path into a pandas </a:t>
            </a:r>
            <a:r>
              <a:rPr lang="en-US" sz="2400" b="0" i="0" dirty="0" err="1">
                <a:effectLst/>
                <a:highlight>
                  <a:srgbClr val="FFFFFF"/>
                </a:highlight>
                <a:latin typeface="Times New Roman" panose="02020603050405020304" pitchFamily="18" charset="0"/>
                <a:cs typeface="Times New Roman" panose="02020603050405020304" pitchFamily="18" charset="0"/>
              </a:rPr>
              <a:t>DataFrame</a:t>
            </a:r>
            <a:r>
              <a:rPr lang="en-US" sz="2400" b="0" i="0" dirty="0">
                <a:effectLst/>
                <a:highlight>
                  <a:srgbClr val="FFFFFF"/>
                </a:highlight>
                <a:latin typeface="Times New Roman" panose="02020603050405020304" pitchFamily="18" charset="0"/>
                <a:cs typeface="Times New Roman" panose="02020603050405020304" pitchFamily="18" charset="0"/>
              </a:rPr>
              <a:t> df.</a:t>
            </a:r>
          </a:p>
          <a:p>
            <a:pPr algn="l">
              <a:buFont typeface="Arial" panose="020B0604020202020204" pitchFamily="34" charset="0"/>
              <a:buChar char="•"/>
            </a:pPr>
            <a:endParaRPr lang="en-US" b="0" i="0" dirty="0">
              <a:effectLst/>
              <a:highlight>
                <a:srgbClr val="FFFFFF"/>
              </a:highlight>
              <a:latin typeface="-apple-system"/>
            </a:endParaRPr>
          </a:p>
          <a:p>
            <a:endParaRPr lang="en-IN" dirty="0"/>
          </a:p>
        </p:txBody>
      </p:sp>
    </p:spTree>
    <p:extLst>
      <p:ext uri="{BB962C8B-B14F-4D97-AF65-F5344CB8AC3E}">
        <p14:creationId xmlns:p14="http://schemas.microsoft.com/office/powerpoint/2010/main" val="1964302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351918-423C-0D3B-9352-303AB88C5F72}"/>
              </a:ext>
            </a:extLst>
          </p:cNvPr>
          <p:cNvSpPr>
            <a:spLocks noGrp="1"/>
          </p:cNvSpPr>
          <p:nvPr>
            <p:ph idx="1"/>
          </p:nvPr>
        </p:nvSpPr>
        <p:spPr>
          <a:xfrm>
            <a:off x="508261" y="694408"/>
            <a:ext cx="10869891" cy="4933393"/>
          </a:xfrm>
        </p:spPr>
        <p:txBody>
          <a:bodyPr>
            <a:normAutofit/>
          </a:bodyPr>
          <a:lstStyle/>
          <a:p>
            <a:pPr marL="0" indent="0" algn="l">
              <a:lnSpc>
                <a:spcPct val="150000"/>
              </a:lnSpc>
              <a:buNone/>
            </a:pPr>
            <a:r>
              <a:rPr lang="en-US" sz="2400" b="1" i="0" dirty="0">
                <a:effectLst/>
                <a:highlight>
                  <a:srgbClr val="FFFFFF"/>
                </a:highlight>
                <a:latin typeface="Times New Roman" panose="02020603050405020304" pitchFamily="18" charset="0"/>
                <a:cs typeface="Times New Roman" panose="02020603050405020304" pitchFamily="18" charset="0"/>
              </a:rPr>
              <a:t>DISPLAYING DATASET</a:t>
            </a:r>
            <a:endParaRPr lang="en-US" sz="2400" b="0" i="0" dirty="0">
              <a:effectLst/>
              <a:highlight>
                <a:srgbClr val="FFFFFF"/>
              </a:highligh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400" b="0" i="0" dirty="0">
                <a:effectLst/>
                <a:highlight>
                  <a:srgbClr val="FFFFFF"/>
                </a:highlight>
                <a:latin typeface="Times New Roman" panose="02020603050405020304" pitchFamily="18" charset="0"/>
                <a:cs typeface="Times New Roman" panose="02020603050405020304" pitchFamily="18" charset="0"/>
              </a:rPr>
              <a:t>Displays the first five rows of the Data Frame df to get an initial understanding of the data structure and content.</a:t>
            </a:r>
          </a:p>
          <a:p>
            <a:pPr marL="0" indent="0" algn="l">
              <a:lnSpc>
                <a:spcPct val="150000"/>
              </a:lnSpc>
              <a:buNone/>
            </a:pPr>
            <a:r>
              <a:rPr lang="en-US" sz="2400" b="1" i="0" dirty="0">
                <a:effectLst/>
                <a:highlight>
                  <a:srgbClr val="FFFFFF"/>
                </a:highlight>
                <a:latin typeface="Times New Roman" panose="02020603050405020304" pitchFamily="18" charset="0"/>
                <a:cs typeface="Times New Roman" panose="02020603050405020304" pitchFamily="18" charset="0"/>
              </a:rPr>
              <a:t>Data Examination and Cleaning:</a:t>
            </a:r>
            <a:endParaRPr lang="en-US" sz="2400" b="0" i="0" dirty="0">
              <a:effectLst/>
              <a:highlight>
                <a:srgbClr val="FFFFFF"/>
              </a:highligh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400" b="0" i="0" dirty="0">
                <a:effectLst/>
                <a:highlight>
                  <a:srgbClr val="FFFFFF"/>
                </a:highlight>
                <a:latin typeface="Times New Roman" panose="02020603050405020304" pitchFamily="18" charset="0"/>
                <a:cs typeface="Times New Roman" panose="02020603050405020304" pitchFamily="18" charset="0"/>
              </a:rPr>
              <a:t>Involves examining the dataset for missing values, understanding the data types of each column, and performing any necessary cleaning steps.</a:t>
            </a:r>
          </a:p>
          <a:p>
            <a:endParaRPr lang="en-IN" dirty="0"/>
          </a:p>
        </p:txBody>
      </p:sp>
    </p:spTree>
    <p:extLst>
      <p:ext uri="{BB962C8B-B14F-4D97-AF65-F5344CB8AC3E}">
        <p14:creationId xmlns:p14="http://schemas.microsoft.com/office/powerpoint/2010/main" val="203532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EA943-876D-6F01-8D39-E055AAF70C3E}"/>
              </a:ext>
            </a:extLst>
          </p:cNvPr>
          <p:cNvSpPr>
            <a:spLocks noGrp="1"/>
          </p:cNvSpPr>
          <p:nvPr>
            <p:ph idx="1"/>
          </p:nvPr>
        </p:nvSpPr>
        <p:spPr>
          <a:xfrm>
            <a:off x="364110" y="547524"/>
            <a:ext cx="11463779" cy="5762952"/>
          </a:xfrm>
        </p:spPr>
        <p:txBody>
          <a:bodyPr>
            <a:normAutofit fontScale="77500" lnSpcReduction="20000"/>
          </a:bodyPr>
          <a:lstStyle/>
          <a:p>
            <a:pPr marL="0" indent="0" algn="l">
              <a:lnSpc>
                <a:spcPct val="170000"/>
              </a:lnSpc>
              <a:buNone/>
            </a:pPr>
            <a:r>
              <a:rPr lang="en-US" sz="2900" b="1" i="0" u="sng" dirty="0">
                <a:effectLst/>
                <a:highlight>
                  <a:srgbClr val="FFFFFF"/>
                </a:highlight>
                <a:latin typeface="Times New Roman" panose="02020603050405020304" pitchFamily="18" charset="0"/>
                <a:cs typeface="Times New Roman" panose="02020603050405020304" pitchFamily="18" charset="0"/>
              </a:rPr>
              <a:t>Univariate Analysis:</a:t>
            </a:r>
          </a:p>
          <a:p>
            <a:pPr marL="0" indent="0" algn="l">
              <a:lnSpc>
                <a:spcPct val="170000"/>
              </a:lnSpc>
              <a:buNone/>
            </a:pPr>
            <a:r>
              <a:rPr lang="en-US" sz="2900" b="1" i="0" dirty="0">
                <a:effectLst/>
                <a:highlight>
                  <a:srgbClr val="FFFFFF"/>
                </a:highlight>
                <a:latin typeface="Times New Roman" panose="02020603050405020304" pitchFamily="18" charset="0"/>
                <a:cs typeface="Times New Roman" panose="02020603050405020304" pitchFamily="18" charset="0"/>
              </a:rPr>
              <a:t>Understanding Distributions:</a:t>
            </a:r>
            <a:endParaRPr lang="en-US" sz="2900" b="0" i="0" dirty="0">
              <a:effectLst/>
              <a:highlight>
                <a:srgbClr val="FFFFFF"/>
              </a:highlight>
              <a:latin typeface="Times New Roman" panose="02020603050405020304" pitchFamily="18" charset="0"/>
              <a:cs typeface="Times New Roman" panose="02020603050405020304" pitchFamily="18" charset="0"/>
            </a:endParaRPr>
          </a:p>
          <a:p>
            <a:pPr algn="l">
              <a:lnSpc>
                <a:spcPct val="170000"/>
              </a:lnSpc>
              <a:buFont typeface="Arial" panose="020B0604020202020204" pitchFamily="34" charset="0"/>
              <a:buChar char="•"/>
            </a:pPr>
            <a:r>
              <a:rPr lang="en-US" sz="2900" b="0" i="0" dirty="0">
                <a:effectLst/>
                <a:highlight>
                  <a:srgbClr val="FFFFFF"/>
                </a:highlight>
                <a:latin typeface="Times New Roman" panose="02020603050405020304" pitchFamily="18" charset="0"/>
                <a:cs typeface="Times New Roman" panose="02020603050405020304" pitchFamily="18" charset="0"/>
              </a:rPr>
              <a:t>Determine how the data of a single variable is distributed across its range.</a:t>
            </a:r>
          </a:p>
          <a:p>
            <a:pPr marL="0" indent="0" algn="l">
              <a:lnSpc>
                <a:spcPct val="170000"/>
              </a:lnSpc>
              <a:buNone/>
            </a:pPr>
            <a:r>
              <a:rPr lang="en-US" sz="2900" b="1" i="0" dirty="0">
                <a:effectLst/>
                <a:highlight>
                  <a:srgbClr val="FFFFFF"/>
                </a:highlight>
                <a:latin typeface="Times New Roman" panose="02020603050405020304" pitchFamily="18" charset="0"/>
                <a:cs typeface="Times New Roman" panose="02020603050405020304" pitchFamily="18" charset="0"/>
              </a:rPr>
              <a:t>Identifying Outliers:</a:t>
            </a:r>
            <a:endParaRPr lang="en-US" sz="2900" b="0" i="0" dirty="0">
              <a:effectLst/>
              <a:highlight>
                <a:srgbClr val="FFFFFF"/>
              </a:highlight>
              <a:latin typeface="Times New Roman" panose="02020603050405020304" pitchFamily="18" charset="0"/>
              <a:cs typeface="Times New Roman" panose="02020603050405020304" pitchFamily="18" charset="0"/>
            </a:endParaRPr>
          </a:p>
          <a:p>
            <a:pPr algn="l">
              <a:lnSpc>
                <a:spcPct val="170000"/>
              </a:lnSpc>
              <a:buFont typeface="Arial" panose="020B0604020202020204" pitchFamily="34" charset="0"/>
              <a:buChar char="•"/>
            </a:pPr>
            <a:r>
              <a:rPr lang="en-US" sz="2900" b="0" i="0" dirty="0">
                <a:effectLst/>
                <a:highlight>
                  <a:srgbClr val="FFFFFF"/>
                </a:highlight>
                <a:latin typeface="Times New Roman" panose="02020603050405020304" pitchFamily="18" charset="0"/>
                <a:cs typeface="Times New Roman" panose="02020603050405020304" pitchFamily="18" charset="0"/>
              </a:rPr>
              <a:t>Spot any anomalies or outliers in the data that may require further investigation or handling.</a:t>
            </a:r>
          </a:p>
          <a:p>
            <a:pPr marL="0" indent="0" algn="l">
              <a:lnSpc>
                <a:spcPct val="170000"/>
              </a:lnSpc>
              <a:buNone/>
            </a:pPr>
            <a:r>
              <a:rPr lang="en-US" sz="2900" b="1" i="0" dirty="0">
                <a:effectLst/>
                <a:highlight>
                  <a:srgbClr val="FFFFFF"/>
                </a:highlight>
                <a:latin typeface="Times New Roman" panose="02020603050405020304" pitchFamily="18" charset="0"/>
                <a:cs typeface="Times New Roman" panose="02020603050405020304" pitchFamily="18" charset="0"/>
              </a:rPr>
              <a:t>Discovering Patterns:</a:t>
            </a:r>
            <a:endParaRPr lang="en-US" sz="2900" b="0" i="0" dirty="0">
              <a:effectLst/>
              <a:highlight>
                <a:srgbClr val="FFFFFF"/>
              </a:highlight>
              <a:latin typeface="Times New Roman" panose="02020603050405020304" pitchFamily="18" charset="0"/>
              <a:cs typeface="Times New Roman" panose="02020603050405020304" pitchFamily="18" charset="0"/>
            </a:endParaRPr>
          </a:p>
          <a:p>
            <a:pPr algn="l">
              <a:lnSpc>
                <a:spcPct val="170000"/>
              </a:lnSpc>
              <a:buFont typeface="Arial" panose="020B0604020202020204" pitchFamily="34" charset="0"/>
              <a:buChar char="•"/>
            </a:pPr>
            <a:r>
              <a:rPr lang="en-US" sz="2900" b="0" i="0" dirty="0">
                <a:effectLst/>
                <a:highlight>
                  <a:srgbClr val="FFFFFF"/>
                </a:highlight>
                <a:latin typeface="Times New Roman" panose="02020603050405020304" pitchFamily="18" charset="0"/>
                <a:cs typeface="Times New Roman" panose="02020603050405020304" pitchFamily="18" charset="0"/>
              </a:rPr>
              <a:t>See if there are any apparent patterns, trends, or peculiarities in the data.</a:t>
            </a:r>
          </a:p>
          <a:p>
            <a:pPr marL="0" indent="0" algn="l">
              <a:lnSpc>
                <a:spcPct val="170000"/>
              </a:lnSpc>
              <a:buNone/>
            </a:pPr>
            <a:r>
              <a:rPr lang="en-US" sz="2900" b="1" i="0" dirty="0">
                <a:effectLst/>
                <a:highlight>
                  <a:srgbClr val="FFFFFF"/>
                </a:highlight>
                <a:latin typeface="Times New Roman" panose="02020603050405020304" pitchFamily="18" charset="0"/>
                <a:cs typeface="Times New Roman" panose="02020603050405020304" pitchFamily="18" charset="0"/>
              </a:rPr>
              <a:t>Preparing for Further Analysis:</a:t>
            </a:r>
            <a:endParaRPr lang="en-US" sz="2900" b="0" i="0" dirty="0">
              <a:effectLst/>
              <a:highlight>
                <a:srgbClr val="FFFFFF"/>
              </a:highlight>
              <a:latin typeface="Times New Roman" panose="02020603050405020304" pitchFamily="18" charset="0"/>
              <a:cs typeface="Times New Roman" panose="02020603050405020304" pitchFamily="18" charset="0"/>
            </a:endParaRPr>
          </a:p>
          <a:p>
            <a:pPr algn="l">
              <a:lnSpc>
                <a:spcPct val="170000"/>
              </a:lnSpc>
              <a:buFont typeface="Arial" panose="020B0604020202020204" pitchFamily="34" charset="0"/>
              <a:buChar char="•"/>
            </a:pPr>
            <a:r>
              <a:rPr lang="en-US" sz="2900" b="0" i="0" dirty="0">
                <a:effectLst/>
                <a:highlight>
                  <a:srgbClr val="FFFFFF"/>
                </a:highlight>
                <a:latin typeface="Times New Roman" panose="02020603050405020304" pitchFamily="18" charset="0"/>
                <a:cs typeface="Times New Roman" panose="02020603050405020304" pitchFamily="18" charset="0"/>
              </a:rPr>
              <a:t>Clean and prepare data for more complex analyses involving multiple variables.</a:t>
            </a:r>
          </a:p>
          <a:p>
            <a:endParaRPr lang="en-IN" dirty="0"/>
          </a:p>
        </p:txBody>
      </p:sp>
    </p:spTree>
    <p:extLst>
      <p:ext uri="{BB962C8B-B14F-4D97-AF65-F5344CB8AC3E}">
        <p14:creationId xmlns:p14="http://schemas.microsoft.com/office/powerpoint/2010/main" val="187033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CB623-F6CD-7745-53F4-500BFF58CB14}"/>
              </a:ext>
            </a:extLst>
          </p:cNvPr>
          <p:cNvSpPr>
            <a:spLocks noGrp="1"/>
          </p:cNvSpPr>
          <p:nvPr>
            <p:ph idx="1"/>
          </p:nvPr>
        </p:nvSpPr>
        <p:spPr>
          <a:xfrm>
            <a:off x="472519" y="769823"/>
            <a:ext cx="11246962" cy="5612124"/>
          </a:xfrm>
        </p:spPr>
        <p:txBody>
          <a:bodyPr/>
          <a:lstStyle/>
          <a:p>
            <a:pPr marL="0" indent="0" algn="l">
              <a:lnSpc>
                <a:spcPct val="150000"/>
              </a:lnSpc>
              <a:buNone/>
            </a:pPr>
            <a:r>
              <a:rPr lang="en-US" sz="2200" b="1" i="0" dirty="0">
                <a:effectLst/>
                <a:highlight>
                  <a:srgbClr val="FFFFFF"/>
                </a:highlight>
                <a:latin typeface="Times New Roman" panose="02020603050405020304" pitchFamily="18" charset="0"/>
                <a:cs typeface="Times New Roman" panose="02020603050405020304" pitchFamily="18" charset="0"/>
              </a:rPr>
              <a:t>Clustering with K-Means:</a:t>
            </a:r>
            <a:endParaRPr lang="en-US" sz="2200" b="0" i="0" dirty="0">
              <a:effectLst/>
              <a:highlight>
                <a:srgbClr val="FFFFFF"/>
              </a:highligh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200" b="0" i="0" dirty="0">
                <a:effectLst/>
                <a:highlight>
                  <a:srgbClr val="FFFFFF"/>
                </a:highlight>
                <a:latin typeface="Times New Roman" panose="02020603050405020304" pitchFamily="18" charset="0"/>
                <a:cs typeface="Times New Roman" panose="02020603050405020304" pitchFamily="18" charset="0"/>
              </a:rPr>
              <a:t>Applying the K-Means clustering algorithm to segment customers into groups based on selected features. This involves choosing the optimal number of clusters using methods like the elbow method and interpreting the resulting cluster</a:t>
            </a:r>
          </a:p>
          <a:p>
            <a:pPr marL="0" indent="0" algn="l">
              <a:lnSpc>
                <a:spcPct val="150000"/>
              </a:lnSpc>
              <a:buNone/>
            </a:pPr>
            <a:r>
              <a:rPr lang="en-US" sz="2200" b="1" i="0" dirty="0">
                <a:effectLst/>
                <a:highlight>
                  <a:srgbClr val="FFFFFF"/>
                </a:highlight>
                <a:latin typeface="Times New Roman" panose="02020603050405020304" pitchFamily="18" charset="0"/>
                <a:cs typeface="Times New Roman" panose="02020603050405020304" pitchFamily="18" charset="0"/>
              </a:rPr>
              <a:t>Cluster Analysis and Visualization:</a:t>
            </a:r>
          </a:p>
          <a:p>
            <a:pPr algn="l">
              <a:lnSpc>
                <a:spcPct val="150000"/>
              </a:lnSpc>
              <a:buFont typeface="Arial" panose="020B0604020202020204" pitchFamily="34" charset="0"/>
              <a:buChar char="•"/>
            </a:pPr>
            <a:r>
              <a:rPr lang="en-US" sz="2200" b="0" i="0" dirty="0">
                <a:effectLst/>
                <a:highlight>
                  <a:srgbClr val="FFFFFF"/>
                </a:highlight>
                <a:latin typeface="Times New Roman" panose="02020603050405020304" pitchFamily="18" charset="0"/>
                <a:cs typeface="Times New Roman" panose="02020603050405020304" pitchFamily="18" charset="0"/>
              </a:rPr>
              <a:t>Analyzing the characteristics of each cluster, visualizing the clusters using plots like scatter plots or pair plots, and drawing insights about different customer segments.</a:t>
            </a:r>
          </a:p>
          <a:p>
            <a:endParaRPr lang="en-IN" dirty="0"/>
          </a:p>
        </p:txBody>
      </p:sp>
    </p:spTree>
    <p:extLst>
      <p:ext uri="{BB962C8B-B14F-4D97-AF65-F5344CB8AC3E}">
        <p14:creationId xmlns:p14="http://schemas.microsoft.com/office/powerpoint/2010/main" val="3831478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23C7F-1BE8-E427-6E3C-6EB89D827BD5}"/>
              </a:ext>
            </a:extLst>
          </p:cNvPr>
          <p:cNvSpPr>
            <a:spLocks noGrp="1"/>
          </p:cNvSpPr>
          <p:nvPr>
            <p:ph idx="1"/>
          </p:nvPr>
        </p:nvSpPr>
        <p:spPr>
          <a:xfrm>
            <a:off x="489408" y="298482"/>
            <a:ext cx="11426072" cy="6083463"/>
          </a:xfrm>
        </p:spPr>
        <p:txBody>
          <a:bodyPr>
            <a:normAutofit/>
          </a:bodyPr>
          <a:lstStyle/>
          <a:p>
            <a:pPr marL="0" indent="0" algn="l">
              <a:lnSpc>
                <a:spcPct val="100000"/>
              </a:lnSpc>
              <a:buNone/>
            </a:pPr>
            <a:r>
              <a:rPr lang="en-US" sz="2400" b="1" i="0" u="sng" dirty="0">
                <a:effectLst/>
                <a:highlight>
                  <a:srgbClr val="FFFFFF"/>
                </a:highlight>
                <a:latin typeface="Times New Roman" panose="02020603050405020304" pitchFamily="18" charset="0"/>
                <a:cs typeface="Times New Roman" panose="02020603050405020304" pitchFamily="18" charset="0"/>
              </a:rPr>
              <a:t>Key Insights from Clustering Analysis:</a:t>
            </a:r>
          </a:p>
          <a:p>
            <a:pPr marL="0" indent="0" algn="l">
              <a:lnSpc>
                <a:spcPct val="100000"/>
              </a:lnSpc>
              <a:buNone/>
            </a:pPr>
            <a:r>
              <a:rPr lang="en-US" sz="2400" b="1" i="0" dirty="0">
                <a:effectLst/>
                <a:highlight>
                  <a:srgbClr val="FFFFFF"/>
                </a:highlight>
                <a:latin typeface="Times New Roman" panose="02020603050405020304" pitchFamily="18" charset="0"/>
                <a:cs typeface="Times New Roman" panose="02020603050405020304" pitchFamily="18" charset="0"/>
              </a:rPr>
              <a:t>High-Income, Low-Spending Segment:</a:t>
            </a:r>
            <a:endParaRPr lang="en-US" sz="2400" b="0" i="0" dirty="0">
              <a:effectLst/>
              <a:highlight>
                <a:srgbClr val="FFFFFF"/>
              </a:highlight>
              <a:latin typeface="Times New Roman" panose="02020603050405020304" pitchFamily="18" charset="0"/>
              <a:cs typeface="Times New Roman" panose="02020603050405020304" pitchFamily="18" charset="0"/>
            </a:endParaRPr>
          </a:p>
          <a:p>
            <a:pPr algn="l">
              <a:lnSpc>
                <a:spcPct val="100000"/>
              </a:lnSpc>
              <a:buFont typeface="Arial" panose="020B0604020202020204" pitchFamily="34" charset="0"/>
              <a:buChar char="•"/>
            </a:pPr>
            <a:r>
              <a:rPr lang="en-US" sz="2400" b="0" i="0" dirty="0">
                <a:effectLst/>
                <a:highlight>
                  <a:srgbClr val="FFFFFF"/>
                </a:highlight>
                <a:latin typeface="Times New Roman" panose="02020603050405020304" pitchFamily="18" charset="0"/>
                <a:cs typeface="Times New Roman" panose="02020603050405020304" pitchFamily="18" charset="0"/>
              </a:rPr>
              <a:t>This cluster represents a significant opportunity. Despite having the financial capability, this group shows restraint in spending.</a:t>
            </a:r>
          </a:p>
          <a:p>
            <a:pPr marL="0" indent="0" algn="l">
              <a:lnSpc>
                <a:spcPct val="100000"/>
              </a:lnSpc>
              <a:buNone/>
            </a:pPr>
            <a:r>
              <a:rPr lang="en-US" sz="2400" b="1" i="0" dirty="0">
                <a:effectLst/>
                <a:highlight>
                  <a:srgbClr val="FFFFFF"/>
                </a:highlight>
                <a:latin typeface="Times New Roman" panose="02020603050405020304" pitchFamily="18" charset="0"/>
                <a:cs typeface="Times New Roman" panose="02020603050405020304" pitchFamily="18" charset="0"/>
              </a:rPr>
              <a:t>Youthful, High-Spenders Group:</a:t>
            </a:r>
            <a:endParaRPr lang="en-US" sz="2400" b="0" i="0" dirty="0">
              <a:effectLst/>
              <a:highlight>
                <a:srgbClr val="FFFFFF"/>
              </a:highlight>
              <a:latin typeface="Times New Roman" panose="02020603050405020304" pitchFamily="18" charset="0"/>
              <a:cs typeface="Times New Roman" panose="02020603050405020304" pitchFamily="18" charset="0"/>
            </a:endParaRPr>
          </a:p>
          <a:p>
            <a:pPr algn="l">
              <a:lnSpc>
                <a:spcPct val="100000"/>
              </a:lnSpc>
              <a:buFont typeface="Arial" panose="020B0604020202020204" pitchFamily="34" charset="0"/>
              <a:buChar char="•"/>
            </a:pPr>
            <a:r>
              <a:rPr lang="en-US" sz="2400" b="0" i="0" dirty="0">
                <a:effectLst/>
                <a:highlight>
                  <a:srgbClr val="FFFFFF"/>
                </a:highlight>
                <a:latin typeface="Times New Roman" panose="02020603050405020304" pitchFamily="18" charset="0"/>
                <a:cs typeface="Times New Roman" panose="02020603050405020304" pitchFamily="18" charset="0"/>
              </a:rPr>
              <a:t>Marked by their willingness to spend, this segment offers a lucrative target for trending and innovative product lines. Digital marketing campaigns, leveraging social media and influencer partnerships, could effectively capture their attention and stimulate purchase behavior.</a:t>
            </a:r>
          </a:p>
          <a:p>
            <a:pPr marL="0" indent="0" algn="l">
              <a:lnSpc>
                <a:spcPct val="100000"/>
              </a:lnSpc>
              <a:buNone/>
            </a:pPr>
            <a:r>
              <a:rPr lang="en-US" sz="2400" b="1" i="0" dirty="0">
                <a:effectLst/>
                <a:highlight>
                  <a:srgbClr val="FFFFFF"/>
                </a:highlight>
                <a:latin typeface="Times New Roman" panose="02020603050405020304" pitchFamily="18" charset="0"/>
                <a:cs typeface="Times New Roman" panose="02020603050405020304" pitchFamily="18" charset="0"/>
              </a:rPr>
              <a:t>Balanced Middle-Age Segment:</a:t>
            </a:r>
            <a:endParaRPr lang="en-US" sz="2400" b="0" i="0" dirty="0">
              <a:effectLst/>
              <a:highlight>
                <a:srgbClr val="FFFFFF"/>
              </a:highlight>
              <a:latin typeface="Times New Roman" panose="02020603050405020304" pitchFamily="18" charset="0"/>
              <a:cs typeface="Times New Roman" panose="02020603050405020304" pitchFamily="18" charset="0"/>
            </a:endParaRPr>
          </a:p>
          <a:p>
            <a:pPr algn="l">
              <a:lnSpc>
                <a:spcPct val="100000"/>
              </a:lnSpc>
              <a:buFont typeface="Arial" panose="020B0604020202020204" pitchFamily="34" charset="0"/>
              <a:buChar char="•"/>
            </a:pPr>
            <a:r>
              <a:rPr lang="en-US" sz="2400" b="0" i="0" dirty="0">
                <a:effectLst/>
                <a:highlight>
                  <a:srgbClr val="FFFFFF"/>
                </a:highlight>
                <a:latin typeface="Times New Roman" panose="02020603050405020304" pitchFamily="18" charset="0"/>
                <a:cs typeface="Times New Roman" panose="02020603050405020304" pitchFamily="18" charset="0"/>
              </a:rPr>
              <a:t>Exhibiting moderate income and spending levels, this group values practicality and quality. Loyalty programs and promotions on essential goods could enhance their retail experience, fostering repeat business.</a:t>
            </a:r>
          </a:p>
          <a:p>
            <a:pPr>
              <a:lnSpc>
                <a:spcPct val="100000"/>
              </a:lnSpc>
            </a:pPr>
            <a:endParaRPr lang="en-IN" dirty="0"/>
          </a:p>
        </p:txBody>
      </p:sp>
    </p:spTree>
    <p:extLst>
      <p:ext uri="{BB962C8B-B14F-4D97-AF65-F5344CB8AC3E}">
        <p14:creationId xmlns:p14="http://schemas.microsoft.com/office/powerpoint/2010/main" val="969888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361</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Calibri Light</vt:lpstr>
      <vt:lpstr>Times New Roman</vt:lpstr>
      <vt:lpstr>Office Theme</vt:lpstr>
      <vt:lpstr>PowerPoint Presentation</vt:lpstr>
      <vt:lpst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 .R</dc:creator>
  <cp:lastModifiedBy>KISHORE .R</cp:lastModifiedBy>
  <cp:revision>1</cp:revision>
  <dcterms:created xsi:type="dcterms:W3CDTF">2024-04-16T15:36:47Z</dcterms:created>
  <dcterms:modified xsi:type="dcterms:W3CDTF">2024-04-16T15:37:26Z</dcterms:modified>
</cp:coreProperties>
</file>