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53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(3)2.xlsx]Sheet2!PivotTable1</c:name>
    <c:fmtId val="8"/>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s>
    <c:plotArea>
      <c:layout/>
      <c:barChart>
        <c:barDir val="col"/>
        <c:grouping val="clustered"/>
        <c:varyColors val="0"/>
        <c:ser>
          <c:idx val="0"/>
          <c:order val="0"/>
          <c:tx>
            <c:strRef>
              <c:f>Sheet2!$B$4:$B$5</c:f>
              <c:strCache>
                <c:ptCount val="1"/>
                <c:pt idx="0">
                  <c:v>Active</c:v>
                </c:pt>
              </c:strCache>
            </c:strRef>
          </c:tx>
          <c:spPr>
            <a:solidFill>
              <a:schemeClr val="accent1"/>
            </a:solidFill>
            <a:ln>
              <a:noFill/>
            </a:ln>
            <a:effectLst/>
          </c:spPr>
          <c:invertIfNegative val="0"/>
          <c:cat>
            <c:strRef>
              <c:f>Sheet2!$A$6:$A$17</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Sheet2!$B$6:$B$17</c:f>
              <c:numCache>
                <c:formatCode>General</c:formatCode>
                <c:ptCount val="11"/>
                <c:pt idx="0">
                  <c:v>90</c:v>
                </c:pt>
                <c:pt idx="1">
                  <c:v>94</c:v>
                </c:pt>
                <c:pt idx="2">
                  <c:v>97</c:v>
                </c:pt>
                <c:pt idx="3">
                  <c:v>100</c:v>
                </c:pt>
                <c:pt idx="4">
                  <c:v>96</c:v>
                </c:pt>
                <c:pt idx="5">
                  <c:v>88</c:v>
                </c:pt>
                <c:pt idx="6">
                  <c:v>108</c:v>
                </c:pt>
                <c:pt idx="7">
                  <c:v>109</c:v>
                </c:pt>
                <c:pt idx="8">
                  <c:v>95</c:v>
                </c:pt>
                <c:pt idx="9">
                  <c:v>114</c:v>
                </c:pt>
              </c:numCache>
            </c:numRef>
          </c:val>
          <c:extLst>
            <c:ext xmlns:c16="http://schemas.microsoft.com/office/drawing/2014/chart" uri="{C3380CC4-5D6E-409C-BE32-E72D297353CC}">
              <c16:uniqueId val="{00000000-FE65-4A30-8014-16354F68DB55}"/>
            </c:ext>
          </c:extLst>
        </c:ser>
        <c:ser>
          <c:idx val="1"/>
          <c:order val="1"/>
          <c:tx>
            <c:strRef>
              <c:f>Sheet2!$C$4:$C$5</c:f>
              <c:strCache>
                <c:ptCount val="1"/>
                <c:pt idx="0">
                  <c:v>Future Start</c:v>
                </c:pt>
              </c:strCache>
            </c:strRef>
          </c:tx>
          <c:spPr>
            <a:solidFill>
              <a:schemeClr val="accent2"/>
            </a:solidFill>
            <a:ln>
              <a:noFill/>
            </a:ln>
            <a:effectLst/>
          </c:spPr>
          <c:invertIfNegative val="0"/>
          <c:cat>
            <c:strRef>
              <c:f>Sheet2!$A$6:$A$17</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Sheet2!$C$6:$C$17</c:f>
              <c:numCache>
                <c:formatCode>General</c:formatCode>
                <c:ptCount val="11"/>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FE65-4A30-8014-16354F68DB55}"/>
            </c:ext>
          </c:extLst>
        </c:ser>
        <c:ser>
          <c:idx val="2"/>
          <c:order val="2"/>
          <c:tx>
            <c:strRef>
              <c:f>Sheet2!$D$4:$D$5</c:f>
              <c:strCache>
                <c:ptCount val="1"/>
                <c:pt idx="0">
                  <c:v>Leave of Absence</c:v>
                </c:pt>
              </c:strCache>
            </c:strRef>
          </c:tx>
          <c:spPr>
            <a:solidFill>
              <a:schemeClr val="accent3"/>
            </a:solidFill>
            <a:ln>
              <a:noFill/>
            </a:ln>
            <a:effectLst/>
          </c:spPr>
          <c:invertIfNegative val="0"/>
          <c:cat>
            <c:strRef>
              <c:f>Sheet2!$A$6:$A$17</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Sheet2!$D$6:$D$17</c:f>
              <c:numCache>
                <c:formatCode>General</c:formatCode>
                <c:ptCount val="11"/>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FE65-4A30-8014-16354F68DB55}"/>
            </c:ext>
          </c:extLst>
        </c:ser>
        <c:ser>
          <c:idx val="3"/>
          <c:order val="3"/>
          <c:tx>
            <c:strRef>
              <c:f>Sheet2!$E$4:$E$5</c:f>
              <c:strCache>
                <c:ptCount val="1"/>
                <c:pt idx="0">
                  <c:v>Terminated for Cause</c:v>
                </c:pt>
              </c:strCache>
            </c:strRef>
          </c:tx>
          <c:spPr>
            <a:solidFill>
              <a:schemeClr val="accent4"/>
            </a:solidFill>
            <a:ln>
              <a:noFill/>
            </a:ln>
            <a:effectLst/>
          </c:spPr>
          <c:invertIfNegative val="0"/>
          <c:cat>
            <c:strRef>
              <c:f>Sheet2!$A$6:$A$17</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Sheet2!$E$6:$E$17</c:f>
              <c:numCache>
                <c:formatCode>General</c:formatCode>
                <c:ptCount val="11"/>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FE65-4A30-8014-16354F68DB55}"/>
            </c:ext>
          </c:extLst>
        </c:ser>
        <c:ser>
          <c:idx val="4"/>
          <c:order val="4"/>
          <c:tx>
            <c:strRef>
              <c:f>Sheet2!$F$4:$F$5</c:f>
              <c:strCache>
                <c:ptCount val="1"/>
                <c:pt idx="0">
                  <c:v>Voluntarily Terminated</c:v>
                </c:pt>
              </c:strCache>
            </c:strRef>
          </c:tx>
          <c:spPr>
            <a:solidFill>
              <a:schemeClr val="accent5"/>
            </a:solidFill>
            <a:ln>
              <a:noFill/>
            </a:ln>
            <a:effectLst/>
          </c:spPr>
          <c:invertIfNegative val="0"/>
          <c:cat>
            <c:strRef>
              <c:f>Sheet2!$A$6:$A$17</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Sheet2!$F$6:$F$17</c:f>
              <c:numCache>
                <c:formatCode>General</c:formatCode>
                <c:ptCount val="11"/>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FE65-4A30-8014-16354F68DB55}"/>
            </c:ext>
          </c:extLst>
        </c:ser>
        <c:ser>
          <c:idx val="5"/>
          <c:order val="5"/>
          <c:tx>
            <c:strRef>
              <c:f>Sheet2!$G$4:$G$5</c:f>
              <c:strCache>
                <c:ptCount val="1"/>
                <c:pt idx="0">
                  <c:v>(blank)</c:v>
                </c:pt>
              </c:strCache>
            </c:strRef>
          </c:tx>
          <c:spPr>
            <a:solidFill>
              <a:schemeClr val="accent6"/>
            </a:solidFill>
            <a:ln>
              <a:noFill/>
            </a:ln>
            <a:effectLst/>
          </c:spPr>
          <c:invertIfNegative val="0"/>
          <c:cat>
            <c:strRef>
              <c:f>Sheet2!$A$6:$A$17</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Sheet2!$G$6:$G$17</c:f>
              <c:numCache>
                <c:formatCode>General</c:formatCode>
                <c:ptCount val="11"/>
              </c:numCache>
            </c:numRef>
          </c:val>
          <c:extLst>
            <c:ext xmlns:c16="http://schemas.microsoft.com/office/drawing/2014/chart" uri="{C3380CC4-5D6E-409C-BE32-E72D297353CC}">
              <c16:uniqueId val="{00000005-FE65-4A30-8014-16354F68DB55}"/>
            </c:ext>
          </c:extLst>
        </c:ser>
        <c:dLbls>
          <c:showLegendKey val="0"/>
          <c:showVal val="0"/>
          <c:showCatName val="0"/>
          <c:showSerName val="0"/>
          <c:showPercent val="0"/>
          <c:showBubbleSize val="0"/>
        </c:dLbls>
        <c:gapWidth val="219"/>
        <c:overlap val="-27"/>
        <c:axId val="1076986831"/>
        <c:axId val="1076983087"/>
      </c:barChart>
      <c:catAx>
        <c:axId val="1076986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6983087"/>
        <c:crosses val="autoZero"/>
        <c:auto val="1"/>
        <c:lblAlgn val="ctr"/>
        <c:lblOffset val="100"/>
        <c:noMultiLvlLbl val="0"/>
      </c:catAx>
      <c:valAx>
        <c:axId val="10769830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6986831"/>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KISHORE S</a:t>
            </a:r>
            <a:endParaRPr lang="en-US" sz="2400" dirty="0"/>
          </a:p>
          <a:p>
            <a:r>
              <a:rPr lang="en-US" sz="2400" dirty="0"/>
              <a:t>REGISTER NO</a:t>
            </a:r>
            <a:r>
              <a:rPr lang="en-US" sz="2400" smtClean="0"/>
              <a:t>: </a:t>
            </a:r>
            <a:r>
              <a:rPr lang="en-US" sz="2400"/>
              <a:t>312214519/19C48939E28954591C84EE77A6A42A4F</a:t>
            </a:r>
            <a:endParaRPr lang="en-US" sz="2400" dirty="0"/>
          </a:p>
          <a:p>
            <a:r>
              <a:rPr lang="en-US" sz="2400" dirty="0"/>
              <a:t>DEPARTMENT</a:t>
            </a:r>
            <a:r>
              <a:rPr lang="en-US" sz="2400" dirty="0" smtClean="0"/>
              <a:t>: B.COM COMPUTER APPLICATION</a:t>
            </a:r>
            <a:endParaRPr lang="en-US" sz="2400" dirty="0"/>
          </a:p>
          <a:p>
            <a:r>
              <a:rPr lang="en-US" sz="2400" dirty="0" smtClean="0"/>
              <a:t>COLLEGE: </a:t>
            </a:r>
            <a:r>
              <a:rPr lang="en-US" sz="2400" dirty="0" smtClean="0"/>
              <a:t>ST.THOMAS </a:t>
            </a:r>
            <a:r>
              <a:rPr lang="en-US" sz="2400" dirty="0" smtClean="0"/>
              <a:t>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219200" y="1447800"/>
            <a:ext cx="6096000" cy="4339650"/>
          </a:xfrm>
          <a:prstGeom prst="rect">
            <a:avLst/>
          </a:prstGeom>
        </p:spPr>
        <p:txBody>
          <a:bodyPr>
            <a:spAutoFit/>
          </a:bodyPr>
          <a:lstStyle/>
          <a:p>
            <a:pPr marL="171450" indent="-171450">
              <a:buFont typeface="Wingdings" panose="05000000000000000000" pitchFamily="2" charset="2"/>
              <a:buChar char="Ø"/>
            </a:pPr>
            <a:r>
              <a:rPr lang="en-GB" sz="1200" dirty="0" smtClean="0"/>
              <a:t>Step 1: Prepare Your </a:t>
            </a:r>
            <a:r>
              <a:rPr lang="en-GB" sz="1200" dirty="0" err="1" smtClean="0"/>
              <a:t>DataBefore</a:t>
            </a:r>
            <a:r>
              <a:rPr lang="en-GB" sz="1200" dirty="0" smtClean="0"/>
              <a:t> using a pivot table, ensure your data is structured properly. Your dataset should include at least the following columns:- *Employee ID*: A unique identifier for each employee.- </a:t>
            </a:r>
            <a:r>
              <a:rPr lang="en-GB" sz="1200" dirty="0" smtClean="0"/>
              <a:t>Department: </a:t>
            </a:r>
            <a:r>
              <a:rPr lang="en-GB" sz="1200" dirty="0" smtClean="0"/>
              <a:t>The department the employee belongs to.- *Hire Date*: The date the employee was hired.- *Termination Date*: The date the employee left the company, if applicable</a:t>
            </a:r>
            <a:r>
              <a:rPr lang="en-GB" sz="1200" dirty="0" smtClean="0"/>
              <a:t>.</a:t>
            </a:r>
            <a:endParaRPr lang="en-GB" sz="1200" dirty="0" smtClean="0"/>
          </a:p>
          <a:p>
            <a:pPr marL="171450" indent="-171450">
              <a:buFont typeface="Wingdings" panose="05000000000000000000" pitchFamily="2" charset="2"/>
              <a:buChar char="Ø"/>
            </a:pPr>
            <a:r>
              <a:rPr lang="en-GB" sz="1200" dirty="0" smtClean="0"/>
              <a:t> Step 2: Create a Pivot Table1. *Insert Pivot Table*: Select your data and insert a pivot table. You can do this by going to the "Insert" tab and selecting "Pivot Table."2. *Drag and Drop Fields*: Start by dragging and dropping the fields into the appropriate areas:   - *Rows*: Drag the "Department" and "Status" fields here to </a:t>
            </a:r>
            <a:r>
              <a:rPr lang="en-GB" sz="1200" dirty="0" err="1" smtClean="0"/>
              <a:t>analyze</a:t>
            </a:r>
            <a:r>
              <a:rPr lang="en-GB" sz="1200" dirty="0" smtClean="0"/>
              <a:t> turnover by department.   - *Values*: Drag the "Employee ID" field here and set it to count the number of employees.   - *Columns*: You could drag the "Status" field here to compare active vs. terminated employees side-by-side.   - *Filters*: You could </a:t>
            </a:r>
            <a:r>
              <a:rPr lang="en-GB" sz="1200" dirty="0" smtClean="0"/>
              <a:t>add.</a:t>
            </a:r>
            <a:endParaRPr lang="en-GB" sz="1200" dirty="0" smtClean="0"/>
          </a:p>
          <a:p>
            <a:pPr marL="171450" indent="-171450">
              <a:buFont typeface="Wingdings" panose="05000000000000000000" pitchFamily="2" charset="2"/>
              <a:buChar char="Ø"/>
            </a:pPr>
            <a:r>
              <a:rPr lang="en-GB" sz="1200" dirty="0" smtClean="0"/>
              <a:t>Step </a:t>
            </a:r>
            <a:r>
              <a:rPr lang="en-GB" sz="1200" dirty="0" smtClean="0"/>
              <a:t>3: Calculate Employee Turnover </a:t>
            </a:r>
            <a:r>
              <a:rPr lang="en-GB" sz="1200" dirty="0" err="1" smtClean="0"/>
              <a:t>RateTo</a:t>
            </a:r>
            <a:r>
              <a:rPr lang="en-GB" sz="1200" dirty="0" smtClean="0"/>
              <a:t> calculate the turnover rate:1. *Insert a Calculated Field*: Go to the Pivot Table </a:t>
            </a:r>
            <a:r>
              <a:rPr lang="en-GB" sz="1200" dirty="0" err="1" smtClean="0"/>
              <a:t>Analyze</a:t>
            </a:r>
            <a:r>
              <a:rPr lang="en-GB" sz="1200" dirty="0" smtClean="0"/>
              <a:t> tab, and select "Fields, Items, &amp; Sets" &gt; "Calculated Field."2. *Formula*: Use a formula like this to calculate the turnover rate:   \[   \text{Turnover Rate} = \</a:t>
            </a:r>
            <a:r>
              <a:rPr lang="en-GB" sz="1200" dirty="0" err="1" smtClean="0"/>
              <a:t>frac</a:t>
            </a:r>
            <a:r>
              <a:rPr lang="en-GB" sz="1200" dirty="0" smtClean="0"/>
              <a:t>{\text{Terminated Employees}}{\text{Total </a:t>
            </a:r>
            <a:r>
              <a:rPr lang="en-GB" sz="1200" dirty="0" smtClean="0"/>
              <a:t>Employees</a:t>
            </a:r>
            <a:endParaRPr lang="en-GB" sz="1200" dirty="0" smtClean="0"/>
          </a:p>
          <a:p>
            <a:pPr marL="171450" indent="-171450">
              <a:buFont typeface="Wingdings" panose="05000000000000000000" pitchFamily="2" charset="2"/>
              <a:buChar char="Ø"/>
            </a:pPr>
            <a:r>
              <a:rPr lang="en-GB" sz="1200" dirty="0" smtClean="0"/>
              <a:t> </a:t>
            </a:r>
            <a:r>
              <a:rPr lang="en-GB" sz="1200" dirty="0" smtClean="0"/>
              <a:t>Step 4: </a:t>
            </a:r>
            <a:r>
              <a:rPr lang="en-GB" sz="1200" dirty="0" err="1" smtClean="0"/>
              <a:t>Analyze</a:t>
            </a:r>
            <a:r>
              <a:rPr lang="en-GB" sz="1200" dirty="0" smtClean="0"/>
              <a:t> the Results- </a:t>
            </a:r>
            <a:r>
              <a:rPr lang="en-GB" sz="1200" dirty="0" smtClean="0"/>
              <a:t>By Department: </a:t>
            </a:r>
            <a:r>
              <a:rPr lang="en-GB" sz="1200" dirty="0" smtClean="0"/>
              <a:t>See which departments have the highest turnover rates.- *By Tenure*: </a:t>
            </a:r>
            <a:r>
              <a:rPr lang="en-GB" sz="1200" dirty="0" err="1" smtClean="0"/>
              <a:t>Analyze</a:t>
            </a:r>
            <a:r>
              <a:rPr lang="en-GB" sz="1200" dirty="0" smtClean="0"/>
              <a:t> if employees with certain tenures are more likely to leave.- *By Reason*: Understand the primary reasons for employee turnover.</a:t>
            </a:r>
          </a:p>
          <a:p>
            <a:pPr marL="171450" indent="-171450">
              <a:buFont typeface="Wingdings" panose="05000000000000000000" pitchFamily="2" charset="2"/>
              <a:buChar char="Ø"/>
            </a:pPr>
            <a:r>
              <a:rPr lang="en-GB" sz="1200" dirty="0" smtClean="0"/>
              <a:t>Step </a:t>
            </a:r>
            <a:r>
              <a:rPr lang="en-GB" sz="1200" dirty="0" smtClean="0"/>
              <a:t>5: Visualize the Data- *Pivot Charts*: Use pivot charts to create visual representations of the data, like bar charts or pie charts, to compare turnover rates across departments or time periods.- *Trend Analysis*: Use line charts to observe how turnover rates have changed over time</a:t>
            </a:r>
            <a:r>
              <a:rPr lang="en-GB" sz="1200" dirty="0" smtClean="0"/>
              <a:t>.</a:t>
            </a:r>
            <a:endParaRPr lang="en-IN"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219200" y="1629276"/>
            <a:ext cx="7450667" cy="415440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IN" dirty="0"/>
          </a:p>
        </p:txBody>
      </p:sp>
      <p:graphicFrame>
        <p:nvGraphicFramePr>
          <p:cNvPr id="3" name="Chart 2"/>
          <p:cNvGraphicFramePr>
            <a:graphicFrameLocks/>
          </p:cNvGraphicFramePr>
          <p:nvPr>
            <p:extLst>
              <p:ext uri="{D42A27DB-BD31-4B8C-83A1-F6EECF244321}">
                <p14:modId xmlns:p14="http://schemas.microsoft.com/office/powerpoint/2010/main" val="2588769558"/>
              </p:ext>
            </p:extLst>
          </p:nvPr>
        </p:nvGraphicFramePr>
        <p:xfrm>
          <a:off x="2743200" y="19812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6171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981200" y="2133600"/>
            <a:ext cx="6096000" cy="3139321"/>
          </a:xfrm>
          <a:prstGeom prst="rect">
            <a:avLst/>
          </a:prstGeom>
        </p:spPr>
        <p:txBody>
          <a:bodyPr>
            <a:spAutoFit/>
          </a:bodyPr>
          <a:lstStyle/>
          <a:p>
            <a:r>
              <a:rPr lang="en-GB" dirty="0"/>
              <a:t>In conclusion, pivot tables are a powerful tool for </a:t>
            </a:r>
            <a:r>
              <a:rPr lang="en-GB" dirty="0" err="1"/>
              <a:t>analyzing</a:t>
            </a:r>
            <a:r>
              <a:rPr lang="en-GB" dirty="0"/>
              <a:t> employee turnover, providing a clear and concise way to summarize and interpret complex data. They allow for efficient organization and visualization of turnover metrics, such as rates by department, reasons for leaving, and tenure trends. By leveraging pivot tables, organizations can identify key patterns and insights that inform strategic decisions on improving employee retention, addressing departmental issues, and enhancing overall workforce stability. This analytical approach ultimately supports data-driven decision-making, helping to create a more resilient and effective organization.</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USING PIVOT TABLES FOR EMPLOYEE TURNOVER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834072" y="2499066"/>
            <a:ext cx="6785928" cy="2308324"/>
          </a:xfrm>
          <a:prstGeom prst="rect">
            <a:avLst/>
          </a:prstGeom>
        </p:spPr>
        <p:txBody>
          <a:bodyPr wrap="square">
            <a:spAutoFit/>
          </a:bodyPr>
          <a:lstStyle/>
          <a:p>
            <a:pPr marL="285750" indent="-285750">
              <a:buFont typeface="Wingdings" panose="05000000000000000000" pitchFamily="2" charset="2"/>
              <a:buChar char="q"/>
            </a:pPr>
            <a:r>
              <a:rPr lang="en-GB" dirty="0"/>
              <a:t>The Human Resources department is experiencing challenges in understanding and managing employee turnover within the organization. </a:t>
            </a:r>
            <a:endParaRPr lang="en-GB" dirty="0" smtClean="0"/>
          </a:p>
          <a:p>
            <a:pPr marL="285750" indent="-285750">
              <a:buFont typeface="Wingdings" panose="05000000000000000000" pitchFamily="2" charset="2"/>
              <a:buChar char="q"/>
            </a:pPr>
            <a:r>
              <a:rPr lang="en-GB" dirty="0" smtClean="0"/>
              <a:t>Current </a:t>
            </a:r>
            <a:r>
              <a:rPr lang="en-GB" dirty="0"/>
              <a:t>methods of data analysis are insufficient in identifying key trends and patterns related to turnover, such as which departments, job roles, or demographic groups are most affected</a:t>
            </a:r>
            <a:r>
              <a:rPr lang="en-GB" dirty="0" smtClean="0"/>
              <a:t>.</a:t>
            </a:r>
          </a:p>
          <a:p>
            <a:pPr marL="285750" indent="-285750">
              <a:buFont typeface="Wingdings" panose="05000000000000000000" pitchFamily="2" charset="2"/>
              <a:buChar char="q"/>
            </a:pPr>
            <a:r>
              <a:rPr lang="en-GB" dirty="0" smtClean="0"/>
              <a:t> </a:t>
            </a:r>
            <a:r>
              <a:rPr lang="en-GB" dirty="0"/>
              <a:t>This lack of insight hampers the ability to develop targeted retention strategies.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16320"/>
          </a:xfrm>
          <a:prstGeom prst="rect">
            <a:avLst/>
          </a:prstGeom>
          <a:noFill/>
        </p:spPr>
        <p:txBody>
          <a:bodyPr wrap="square" rtlCol="0">
            <a:spAutoFit/>
          </a:bodyPr>
          <a:lstStyle/>
          <a:p>
            <a:pPr>
              <a:buFont typeface="Arial" panose="020B0604020202020204" pitchFamily="34" charset="0"/>
              <a:buChar char="•"/>
            </a:pPr>
            <a:r>
              <a:rPr lang="en-GB" sz="2400" dirty="0" smtClean="0">
                <a:solidFill>
                  <a:srgbClr val="0D0D0D"/>
                </a:solidFill>
                <a:latin typeface="Times New Roman" panose="02020603050405020304" pitchFamily="18" charset="0"/>
                <a:cs typeface="Times New Roman" panose="02020603050405020304" pitchFamily="18" charset="0"/>
              </a:rPr>
              <a:t> Employee </a:t>
            </a:r>
            <a:r>
              <a:rPr lang="en-GB" sz="2400" dirty="0">
                <a:solidFill>
                  <a:srgbClr val="0D0D0D"/>
                </a:solidFill>
                <a:latin typeface="Times New Roman" panose="02020603050405020304" pitchFamily="18" charset="0"/>
                <a:cs typeface="Times New Roman" panose="02020603050405020304" pitchFamily="18" charset="0"/>
              </a:rPr>
              <a:t>turnover is a critical issue for organizations, </a:t>
            </a:r>
            <a:r>
              <a:rPr lang="en-GB" sz="2400" dirty="0" smtClean="0">
                <a:solidFill>
                  <a:srgbClr val="0D0D0D"/>
                </a:solidFill>
                <a:latin typeface="Times New Roman" panose="02020603050405020304" pitchFamily="18" charset="0"/>
                <a:cs typeface="Times New Roman" panose="02020603050405020304" pitchFamily="18" charset="0"/>
              </a:rPr>
              <a:t>  affecting </a:t>
            </a:r>
            <a:r>
              <a:rPr lang="en-GB" sz="2400" dirty="0">
                <a:solidFill>
                  <a:srgbClr val="0D0D0D"/>
                </a:solidFill>
                <a:latin typeface="Times New Roman" panose="02020603050405020304" pitchFamily="18" charset="0"/>
                <a:cs typeface="Times New Roman" panose="02020603050405020304" pitchFamily="18" charset="0"/>
              </a:rPr>
              <a:t>productivity, morale, and financial performance</a:t>
            </a:r>
            <a:r>
              <a:rPr lang="en-GB" sz="2400" dirty="0" smtClean="0">
                <a:solidFill>
                  <a:srgbClr val="0D0D0D"/>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GB" sz="2400" dirty="0" smtClean="0">
                <a:solidFill>
                  <a:srgbClr val="0D0D0D"/>
                </a:solidFill>
                <a:latin typeface="Times New Roman" panose="02020603050405020304" pitchFamily="18" charset="0"/>
                <a:cs typeface="Times New Roman" panose="02020603050405020304" pitchFamily="18" charset="0"/>
              </a:rPr>
              <a:t> </a:t>
            </a:r>
            <a:r>
              <a:rPr lang="en-GB" sz="2400" dirty="0">
                <a:solidFill>
                  <a:srgbClr val="0D0D0D"/>
                </a:solidFill>
                <a:latin typeface="Times New Roman" panose="02020603050405020304" pitchFamily="18" charset="0"/>
                <a:cs typeface="Times New Roman" panose="02020603050405020304" pitchFamily="18" charset="0"/>
              </a:rPr>
              <a:t>Understanding the factors contributing to turnover is essential for developing effective retention strategies</a:t>
            </a:r>
            <a:r>
              <a:rPr lang="en-GB" sz="2400" dirty="0" smtClean="0">
                <a:solidFill>
                  <a:srgbClr val="0D0D0D"/>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GB" sz="2400" dirty="0" smtClean="0">
                <a:solidFill>
                  <a:srgbClr val="0D0D0D"/>
                </a:solidFill>
                <a:latin typeface="Times New Roman" panose="02020603050405020304" pitchFamily="18" charset="0"/>
                <a:cs typeface="Times New Roman" panose="02020603050405020304" pitchFamily="18" charset="0"/>
              </a:rPr>
              <a:t> This </a:t>
            </a:r>
            <a:r>
              <a:rPr lang="en-GB" sz="2400" dirty="0">
                <a:solidFill>
                  <a:srgbClr val="0D0D0D"/>
                </a:solidFill>
                <a:latin typeface="Times New Roman" panose="02020603050405020304" pitchFamily="18" charset="0"/>
                <a:cs typeface="Times New Roman" panose="02020603050405020304" pitchFamily="18" charset="0"/>
              </a:rPr>
              <a:t>project aims to leverage pivot tables to </a:t>
            </a:r>
            <a:r>
              <a:rPr lang="en-GB" sz="2400" dirty="0" err="1">
                <a:solidFill>
                  <a:srgbClr val="0D0D0D"/>
                </a:solidFill>
                <a:latin typeface="Times New Roman" panose="02020603050405020304" pitchFamily="18" charset="0"/>
                <a:cs typeface="Times New Roman" panose="02020603050405020304" pitchFamily="18" charset="0"/>
              </a:rPr>
              <a:t>analyze</a:t>
            </a:r>
            <a:r>
              <a:rPr lang="en-GB" sz="2400" dirty="0">
                <a:solidFill>
                  <a:srgbClr val="0D0D0D"/>
                </a:solidFill>
                <a:latin typeface="Times New Roman" panose="02020603050405020304" pitchFamily="18" charset="0"/>
                <a:cs typeface="Times New Roman" panose="02020603050405020304" pitchFamily="18" charset="0"/>
              </a:rPr>
              <a:t> employee turnover </a:t>
            </a:r>
            <a:r>
              <a:rPr lang="en-GB" sz="2400" dirty="0" smtClean="0">
                <a:solidFill>
                  <a:srgbClr val="0D0D0D"/>
                </a:solidFill>
                <a:latin typeface="Times New Roman" panose="02020603050405020304" pitchFamily="18" charset="0"/>
                <a:cs typeface="Times New Roman" panose="02020603050405020304" pitchFamily="18" charset="0"/>
              </a:rPr>
              <a:t>data</a:t>
            </a:r>
            <a:r>
              <a:rPr lang="en-GB" sz="2400" dirty="0">
                <a:solidFill>
                  <a:srgbClr val="0D0D0D"/>
                </a:solidFill>
                <a:latin typeface="Times New Roman" panose="02020603050405020304" pitchFamily="18" charset="0"/>
                <a:cs typeface="Times New Roman" panose="02020603050405020304" pitchFamily="18" charset="0"/>
              </a:rPr>
              <a:t>.</a:t>
            </a:r>
            <a:endParaRPr lang="en-GB" sz="2400"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400" dirty="0" smtClean="0">
                <a:solidFill>
                  <a:srgbClr val="0D0D0D"/>
                </a:solidFill>
                <a:latin typeface="Times New Roman" panose="02020603050405020304" pitchFamily="18" charset="0"/>
                <a:cs typeface="Times New Roman" panose="02020603050405020304" pitchFamily="18" charset="0"/>
              </a:rPr>
              <a:t> providing </a:t>
            </a:r>
            <a:r>
              <a:rPr lang="en-GB" sz="2400" dirty="0">
                <a:solidFill>
                  <a:srgbClr val="0D0D0D"/>
                </a:solidFill>
                <a:latin typeface="Times New Roman" panose="02020603050405020304" pitchFamily="18" charset="0"/>
                <a:cs typeface="Times New Roman" panose="02020603050405020304" pitchFamily="18" charset="0"/>
              </a:rPr>
              <a:t>insights into patterns and trends that can inform decision-making within the Human Resources (HR) department.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33270" y="1634327"/>
            <a:ext cx="6510529" cy="369332"/>
          </a:xfrm>
          <a:prstGeom prst="rect">
            <a:avLst/>
          </a:prstGeom>
        </p:spPr>
        <p:txBody>
          <a:bodyPr wrap="square">
            <a:spAutoFit/>
          </a:bodyPr>
          <a:lstStyle/>
          <a:p>
            <a:r>
              <a:rPr lang="en-GB" dirty="0"/>
              <a:t>	</a:t>
            </a:r>
            <a:endParaRPr lang="en-IN" dirty="0"/>
          </a:p>
        </p:txBody>
      </p:sp>
      <p:sp>
        <p:nvSpPr>
          <p:cNvPr id="9" name="Rectangle 8"/>
          <p:cNvSpPr/>
          <p:nvPr/>
        </p:nvSpPr>
        <p:spPr>
          <a:xfrm>
            <a:off x="1842586" y="1767908"/>
            <a:ext cx="6096000" cy="3970318"/>
          </a:xfrm>
          <a:prstGeom prst="rect">
            <a:avLst/>
          </a:prstGeom>
        </p:spPr>
        <p:txBody>
          <a:bodyPr>
            <a:spAutoFit/>
          </a:bodyPr>
          <a:lstStyle/>
          <a:p>
            <a:r>
              <a:rPr lang="en-GB" dirty="0" smtClean="0"/>
              <a:t>1.Human </a:t>
            </a:r>
            <a:r>
              <a:rPr lang="en-GB" dirty="0"/>
              <a:t>Resources (HR) Team:	</a:t>
            </a:r>
          </a:p>
          <a:p>
            <a:r>
              <a:rPr lang="en-GB" dirty="0" smtClean="0"/>
              <a:t>•</a:t>
            </a:r>
            <a:r>
              <a:rPr lang="en-GB" dirty="0"/>
              <a:t>	HR Analysts: Responsible for conducting the analysis and presenting the </a:t>
            </a:r>
            <a:r>
              <a:rPr lang="en-GB" dirty="0" smtClean="0"/>
              <a:t>findings</a:t>
            </a:r>
            <a:r>
              <a:rPr lang="en-GB" dirty="0"/>
              <a:t> </a:t>
            </a:r>
            <a:endParaRPr lang="en-GB" dirty="0" smtClean="0"/>
          </a:p>
          <a:p>
            <a:r>
              <a:rPr lang="en-GB" dirty="0" smtClean="0"/>
              <a:t>•</a:t>
            </a:r>
            <a:r>
              <a:rPr lang="en-GB" dirty="0"/>
              <a:t>	HR Managers: Interested in understanding the turnover trends to implement strategic initiatives.	</a:t>
            </a:r>
            <a:endParaRPr lang="en-GB" dirty="0" smtClean="0"/>
          </a:p>
          <a:p>
            <a:r>
              <a:rPr lang="en-GB" dirty="0" smtClean="0"/>
              <a:t>2.HR </a:t>
            </a:r>
            <a:r>
              <a:rPr lang="en-GB" dirty="0"/>
              <a:t>Directors and Executives:	</a:t>
            </a:r>
            <a:endParaRPr lang="en-GB" dirty="0" smtClean="0"/>
          </a:p>
          <a:p>
            <a:r>
              <a:rPr lang="en-GB" dirty="0" smtClean="0"/>
              <a:t>•</a:t>
            </a:r>
            <a:r>
              <a:rPr lang="en-GB" dirty="0"/>
              <a:t>	HR Directors: Oversee the overall HR strategy and need the insights to align turnover management with organizational goals.	</a:t>
            </a:r>
            <a:endParaRPr lang="en-GB" dirty="0" smtClean="0"/>
          </a:p>
          <a:p>
            <a:r>
              <a:rPr lang="en-GB" dirty="0" smtClean="0"/>
              <a:t>•</a:t>
            </a:r>
            <a:r>
              <a:rPr lang="en-GB" dirty="0"/>
              <a:t>	Chief HR Officer (CHRO): Utilizes the data to guide company-wide HR policies and strategies.	</a:t>
            </a:r>
            <a:endParaRPr lang="en-GB" dirty="0" smtClean="0"/>
          </a:p>
          <a:p>
            <a:r>
              <a:rPr lang="en-GB" dirty="0" smtClean="0"/>
              <a:t>3.Department </a:t>
            </a:r>
            <a:r>
              <a:rPr lang="en-GB" dirty="0"/>
              <a:t>Heads and Managers:	</a:t>
            </a:r>
            <a:endParaRPr lang="en-GB" dirty="0" smtClean="0"/>
          </a:p>
          <a:p>
            <a:r>
              <a:rPr lang="en-GB" dirty="0" smtClean="0"/>
              <a:t>•</a:t>
            </a:r>
            <a:r>
              <a:rPr lang="en-GB" dirty="0"/>
              <a:t>	Managers: Need to understand turnover trends within their teams to address specific issues and </a:t>
            </a:r>
            <a:r>
              <a:rPr lang="en-GB" dirty="0" smtClean="0"/>
              <a:t>improvement</a:t>
            </a:r>
            <a:endParaRPr lang="en-GB"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9400" y="2019300"/>
            <a:ext cx="6096000" cy="3785652"/>
          </a:xfrm>
          <a:prstGeom prst="rect">
            <a:avLst/>
          </a:prstGeom>
        </p:spPr>
        <p:txBody>
          <a:bodyPr>
            <a:spAutoFit/>
          </a:bodyPr>
          <a:lstStyle/>
          <a:p>
            <a:r>
              <a:rPr lang="en-GB" sz="1600" dirty="0" smtClean="0"/>
              <a:t>1</a:t>
            </a:r>
            <a:r>
              <a:rPr lang="en-GB" sz="1600" dirty="0"/>
              <a:t>. Streamlined Data Organization</a:t>
            </a:r>
            <a:r>
              <a:rPr lang="en-GB" sz="1600" dirty="0" smtClean="0"/>
              <a:t>:   </a:t>
            </a:r>
            <a:r>
              <a:rPr lang="en-GB" sz="1600" dirty="0"/>
              <a:t>- Pivot tables allow you to consolidate and organize large volumes of HR data efficiently.   - Simplifies the process of categorizing turnover data by departments, roles, tenure, and other key metrics</a:t>
            </a:r>
            <a:r>
              <a:rPr lang="en-GB" sz="1600" dirty="0" smtClean="0"/>
              <a:t>.</a:t>
            </a:r>
          </a:p>
          <a:p>
            <a:r>
              <a:rPr lang="en-GB" sz="1600" dirty="0" smtClean="0"/>
              <a:t>2</a:t>
            </a:r>
            <a:r>
              <a:rPr lang="en-GB" sz="1600" dirty="0"/>
              <a:t>. Dynamic Analysis Capabilities</a:t>
            </a:r>
            <a:r>
              <a:rPr lang="en-GB" sz="1600" dirty="0" smtClean="0"/>
              <a:t>:   </a:t>
            </a:r>
            <a:r>
              <a:rPr lang="en-GB" sz="1600" dirty="0"/>
              <a:t>- Enables easy filtering and sorting of data to identify patterns, trends, and anomalies in employee turnover.   - Allows for quick adjustments and comparisons, such as turnover rates by department, time period, or employee demographics</a:t>
            </a:r>
            <a:r>
              <a:rPr lang="en-GB" sz="1600" dirty="0" smtClean="0"/>
              <a:t>.</a:t>
            </a:r>
          </a:p>
          <a:p>
            <a:r>
              <a:rPr lang="en-GB" sz="1600" dirty="0" smtClean="0"/>
              <a:t>3</a:t>
            </a:r>
            <a:r>
              <a:rPr lang="en-GB" sz="1600" dirty="0"/>
              <a:t>. Real-Time Insights and Reporting</a:t>
            </a:r>
            <a:r>
              <a:rPr lang="en-GB" sz="1600" dirty="0" smtClean="0"/>
              <a:t>:   </a:t>
            </a:r>
            <a:r>
              <a:rPr lang="en-GB" sz="1600" dirty="0"/>
              <a:t>- Facilitates the creation of real-time, up-to-date reports that can be easily shared with stakeholders.   - Empowers HR teams to make data-driven decisions quickly by visualizing turnover data in various formats (e.g., charts, graphs</a:t>
            </a:r>
            <a:r>
              <a:rPr lang="en-GB" sz="1600" dirty="0" smtClean="0"/>
              <a:t>).</a:t>
            </a:r>
          </a:p>
          <a:p>
            <a:r>
              <a:rPr lang="en-GB" sz="1600" dirty="0" smtClean="0"/>
              <a:t>4</a:t>
            </a:r>
            <a:r>
              <a:rPr lang="en-GB" sz="1600" dirty="0"/>
              <a:t>. Cost-Effective Solution</a:t>
            </a:r>
            <a:r>
              <a:rPr lang="en-GB" sz="1600" dirty="0" smtClean="0"/>
              <a:t>:   </a:t>
            </a:r>
            <a:r>
              <a:rPr lang="en-GB" sz="1600" dirty="0"/>
              <a:t>- Uses widely available tools (Excel, Google Sheets) that require minimal additional investment.   - Reduces the need for expensive third-party analytics software or consultants</a:t>
            </a:r>
            <a:r>
              <a:rPr lang="en-GB" sz="1600" dirty="0" smtClean="0"/>
              <a:t>.</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3"/>
          <p:cNvSpPr/>
          <p:nvPr/>
        </p:nvSpPr>
        <p:spPr>
          <a:xfrm>
            <a:off x="2667000" y="1981200"/>
            <a:ext cx="3352800" cy="2585323"/>
          </a:xfrm>
          <a:prstGeom prst="rect">
            <a:avLst/>
          </a:prstGeom>
        </p:spPr>
        <p:txBody>
          <a:bodyPr wrap="square">
            <a:spAutoFit/>
          </a:bodyPr>
          <a:lstStyle/>
          <a:p>
            <a:r>
              <a:rPr lang="en-GB" dirty="0" smtClean="0"/>
              <a:t>Employee=</a:t>
            </a:r>
            <a:r>
              <a:rPr lang="en-GB" b="1" u="sng" dirty="0" smtClean="0"/>
              <a:t>KAGGLE</a:t>
            </a:r>
          </a:p>
          <a:p>
            <a:r>
              <a:rPr lang="en-GB" b="1" dirty="0" smtClean="0"/>
              <a:t>26-Features</a:t>
            </a:r>
          </a:p>
          <a:p>
            <a:r>
              <a:rPr lang="en-GB" b="1" dirty="0" smtClean="0"/>
              <a:t>9-Features</a:t>
            </a:r>
          </a:p>
          <a:p>
            <a:r>
              <a:rPr lang="en-GB" dirty="0" err="1" smtClean="0"/>
              <a:t>Emp</a:t>
            </a:r>
            <a:r>
              <a:rPr lang="en-GB" dirty="0" smtClean="0"/>
              <a:t> Id-N</a:t>
            </a:r>
            <a:r>
              <a:rPr lang="en-GB" dirty="0" smtClean="0"/>
              <a:t>umber</a:t>
            </a:r>
          </a:p>
          <a:p>
            <a:r>
              <a:rPr lang="en-GB" dirty="0" smtClean="0"/>
              <a:t>Name Text</a:t>
            </a:r>
          </a:p>
          <a:p>
            <a:r>
              <a:rPr lang="en-GB" dirty="0" err="1" smtClean="0"/>
              <a:t>Emp</a:t>
            </a:r>
            <a:r>
              <a:rPr lang="en-GB" dirty="0" smtClean="0"/>
              <a:t>-Type</a:t>
            </a:r>
          </a:p>
          <a:p>
            <a:r>
              <a:rPr lang="en-GB" dirty="0" smtClean="0"/>
              <a:t>Current Employee Rating-Number</a:t>
            </a:r>
          </a:p>
          <a:p>
            <a:r>
              <a:rPr lang="en-GB" dirty="0" smtClean="0"/>
              <a:t>Gender-Male Female</a:t>
            </a:r>
          </a:p>
          <a:p>
            <a:r>
              <a:rPr lang="en-GB" dirty="0" smtClean="0"/>
              <a:t>Employee Rating-Number</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676400" y="2389116"/>
            <a:ext cx="7543800" cy="338554"/>
          </a:xfrm>
          <a:prstGeom prst="rect">
            <a:avLst/>
          </a:prstGeom>
          <a:noFill/>
        </p:spPr>
        <p:txBody>
          <a:bodyPr wrap="square" rtlCol="0">
            <a:spAutoFit/>
          </a:bodyPr>
          <a:lstStyle/>
          <a:p>
            <a:r>
              <a:rPr lang="en-GB" sz="1600" dirty="0" smtClean="0">
                <a:latin typeface="Times New Roman" panose="02020603050405020304" pitchFamily="18" charset="0"/>
                <a:cs typeface="Times New Roman" panose="02020603050405020304" pitchFamily="18" charset="0"/>
              </a:rPr>
              <a:t>=IFS(Z8&gt;=5,”VERY HIGH”,Z8&gt;=4,”HIGH”,Z8&gt;=3,”MED”,TRUE,”LOW”)</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930</Words>
  <Application>Microsoft Office PowerPoint</Application>
  <PresentationFormat>Widescreen</PresentationFormat>
  <Paragraphs>77</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24</cp:revision>
  <dcterms:created xsi:type="dcterms:W3CDTF">2024-03-29T15:07:22Z</dcterms:created>
  <dcterms:modified xsi:type="dcterms:W3CDTF">2024-08-30T09:00:45Z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