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4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093A0-18AF-4A34-8325-A282EE10049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0009A-99AF-4361-9096-665B37AFD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91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 Data Analytics is the process of making sense of large sets of data.</a:t>
            </a:r>
          </a:p>
          <a:p>
            <a:endParaRPr lang="en-US" dirty="0"/>
          </a:p>
          <a:p>
            <a:r>
              <a:rPr lang="en-US" dirty="0"/>
              <a:t>You start with a large, noisy observations and you try to extract the fundamental insights from them.</a:t>
            </a:r>
          </a:p>
          <a:p>
            <a:endParaRPr lang="en-US" dirty="0"/>
          </a:p>
          <a:p>
            <a:r>
              <a:rPr lang="en-US" dirty="0"/>
              <a:t>Having Big Data alone is not enough.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BCC9-5C0C-E844-BFB2-4C93A3E35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1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897F5-9439-4567-8A99-1A832E8C7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006C3-7CCC-4CD4-AA3B-F5A0EB48B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9950B-7C62-4C67-9952-377DEDD1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5297-AE89-4738-B3FB-852F50CDD78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7B4B5-A3D9-42D3-A5DA-7761B332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894AB-FE81-447A-A469-8371C88A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F656-FCC9-4AD9-8708-BD9A8340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8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4B1F8-301A-4441-8F3C-087CC92F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7ED43-3EB7-4ADD-A4B5-95A9066D1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CDFD1-EA30-460E-A682-082EAC49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5297-AE89-4738-B3FB-852F50CDD78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87596-D38E-448E-A523-057086F2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EDCB1-4A72-440C-95DA-00B3FE97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F656-FCC9-4AD9-8708-BD9A8340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05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1CE95-C098-49F3-A96C-2125D6A9F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BF6AF-22EA-4F9E-97A9-1C2238505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2846D-65D3-438D-B753-435D73B2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5297-AE89-4738-B3FB-852F50CDD78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EE20F-8338-4CC0-A50E-097F01086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A6CC7-00E8-4B3B-8809-D2272FFC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F656-FCC9-4AD9-8708-BD9A8340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9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017B-2E71-46E5-8B9D-FA845E78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3F3B0-E209-47BD-8E56-3F06B8D3C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530BD-7D89-474B-BD57-945A6C29D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5297-AE89-4738-B3FB-852F50CDD78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EDA04-920A-4B8E-99ED-63B27817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6FE8F-7DA2-4DAD-8742-5A1CD95C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F656-FCC9-4AD9-8708-BD9A8340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1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F70E-20DC-4092-9F55-B2D0DE67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D24E1-A3C1-4B97-B723-7609F4D10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C5B9C-BFB8-4E4A-85B7-D969940E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5297-AE89-4738-B3FB-852F50CDD78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0CF2D-45DE-4FA5-9856-00A9A466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49C72-E992-45A4-9A1A-09FA92C7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F656-FCC9-4AD9-8708-BD9A8340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4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7157-2F00-4D3E-8A35-A0A6DA5C8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F4C71-697A-4039-A6E8-540AFB255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E200C-4A3D-47C7-A27E-3931CBB3A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EADC0-DA6D-417C-BB8C-F2D64663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5297-AE89-4738-B3FB-852F50CDD78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42A18-953D-4705-895A-78820511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3798E-DB12-4FEF-A1C7-97EB6C6E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F656-FCC9-4AD9-8708-BD9A8340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3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7368-AB03-46B9-8380-B88336CCB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75CE8-67DD-438D-9D1B-95BF14FAC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360ED-3CDB-490B-A0DB-FFCB2C7FE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CAF6C-26A8-4D31-8746-FAA9D1EA5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6DD1FD-5CE5-4B70-800D-FA26712F0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F7274A-1F03-4BEB-9D76-93C53505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5297-AE89-4738-B3FB-852F50CDD78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E2083-BFA9-491F-B2DC-EC6BD535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BC02C-21F8-46BF-9965-B869C4AF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F656-FCC9-4AD9-8708-BD9A8340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3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0F07-926D-4499-BC9A-F77D994C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0281D-83FF-48C6-8C78-01C35FC1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5297-AE89-4738-B3FB-852F50CDD78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F7EC7-5BCC-4AFA-A672-23D5CEB1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E0854-4CD2-4717-BA75-4ECD7627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F656-FCC9-4AD9-8708-BD9A8340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2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DCBE54-53A8-4AF4-BF43-2844A95C8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5297-AE89-4738-B3FB-852F50CDD78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EEEE5-B301-4C3D-B48E-A3481C15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D0A39-3649-4DEE-BA92-4D9F4AA3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F656-FCC9-4AD9-8708-BD9A8340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8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71EF-056B-425C-85BC-9F1ABB55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FB382-A494-41F1-851A-0350D2FCE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2953F-6988-4594-8EDA-0D6428683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CF39F-3B8D-4A7D-A27B-2C4706D3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5297-AE89-4738-B3FB-852F50CDD78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9602A-9AC3-4FB1-965E-0381919F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CBBB2-B968-474C-B3B0-9B19955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F656-FCC9-4AD9-8708-BD9A8340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C6BE-F1E4-408B-911D-E6F9C97B4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3EC54-8C2F-4A78-85C8-54882D172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A66BC-B2B2-4489-879D-7FA360F9E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E2988-A64D-4CDD-971F-B0A8DF97C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5297-AE89-4738-B3FB-852F50CDD78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B3329-AE7D-4077-B1D8-9A41FCE7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90B0B-B634-4BA0-A136-5CC1EEF2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F656-FCC9-4AD9-8708-BD9A8340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5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710547-9B30-4350-9506-B150A15D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805D5-6BAD-408E-9CEB-A8A6F13EF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0EE05-6262-4F2C-8AB1-FFAB3CB2F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85297-AE89-4738-B3FB-852F50CDD78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027DE-7510-43D5-A28F-E929624DE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FEAC1-808F-4764-A69C-EDEB680CE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BF656-FCC9-4AD9-8708-BD9A8340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1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3F83-0D2B-4011-8A88-CC2F73077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Client-Side Machine Learning with Tensorflow.js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4556B-B752-462A-95DA-41497ED81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Mohammad M. </a:t>
            </a:r>
            <a:r>
              <a:rPr lang="en-US" dirty="0" err="1"/>
              <a:t>Khajah</a:t>
            </a:r>
            <a:endParaRPr lang="en-US" dirty="0"/>
          </a:p>
          <a:p>
            <a:r>
              <a:rPr lang="en-US" dirty="0"/>
              <a:t>Systems &amp; Software Development Department</a:t>
            </a:r>
          </a:p>
          <a:p>
            <a:r>
              <a:rPr lang="en-US" dirty="0"/>
              <a:t>Kuwait Institute for Scientific Research</a:t>
            </a:r>
          </a:p>
        </p:txBody>
      </p:sp>
    </p:spTree>
    <p:extLst>
      <p:ext uri="{BB962C8B-B14F-4D97-AF65-F5344CB8AC3E}">
        <p14:creationId xmlns:p14="http://schemas.microsoft.com/office/powerpoint/2010/main" val="2961364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 descr="Diagram&#10;&#10;Description automatically generated">
            <a:extLst>
              <a:ext uri="{FF2B5EF4-FFF2-40B4-BE49-F238E27FC236}">
                <a16:creationId xmlns:a16="http://schemas.microsoft.com/office/drawing/2014/main" id="{8427DACC-F683-154B-9427-A07CDF723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0" y="1027906"/>
            <a:ext cx="8178800" cy="5791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B4C1B93-8B8E-AE4A-95BF-24E5F201E506}"/>
                  </a:ext>
                </a:extLst>
              </p:cNvPr>
              <p:cNvSpPr/>
              <p:nvPr/>
            </p:nvSpPr>
            <p:spPr>
              <a:xfrm>
                <a:off x="7448201" y="2038838"/>
                <a:ext cx="4326313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𝐾𝑃𝐿</m:t>
                      </m:r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KW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B4C1B93-8B8E-AE4A-95BF-24E5F201E5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201" y="2038838"/>
                <a:ext cx="4326313" cy="1137876"/>
              </a:xfrm>
              <a:prstGeom prst="rect">
                <a:avLst/>
              </a:prstGeom>
              <a:blipFill>
                <a:blip r:embed="rId3"/>
                <a:stretch>
                  <a:fillRect t="-129670" b="-180220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DE49D07-37D9-C743-B30B-03EB09FC2B65}"/>
                  </a:ext>
                </a:extLst>
              </p:cNvPr>
              <p:cNvSpPr/>
              <p:nvPr/>
            </p:nvSpPr>
            <p:spPr>
              <a:xfrm>
                <a:off x="4156654" y="6307515"/>
                <a:ext cx="387869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𝐻𝑃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KW" sz="2800" dirty="0"/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DE49D07-37D9-C743-B30B-03EB09FC2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654" y="6307515"/>
                <a:ext cx="3878691" cy="523220"/>
              </a:xfrm>
              <a:prstGeom prst="rect">
                <a:avLst/>
              </a:prstGeom>
              <a:blipFill>
                <a:blip r:embed="rId4"/>
                <a:stretch>
                  <a:fillRect r="-654" b="-18605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9A28026-E3ED-4166-AAB3-1631FDF3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+mn-lt"/>
              </a:rPr>
              <a:t>A Network of Neurons</a:t>
            </a:r>
            <a:endParaRPr lang="en-US" b="1" dirty="0">
              <a:latin typeface="+mn-lt"/>
            </a:endParaRPr>
          </a:p>
        </p:txBody>
      </p:sp>
      <p:pic>
        <p:nvPicPr>
          <p:cNvPr id="4" name="Picture 3" descr="A picture containing chart, line chart&#10;&#10;Description automatically generated">
            <a:extLst>
              <a:ext uri="{FF2B5EF4-FFF2-40B4-BE49-F238E27FC236}">
                <a16:creationId xmlns:a16="http://schemas.microsoft.com/office/drawing/2014/main" id="{12445F15-3E51-504B-9EB5-8D37BAD057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357" y="4314698"/>
            <a:ext cx="2469896" cy="25433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B7F4FAC8-DEC2-6D4B-9F8F-71001D9560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486" y="2466975"/>
                <a:ext cx="3274957" cy="278793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>
                    <a:solidFill>
                      <a:srgbClr val="7030A0"/>
                    </a:solidFill>
                  </a:rPr>
                  <a:t>Need to determine values of 10 free parameters</a:t>
                </a:r>
              </a:p>
              <a:p>
                <a:r>
                  <a:rPr lang="en-US" b="1" dirty="0">
                    <a:solidFill>
                      <a:srgbClr val="7030A0"/>
                    </a:solidFill>
                  </a:rPr>
                  <a:t>Brute force would result in combinatorial explosion!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B7F4FAC8-DEC2-6D4B-9F8F-71001D956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86" y="2466975"/>
                <a:ext cx="3274957" cy="2787938"/>
              </a:xfrm>
              <a:prstGeom prst="rect">
                <a:avLst/>
              </a:prstGeom>
              <a:blipFill>
                <a:blip r:embed="rId6"/>
                <a:stretch>
                  <a:fillRect l="-3089" t="-2273" r="-4247" b="-3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58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15" grpId="0" animBg="1"/>
      <p:bldP spid="1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8026-E3ED-4166-AAB3-1631FDF3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+mn-lt"/>
              </a:rPr>
              <a:t>Training a Neural Net: Backpropagation</a:t>
            </a:r>
            <a:endParaRPr lang="en-US" b="1" dirty="0">
              <a:latin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6D369AD-D533-F140-9C4D-046103855FD6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206200" cy="4814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Intuition: </a:t>
            </a:r>
            <a:r>
              <a:rPr lang="en-US" b="1" dirty="0">
                <a:solidFill>
                  <a:srgbClr val="0070C0"/>
                </a:solidFill>
              </a:rPr>
              <a:t>start with random parameter values, then adjust the parameters in the direction that minimizes MSE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Needs calculus: </a:t>
            </a:r>
            <a:r>
              <a:rPr lang="en-US" b="1" dirty="0">
                <a:solidFill>
                  <a:srgbClr val="0070C0"/>
                </a:solidFill>
              </a:rPr>
              <a:t>to get the derivative of objective function with respect to free parameters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Non-convexity: </a:t>
            </a:r>
            <a:r>
              <a:rPr lang="en-US" b="1" dirty="0">
                <a:solidFill>
                  <a:srgbClr val="0070C0"/>
                </a:solidFill>
              </a:rPr>
              <a:t>reality is rarely this nice, your loss function will likely have multiple local minima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9D6F1D5F-8AD7-9B46-95E5-757B11862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16286"/>
            <a:ext cx="5679725" cy="3833335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DAE703F4-1098-D043-896D-92A99B3B6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16286"/>
            <a:ext cx="5645150" cy="3810000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94FF0FF5-F3F8-2D40-929A-150A3E5C2C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16286"/>
            <a:ext cx="5645150" cy="3810000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50A77E96-E830-D447-BC10-FF480373A4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16286"/>
            <a:ext cx="5645150" cy="3810000"/>
          </a:xfrm>
          <a:prstGeom prst="rect">
            <a:avLst/>
          </a:prstGeom>
        </p:spPr>
      </p:pic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CEF2017B-6BA9-9847-A6E3-1337F5CC1A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16286"/>
            <a:ext cx="5645150" cy="3810000"/>
          </a:xfrm>
          <a:prstGeom prst="rect">
            <a:avLst/>
          </a:prstGeom>
        </p:spPr>
      </p:pic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5AF456FC-C4E6-8D45-A94D-82094328E6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16286"/>
            <a:ext cx="5645150" cy="3810000"/>
          </a:xfrm>
          <a:prstGeom prst="rect">
            <a:avLst/>
          </a:prstGeom>
        </p:spPr>
      </p:pic>
      <p:pic>
        <p:nvPicPr>
          <p:cNvPr id="17" name="Picture 16" descr="A picture containing chart&#10;&#10;Description automatically generated">
            <a:extLst>
              <a:ext uri="{FF2B5EF4-FFF2-40B4-BE49-F238E27FC236}">
                <a16:creationId xmlns:a16="http://schemas.microsoft.com/office/drawing/2014/main" id="{A4051D5E-9DB9-D34E-B302-1731138816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16286"/>
            <a:ext cx="5645150" cy="38100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4514F58F-C6E9-0742-9A87-70496E6A3979}"/>
              </a:ext>
            </a:extLst>
          </p:cNvPr>
          <p:cNvGrpSpPr/>
          <p:nvPr/>
        </p:nvGrpSpPr>
        <p:grpSpPr>
          <a:xfrm>
            <a:off x="6412523" y="2520484"/>
            <a:ext cx="2872154" cy="2965916"/>
            <a:chOff x="6412523" y="2520484"/>
            <a:chExt cx="2872154" cy="2965916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8BDDD8F-FDBC-AB4D-818D-ABDFF97855C3}"/>
                </a:ext>
              </a:extLst>
            </p:cNvPr>
            <p:cNvCxnSpPr>
              <a:cxnSpLocks/>
            </p:cNvCxnSpPr>
            <p:nvPr/>
          </p:nvCxnSpPr>
          <p:spPr>
            <a:xfrm>
              <a:off x="7174523" y="3043704"/>
              <a:ext cx="98474" cy="2442696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C96120-DB80-8047-BE4D-FE5ED1A7BE74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8522677" y="4543865"/>
              <a:ext cx="0" cy="267961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2D7C208-F6E2-2149-919F-BE1797F9176C}"/>
                </a:ext>
              </a:extLst>
            </p:cNvPr>
            <p:cNvSpPr/>
            <p:nvPr/>
          </p:nvSpPr>
          <p:spPr>
            <a:xfrm>
              <a:off x="6412523" y="2520484"/>
              <a:ext cx="152400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KW" sz="2400" b="1" dirty="0">
                  <a:solidFill>
                    <a:srgbClr val="FF00FF"/>
                  </a:solidFill>
                </a:rPr>
                <a:t>Global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4981E95-1193-5644-B93D-CBB640F9BDE2}"/>
                </a:ext>
              </a:extLst>
            </p:cNvPr>
            <p:cNvSpPr/>
            <p:nvPr/>
          </p:nvSpPr>
          <p:spPr>
            <a:xfrm>
              <a:off x="7760677" y="4811826"/>
              <a:ext cx="152400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KW" sz="2400" b="1" dirty="0">
                  <a:solidFill>
                    <a:srgbClr val="FF00FF"/>
                  </a:solidFill>
                </a:rPr>
                <a:t>Local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194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BC19-959B-EF47-A63E-B8EE40D5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Calibri" panose="020F0502020204030204"/>
              </a:rPr>
              <a:t>Fitting NN to the Cars Dataset</a:t>
            </a:r>
            <a:endParaRPr lang="en-KW" dirty="0"/>
          </a:p>
        </p:txBody>
      </p:sp>
      <p:pic>
        <p:nvPicPr>
          <p:cNvPr id="23" name="Picture 22" descr="Chart, scatter chart&#10;&#10;Description automatically generated">
            <a:extLst>
              <a:ext uri="{FF2B5EF4-FFF2-40B4-BE49-F238E27FC236}">
                <a16:creationId xmlns:a16="http://schemas.microsoft.com/office/drawing/2014/main" id="{9D4009F2-6B3A-8840-B1BC-6A69BEA34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44" y="1690688"/>
            <a:ext cx="9836111" cy="4555367"/>
          </a:xfrm>
          <a:prstGeom prst="rect">
            <a:avLst/>
          </a:prstGeom>
        </p:spPr>
      </p:pic>
      <p:pic>
        <p:nvPicPr>
          <p:cNvPr id="25" name="Picture 24" descr="Chart, scatter chart&#10;&#10;Description automatically generated">
            <a:extLst>
              <a:ext uri="{FF2B5EF4-FFF2-40B4-BE49-F238E27FC236}">
                <a16:creationId xmlns:a16="http://schemas.microsoft.com/office/drawing/2014/main" id="{42DF6782-D2E8-8943-801B-6D6EBE508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44" y="1690688"/>
            <a:ext cx="9816084" cy="4546092"/>
          </a:xfrm>
          <a:prstGeom prst="rect">
            <a:avLst/>
          </a:prstGeom>
        </p:spPr>
      </p:pic>
      <p:pic>
        <p:nvPicPr>
          <p:cNvPr id="27" name="Picture 26" descr="Chart, scatter chart&#10;&#10;Description automatically generated">
            <a:extLst>
              <a:ext uri="{FF2B5EF4-FFF2-40B4-BE49-F238E27FC236}">
                <a16:creationId xmlns:a16="http://schemas.microsoft.com/office/drawing/2014/main" id="{174ADB9E-76A1-AB4B-B8C7-D988BFC200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44" y="1690688"/>
            <a:ext cx="9816084" cy="4546092"/>
          </a:xfrm>
          <a:prstGeom prst="rect">
            <a:avLst/>
          </a:prstGeom>
        </p:spPr>
      </p:pic>
      <p:pic>
        <p:nvPicPr>
          <p:cNvPr id="29" name="Picture 28" descr="Chart, scatter chart&#10;&#10;Description automatically generated">
            <a:extLst>
              <a:ext uri="{FF2B5EF4-FFF2-40B4-BE49-F238E27FC236}">
                <a16:creationId xmlns:a16="http://schemas.microsoft.com/office/drawing/2014/main" id="{BEBE699F-E8E6-5845-96E7-EC3624BEC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44" y="1690688"/>
            <a:ext cx="9816084" cy="454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5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09C1-0790-B449-A3AB-EDFBB5966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+mn-lt"/>
              </a:rPr>
              <a:t>Artificial Intelligence (AI)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06AA49-27A3-4426-BCFF-FB924F1ED7C4}"/>
              </a:ext>
            </a:extLst>
          </p:cNvPr>
          <p:cNvCxnSpPr>
            <a:cxnSpLocks/>
          </p:cNvCxnSpPr>
          <p:nvPr/>
        </p:nvCxnSpPr>
        <p:spPr>
          <a:xfrm>
            <a:off x="838199" y="3055239"/>
            <a:ext cx="10515600" cy="0"/>
          </a:xfrm>
          <a:prstGeom prst="straightConnector1">
            <a:avLst/>
          </a:prstGeom>
          <a:ln w="1270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33B9A61-5AD4-40EA-93A6-02DBD874B661}"/>
              </a:ext>
            </a:extLst>
          </p:cNvPr>
          <p:cNvSpPr/>
          <p:nvPr/>
        </p:nvSpPr>
        <p:spPr>
          <a:xfrm>
            <a:off x="746233" y="3305791"/>
            <a:ext cx="235131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Symbolic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2DCCAB-36D6-4417-B76A-CE9FE4754577}"/>
              </a:ext>
            </a:extLst>
          </p:cNvPr>
          <p:cNvSpPr/>
          <p:nvPr/>
        </p:nvSpPr>
        <p:spPr>
          <a:xfrm>
            <a:off x="8910519" y="3305791"/>
            <a:ext cx="244328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Data-Driven</a:t>
            </a:r>
            <a:r>
              <a:rPr lang="en-US" sz="2800" b="1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40A48E-4081-4CC9-95A5-4A456EB341E3}"/>
              </a:ext>
            </a:extLst>
          </p:cNvPr>
          <p:cNvSpPr/>
          <p:nvPr/>
        </p:nvSpPr>
        <p:spPr>
          <a:xfrm>
            <a:off x="654267" y="3903904"/>
            <a:ext cx="4414345" cy="1439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7030A0"/>
                </a:solidFill>
              </a:rPr>
              <a:t>Explicit A-&gt;B rules</a:t>
            </a:r>
          </a:p>
          <a:p>
            <a:r>
              <a:rPr lang="en-US" sz="2400" dirty="0">
                <a:solidFill>
                  <a:srgbClr val="7030A0"/>
                </a:solidFill>
              </a:rPr>
              <a:t>Expert systems: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If patient has symptom X -&gt; Y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If Y -&gt; order medication Z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D70C7A-3C85-40C5-9C2D-A10E0FD5E1BC}"/>
              </a:ext>
            </a:extLst>
          </p:cNvPr>
          <p:cNvSpPr/>
          <p:nvPr/>
        </p:nvSpPr>
        <p:spPr>
          <a:xfrm>
            <a:off x="7546801" y="3907459"/>
            <a:ext cx="4414345" cy="1439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7030A0"/>
                </a:solidFill>
              </a:rPr>
              <a:t>Learns patterns in data</a:t>
            </a:r>
          </a:p>
          <a:p>
            <a:r>
              <a:rPr lang="en-US" sz="2400" dirty="0">
                <a:solidFill>
                  <a:srgbClr val="7030A0"/>
                </a:solidFill>
              </a:rPr>
              <a:t>Neural networks, support vector machines, random forests, reinforcement learning, etc.</a:t>
            </a:r>
          </a:p>
          <a:p>
            <a:pPr algn="ctr"/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F9A7C5-DC12-44CB-A895-600C64948B99}"/>
              </a:ext>
            </a:extLst>
          </p:cNvPr>
          <p:cNvSpPr/>
          <p:nvPr/>
        </p:nvSpPr>
        <p:spPr>
          <a:xfrm>
            <a:off x="654267" y="5342967"/>
            <a:ext cx="3662855" cy="1439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Natural representation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Incapable of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Unable to deal with uncertainty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67D2E0-1230-4C5B-89DE-164C3439DE7A}"/>
              </a:ext>
            </a:extLst>
          </p:cNvPr>
          <p:cNvSpPr/>
          <p:nvPr/>
        </p:nvSpPr>
        <p:spPr>
          <a:xfrm>
            <a:off x="6219931" y="5342967"/>
            <a:ext cx="5394000" cy="1439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hard to know what the systems knows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Can learn new things or polices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Can handle uncertainty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Can require large amounts of data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6AC174-8A9C-4032-9FA8-BA5F8D84F11E}"/>
              </a:ext>
            </a:extLst>
          </p:cNvPr>
          <p:cNvSpPr/>
          <p:nvPr/>
        </p:nvSpPr>
        <p:spPr>
          <a:xfrm>
            <a:off x="838199" y="1778708"/>
            <a:ext cx="10775731" cy="1439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rgbClr val="00B0F0"/>
                </a:solidFill>
              </a:rPr>
              <a:t>Automating tasks that require intelligence: </a:t>
            </a:r>
            <a:r>
              <a:rPr lang="en-US" sz="2800" b="1" dirty="0">
                <a:solidFill>
                  <a:srgbClr val="0070C0"/>
                </a:solidFill>
              </a:rPr>
              <a:t>recognizing speech, faces, objects in photos, playing games, etc.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82C92CF-6A4C-43EC-91F4-0B94DA87E770}"/>
              </a:ext>
            </a:extLst>
          </p:cNvPr>
          <p:cNvSpPr/>
          <p:nvPr/>
        </p:nvSpPr>
        <p:spPr>
          <a:xfrm>
            <a:off x="7638392" y="4504940"/>
            <a:ext cx="3715407" cy="11749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Machine Learning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585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5" grpId="1"/>
      <p:bldP spid="17" grpId="0"/>
      <p:bldP spid="21" grpId="0"/>
      <p:bldP spid="21" grpId="1"/>
      <p:bldP spid="24" grpId="0"/>
      <p:bldP spid="26" grpId="0"/>
      <p:bldP spid="26" grpId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50DF-F2D6-014F-B8FF-C0A87768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+mn-lt"/>
              </a:rPr>
              <a:t>Types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1F95E-5E59-8442-8E0C-5EFCDA2B7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34232" cy="4814661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Supervised ML: </a:t>
            </a:r>
            <a:r>
              <a:rPr lang="en-US" b="1" dirty="0">
                <a:solidFill>
                  <a:srgbClr val="0070C0"/>
                </a:solidFill>
              </a:rPr>
              <a:t>data takes the form of (input, output) and the task is to predict the output given the input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Unsupervised ML: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inputs without outputs, task is to find patterns or clusters in the data 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Reinforcement Learning (RL):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no input or output is given, have to learn a model of environment and how to optimally act in it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B7421D-4E0F-674A-BA0C-E4025BEF7C04}"/>
              </a:ext>
            </a:extLst>
          </p:cNvPr>
          <p:cNvGrpSpPr/>
          <p:nvPr/>
        </p:nvGrpSpPr>
        <p:grpSpPr>
          <a:xfrm>
            <a:off x="7809134" y="1379618"/>
            <a:ext cx="4251052" cy="1325563"/>
            <a:chOff x="7315200" y="1606606"/>
            <a:chExt cx="4251052" cy="132556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3B80929-7850-4A47-B04B-53F4B1AB39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39" t="4281" r="3457" b="8575"/>
            <a:stretch/>
          </p:blipFill>
          <p:spPr>
            <a:xfrm>
              <a:off x="7315200" y="1606606"/>
              <a:ext cx="1784091" cy="132556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963672D-E45D-F54F-8E32-0530376D74CC}"/>
                </a:ext>
              </a:extLst>
            </p:cNvPr>
            <p:cNvSpPr/>
            <p:nvPr/>
          </p:nvSpPr>
          <p:spPr>
            <a:xfrm>
              <a:off x="9469801" y="1863151"/>
              <a:ext cx="1165819" cy="812472"/>
            </a:xfrm>
            <a:prstGeom prst="rect">
              <a:avLst/>
            </a:prstGeom>
            <a:solidFill>
              <a:srgbClr val="FFC000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ML</a:t>
              </a:r>
            </a:p>
            <a:p>
              <a:pPr algn="ctr"/>
              <a:r>
                <a:rPr lang="en-US" sz="2800" dirty="0"/>
                <a:t>Model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738FA12-3BF6-DC49-A92B-C2064B4B7B0B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 flipV="1">
              <a:off x="9099291" y="2269387"/>
              <a:ext cx="37051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BAB6C20-EF12-E141-BD0E-F02A393328CF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10635620" y="2269387"/>
              <a:ext cx="35029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4E3B64-D62A-1248-8235-D86F4BD61A7B}"/>
                </a:ext>
              </a:extLst>
            </p:cNvPr>
            <p:cNvSpPr txBox="1"/>
            <p:nvPr/>
          </p:nvSpPr>
          <p:spPr>
            <a:xfrm>
              <a:off x="10933386" y="2007777"/>
              <a:ext cx="6328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7030A0"/>
                  </a:solidFill>
                </a:rPr>
                <a:t>cat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  <p:pic>
        <p:nvPicPr>
          <p:cNvPr id="114" name="Picture 113">
            <a:extLst>
              <a:ext uri="{FF2B5EF4-FFF2-40B4-BE49-F238E27FC236}">
                <a16:creationId xmlns:a16="http://schemas.microsoft.com/office/drawing/2014/main" id="{B13CB1DF-B959-5C42-B66C-816721D31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229" y="4815600"/>
            <a:ext cx="2184400" cy="1905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0B7006A-2F23-BA47-A8B2-46E1E2777D67}"/>
              </a:ext>
            </a:extLst>
          </p:cNvPr>
          <p:cNvGrpSpPr/>
          <p:nvPr/>
        </p:nvGrpSpPr>
        <p:grpSpPr>
          <a:xfrm>
            <a:off x="7572432" y="2926366"/>
            <a:ext cx="4508578" cy="1709917"/>
            <a:chOff x="7572432" y="2926366"/>
            <a:chExt cx="4508578" cy="1709917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8BDC007-0D6A-3C4C-B1D9-405D85941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72432" y="2926366"/>
              <a:ext cx="2041858" cy="1707822"/>
            </a:xfrm>
            <a:prstGeom prst="rect">
              <a:avLst/>
            </a:prstGeom>
          </p:spPr>
        </p:pic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23E42A9-04A8-A840-A55D-8DF53EC831AD}"/>
                </a:ext>
              </a:extLst>
            </p:cNvPr>
            <p:cNvCxnSpPr/>
            <p:nvPr/>
          </p:nvCxnSpPr>
          <p:spPr>
            <a:xfrm flipV="1">
              <a:off x="9668646" y="3780277"/>
              <a:ext cx="37051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75962DA-9D7A-9B4E-A78D-5C9B5BD1B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39156" y="2928465"/>
              <a:ext cx="2041854" cy="1707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330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D4DC-4948-488D-9A80-C6EF6E38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3D1B9-1F48-4CC5-BA6F-E16556BCC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8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8026-E3ED-4166-AAB3-1631FDF3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+mn-lt"/>
              </a:rPr>
              <a:t>A Linear Neuron</a:t>
            </a:r>
            <a:endParaRPr lang="en-US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8774338-609E-4166-80F7-B19F7FD9E7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4"/>
                <a:ext cx="5257800" cy="48146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A new car design has </a:t>
                </a:r>
                <a:r>
                  <a:rPr lang="en-US" b="1" dirty="0">
                    <a:solidFill>
                      <a:srgbClr val="FF00FF"/>
                    </a:solidFill>
                  </a:rPr>
                  <a:t>175 </a:t>
                </a:r>
                <a:r>
                  <a:rPr lang="en-US" b="1" dirty="0">
                    <a:solidFill>
                      <a:srgbClr val="7030A0"/>
                    </a:solidFill>
                  </a:rPr>
                  <a:t>HP</a:t>
                </a:r>
                <a:r>
                  <a:rPr lang="en-US" b="1" dirty="0">
                    <a:solidFill>
                      <a:srgbClr val="0070C0"/>
                    </a:solidFill>
                  </a:rPr>
                  <a:t>, what is the expected </a:t>
                </a:r>
                <a:r>
                  <a:rPr lang="en-US" b="1" dirty="0">
                    <a:solidFill>
                      <a:srgbClr val="7030A0"/>
                    </a:solidFill>
                  </a:rPr>
                  <a:t>KPL</a:t>
                </a:r>
                <a:r>
                  <a:rPr lang="en-US" b="1" dirty="0">
                    <a:solidFill>
                      <a:srgbClr val="0070C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Need to find a function that takes </a:t>
                </a:r>
                <a:r>
                  <a:rPr lang="en-US" b="1" dirty="0">
                    <a:solidFill>
                      <a:srgbClr val="7030A0"/>
                    </a:solidFill>
                  </a:rPr>
                  <a:t>HP</a:t>
                </a:r>
                <a:r>
                  <a:rPr lang="en-US" b="1" dirty="0">
                    <a:solidFill>
                      <a:srgbClr val="0070C0"/>
                    </a:solidFill>
                  </a:rPr>
                  <a:t> as input and outputs </a:t>
                </a:r>
                <a:r>
                  <a:rPr lang="en-US" b="1" dirty="0">
                    <a:solidFill>
                      <a:srgbClr val="7030A0"/>
                    </a:solidFill>
                  </a:rPr>
                  <a:t>KPL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B0F0"/>
                    </a:solidFill>
                  </a:rPr>
                  <a:t>Solution: </a:t>
                </a:r>
                <a:r>
                  <a:rPr lang="en-US" b="1" dirty="0">
                    <a:solidFill>
                      <a:srgbClr val="0070C0"/>
                    </a:solidFill>
                  </a:rPr>
                  <a:t>let’s use a line function</a:t>
                </a:r>
                <a:endParaRPr lang="ar-KW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𝐾𝑃𝐿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𝐻𝑃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But there are many possible lines! which one to choose?</a:t>
                </a:r>
              </a:p>
              <a:p>
                <a:pPr marL="0" indent="0" algn="ctr">
                  <a:buNone/>
                </a:pPr>
                <a:endParaRPr lang="en-US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8774338-609E-4166-80F7-B19F7FD9E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5257800" cy="4814661"/>
              </a:xfrm>
              <a:prstGeom prst="rect">
                <a:avLst/>
              </a:prstGeom>
              <a:blipFill>
                <a:blip r:embed="rId2"/>
                <a:stretch>
                  <a:fillRect l="-2410" t="-2105" r="-2892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EE4A2483-A594-D24D-A7CD-BBEC29B00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731" y="1584121"/>
            <a:ext cx="5535422" cy="4944872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84819D29-0FA1-EB43-87F3-5E911ED3B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731" y="1584121"/>
            <a:ext cx="5535422" cy="4944872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210487F-D259-874E-8E06-53776E9ABA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731" y="1584121"/>
            <a:ext cx="5535422" cy="4944872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3BAA3866-C355-FE43-B7D1-D59391F458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731" y="1584121"/>
            <a:ext cx="5535422" cy="494487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E6CD452-F311-B448-A249-9E25F783F98A}"/>
              </a:ext>
            </a:extLst>
          </p:cNvPr>
          <p:cNvSpPr/>
          <p:nvPr/>
        </p:nvSpPr>
        <p:spPr>
          <a:xfrm>
            <a:off x="1520090" y="5465331"/>
            <a:ext cx="3715407" cy="11749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Need an Objective Function</a:t>
            </a:r>
          </a:p>
        </p:txBody>
      </p:sp>
      <p:sp>
        <p:nvSpPr>
          <p:cNvPr id="11" name="Star: 4 Points 10">
            <a:extLst>
              <a:ext uri="{FF2B5EF4-FFF2-40B4-BE49-F238E27FC236}">
                <a16:creationId xmlns:a16="http://schemas.microsoft.com/office/drawing/2014/main" id="{81A7587A-6C55-4131-A759-D85577E2A3DA}"/>
              </a:ext>
            </a:extLst>
          </p:cNvPr>
          <p:cNvSpPr/>
          <p:nvPr/>
        </p:nvSpPr>
        <p:spPr>
          <a:xfrm>
            <a:off x="9683931" y="5677989"/>
            <a:ext cx="452846" cy="435428"/>
          </a:xfrm>
          <a:prstGeom prst="star4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2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8026-E3ED-4166-AAB3-1631FDF3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+mn-lt"/>
              </a:rPr>
              <a:t>Objective Function</a:t>
            </a:r>
            <a:endParaRPr lang="en-US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8774338-609E-4166-80F7-B19F7FD9E7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4"/>
                <a:ext cx="5207531" cy="48146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Quantifies the quality of a line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B0F0"/>
                    </a:solidFill>
                  </a:rPr>
                  <a:t>Mean Squared Error: </a:t>
                </a:r>
                <a:r>
                  <a:rPr lang="en-US" b="1" dirty="0">
                    <a:solidFill>
                      <a:srgbClr val="0070C0"/>
                    </a:solidFill>
                  </a:rPr>
                  <a:t>average of squared differences between the line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and each data point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The square operation turns negative differences to positive and punishes larger deviations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Lower MSE is better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8774338-609E-4166-80F7-B19F7FD9E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5207531" cy="4814661"/>
              </a:xfrm>
              <a:prstGeom prst="rect">
                <a:avLst/>
              </a:prstGeom>
              <a:blipFill>
                <a:blip r:embed="rId2"/>
                <a:stretch>
                  <a:fillRect l="-2433" t="-2895" r="-973" b="-6053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84819D29-0FA1-EB43-87F3-5E911ED3B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731" y="1584121"/>
            <a:ext cx="5535422" cy="494487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192806-DF0C-8448-BD52-CDDA9C7DF5C2}"/>
              </a:ext>
            </a:extLst>
          </p:cNvPr>
          <p:cNvCxnSpPr/>
          <p:nvPr/>
        </p:nvCxnSpPr>
        <p:spPr>
          <a:xfrm flipV="1">
            <a:off x="9827941" y="3940098"/>
            <a:ext cx="0" cy="42374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37455D-25CA-F943-A81F-47178B6E2D0F}"/>
              </a:ext>
            </a:extLst>
          </p:cNvPr>
          <p:cNvCxnSpPr>
            <a:cxnSpLocks/>
          </p:cNvCxnSpPr>
          <p:nvPr/>
        </p:nvCxnSpPr>
        <p:spPr>
          <a:xfrm flipV="1">
            <a:off x="9244361" y="3126059"/>
            <a:ext cx="0" cy="4572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478487-1EA9-CE46-B6AF-6F2E8836B5DF}"/>
              </a:ext>
            </a:extLst>
          </p:cNvPr>
          <p:cNvCxnSpPr>
            <a:cxnSpLocks/>
          </p:cNvCxnSpPr>
          <p:nvPr/>
        </p:nvCxnSpPr>
        <p:spPr>
          <a:xfrm flipV="1">
            <a:off x="10322312" y="4215161"/>
            <a:ext cx="0" cy="89581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580324-EE12-554B-A5C9-72F2624676F9}"/>
              </a:ext>
            </a:extLst>
          </p:cNvPr>
          <p:cNvCxnSpPr>
            <a:cxnSpLocks/>
          </p:cNvCxnSpPr>
          <p:nvPr/>
        </p:nvCxnSpPr>
        <p:spPr>
          <a:xfrm flipV="1">
            <a:off x="7764965" y="2219093"/>
            <a:ext cx="0" cy="51667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15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8026-E3ED-4166-AAB3-1631FDF3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+mn-lt"/>
              </a:rPr>
              <a:t>Putting it Together</a:t>
            </a:r>
            <a:endParaRPr lang="en-US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8774338-609E-4166-80F7-B19F7FD9E7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4"/>
                <a:ext cx="5206200" cy="48146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solidFill>
                      <a:srgbClr val="00B0F0"/>
                    </a:solidFill>
                  </a:rPr>
                  <a:t>Brute force: </a:t>
                </a:r>
                <a:r>
                  <a:rPr lang="en-US" b="1" dirty="0">
                    <a:solidFill>
                      <a:srgbClr val="0070C0"/>
                    </a:solidFill>
                  </a:rPr>
                  <a:t>search over possible pairs of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) and pick the one with the lowest MSE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B0F0"/>
                    </a:solidFill>
                  </a:rPr>
                  <a:t>Problems:</a:t>
                </a:r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</a:rPr>
                  <a:t>Line appears to severely under-estimate KPL for high and low HP</a:t>
                </a:r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</a:rPr>
                  <a:t>Need to use something that doesn’t look like a line</a:t>
                </a:r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</a:rPr>
                  <a:t>When HP &gt; 250, KPL &lt; 0! Physically impossible!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8774338-609E-4166-80F7-B19F7FD9E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5206200" cy="4814661"/>
              </a:xfrm>
              <a:prstGeom prst="rect">
                <a:avLst/>
              </a:prstGeom>
              <a:blipFill>
                <a:blip r:embed="rId2"/>
                <a:stretch>
                  <a:fillRect l="-2433" t="-2105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D09A490-BF36-7E4F-A31A-287B294F9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400" y="1584000"/>
            <a:ext cx="5535422" cy="494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16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8026-E3ED-4166-AAB3-1631FDF3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+mn-lt"/>
              </a:rPr>
              <a:t>Exponential Neuron</a:t>
            </a:r>
            <a:endParaRPr lang="en-US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8774338-609E-4166-80F7-B19F7FD9E7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4"/>
                <a:ext cx="5206200" cy="48146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Apply an exponential function to the RHS of the linear equation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𝐾𝑃𝐿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𝐻𝑃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Exponentiating gets rid of negative KPLs, no matter how high HP is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B0F0"/>
                    </a:solidFill>
                  </a:rPr>
                  <a:t>Linear MSE: </a:t>
                </a:r>
                <a:r>
                  <a:rPr lang="en-US" b="1" dirty="0">
                    <a:solidFill>
                      <a:srgbClr val="0070C0"/>
                    </a:solidFill>
                  </a:rPr>
                  <a:t>4.38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B0F0"/>
                    </a:solidFill>
                  </a:rPr>
                  <a:t>Exponential MSE: </a:t>
                </a:r>
                <a:r>
                  <a:rPr lang="en-US" b="1" dirty="0">
                    <a:solidFill>
                      <a:srgbClr val="0070C0"/>
                    </a:solidFill>
                  </a:rPr>
                  <a:t>3.78</a:t>
                </a:r>
              </a:p>
              <a:p>
                <a:pPr marL="0" indent="0">
                  <a:buNone/>
                </a:pPr>
                <a:endParaRPr lang="en-US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8774338-609E-4166-80F7-B19F7FD9E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5206200" cy="4814661"/>
              </a:xfrm>
              <a:prstGeom prst="rect">
                <a:avLst/>
              </a:prstGeom>
              <a:blipFill>
                <a:blip r:embed="rId2"/>
                <a:stretch>
                  <a:fillRect l="-2433" t="-2105" r="-243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5AF1018-15F5-154C-A1C2-13078E9BD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400" y="1584000"/>
            <a:ext cx="5535422" cy="494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46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 descr="Diagram&#10;&#10;Description automatically generated">
            <a:extLst>
              <a:ext uri="{FF2B5EF4-FFF2-40B4-BE49-F238E27FC236}">
                <a16:creationId xmlns:a16="http://schemas.microsoft.com/office/drawing/2014/main" id="{EB2C613D-6367-1546-9118-F95C46398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50" y="1726734"/>
            <a:ext cx="5600700" cy="3860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08EEA0F-C28A-FD47-B15E-B79B47092420}"/>
                  </a:ext>
                </a:extLst>
              </p:cNvPr>
              <p:cNvSpPr/>
              <p:nvPr/>
            </p:nvSpPr>
            <p:spPr>
              <a:xfrm>
                <a:off x="4088037" y="5651034"/>
                <a:ext cx="433977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𝐾𝑃𝐿</m:t>
                      </m:r>
                      <m:r>
                        <a:rPr lang="en-US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×1+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𝐻𝑃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KW" sz="2800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08EEA0F-C28A-FD47-B15E-B79B470924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037" y="5651034"/>
                <a:ext cx="4339778" cy="523220"/>
              </a:xfrm>
              <a:prstGeom prst="rect">
                <a:avLst/>
              </a:prstGeom>
              <a:blipFill>
                <a:blip r:embed="rId3"/>
                <a:stretch>
                  <a:fillRect r="-292" b="-18605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898C0E6-3F96-9C45-8944-2078533588BB}"/>
              </a:ext>
            </a:extLst>
          </p:cNvPr>
          <p:cNvGrpSpPr/>
          <p:nvPr/>
        </p:nvGrpSpPr>
        <p:grpSpPr>
          <a:xfrm>
            <a:off x="3764185" y="6174254"/>
            <a:ext cx="1905002" cy="680105"/>
            <a:chOff x="3764185" y="6174254"/>
            <a:chExt cx="1905002" cy="680105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9ECB34B-990F-6849-8730-9C117FFF54A8}"/>
                </a:ext>
              </a:extLst>
            </p:cNvPr>
            <p:cNvSpPr/>
            <p:nvPr/>
          </p:nvSpPr>
          <p:spPr>
            <a:xfrm>
              <a:off x="3764185" y="6331139"/>
              <a:ext cx="152400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KW" sz="2400" b="1" dirty="0">
                  <a:solidFill>
                    <a:srgbClr val="FF00FF"/>
                  </a:solidFill>
                </a:rPr>
                <a:t>Activation</a:t>
              </a:r>
            </a:p>
          </p:txBody>
        </p:sp>
        <p:cxnSp>
          <p:nvCxnSpPr>
            <p:cNvPr id="78" name="Elbow Connector 77">
              <a:extLst>
                <a:ext uri="{FF2B5EF4-FFF2-40B4-BE49-F238E27FC236}">
                  <a16:creationId xmlns:a16="http://schemas.microsoft.com/office/drawing/2014/main" id="{F5D8D212-DAEE-1041-AFCD-30A255B8BB64}"/>
                </a:ext>
              </a:extLst>
            </p:cNvPr>
            <p:cNvCxnSpPr>
              <a:cxnSpLocks/>
              <a:stCxn id="74" idx="3"/>
            </p:cNvCxnSpPr>
            <p:nvPr/>
          </p:nvCxnSpPr>
          <p:spPr>
            <a:xfrm flipV="1">
              <a:off x="5288185" y="6174254"/>
              <a:ext cx="381002" cy="418495"/>
            </a:xfrm>
            <a:prstGeom prst="bentConnector2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DD235DF-4EE4-3148-9CD3-BE478DFB0571}"/>
              </a:ext>
            </a:extLst>
          </p:cNvPr>
          <p:cNvGrpSpPr/>
          <p:nvPr/>
        </p:nvGrpSpPr>
        <p:grpSpPr>
          <a:xfrm>
            <a:off x="6078761" y="5060421"/>
            <a:ext cx="1952625" cy="681768"/>
            <a:chOff x="6078761" y="5060421"/>
            <a:chExt cx="1952625" cy="681768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62B97AC-A772-9044-B8AD-54674F704DAA}"/>
                </a:ext>
              </a:extLst>
            </p:cNvPr>
            <p:cNvSpPr/>
            <p:nvPr/>
          </p:nvSpPr>
          <p:spPr>
            <a:xfrm>
              <a:off x="6257926" y="5060421"/>
              <a:ext cx="152400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KW" sz="2400" b="1" dirty="0">
                  <a:solidFill>
                    <a:srgbClr val="FF00FF"/>
                  </a:solidFill>
                </a:rPr>
                <a:t>Input</a:t>
              </a:r>
            </a:p>
          </p:txBody>
        </p:sp>
        <p:sp>
          <p:nvSpPr>
            <p:cNvPr id="86" name="Left Brace 85">
              <a:extLst>
                <a:ext uri="{FF2B5EF4-FFF2-40B4-BE49-F238E27FC236}">
                  <a16:creationId xmlns:a16="http://schemas.microsoft.com/office/drawing/2014/main" id="{844266FB-29C2-6047-BAB1-18A85CDC9B60}"/>
                </a:ext>
              </a:extLst>
            </p:cNvPr>
            <p:cNvSpPr/>
            <p:nvPr/>
          </p:nvSpPr>
          <p:spPr>
            <a:xfrm rot="5400000">
              <a:off x="6931053" y="4641856"/>
              <a:ext cx="248041" cy="1952625"/>
            </a:xfrm>
            <a:prstGeom prst="leftBrace">
              <a:avLst>
                <a:gd name="adj1" fmla="val 0"/>
                <a:gd name="adj2" fmla="val 50000"/>
              </a:avLst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W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A28026-E3ED-4166-AAB3-1631FDF3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+mn-lt"/>
              </a:rPr>
              <a:t>Recap</a:t>
            </a:r>
            <a:endParaRPr lang="en-US" b="1" dirty="0">
              <a:latin typeface="+mn-lt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9896B13-9A82-1544-9430-F3AA96B5B744}"/>
              </a:ext>
            </a:extLst>
          </p:cNvPr>
          <p:cNvGrpSpPr/>
          <p:nvPr/>
        </p:nvGrpSpPr>
        <p:grpSpPr>
          <a:xfrm>
            <a:off x="5201556" y="2699903"/>
            <a:ext cx="1524000" cy="957231"/>
            <a:chOff x="5201556" y="2699903"/>
            <a:chExt cx="1524000" cy="957231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6B95C87-7472-B745-9576-DE8CEC0C708C}"/>
                </a:ext>
              </a:extLst>
            </p:cNvPr>
            <p:cNvSpPr/>
            <p:nvPr/>
          </p:nvSpPr>
          <p:spPr>
            <a:xfrm>
              <a:off x="5201556" y="2699903"/>
              <a:ext cx="152400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KW" sz="2400" b="1" dirty="0">
                  <a:solidFill>
                    <a:srgbClr val="FF00FF"/>
                  </a:solidFill>
                </a:rPr>
                <a:t>Bias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33832B9-23B6-1949-B0A6-6FAD24F54442}"/>
                </a:ext>
              </a:extLst>
            </p:cNvPr>
            <p:cNvSpPr/>
            <p:nvPr/>
          </p:nvSpPr>
          <p:spPr>
            <a:xfrm>
              <a:off x="5669187" y="3131968"/>
              <a:ext cx="588739" cy="525166"/>
            </a:xfrm>
            <a:prstGeom prst="rect">
              <a:avLst/>
            </a:prstGeom>
            <a:noFill/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W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A7B89E4-09D4-0840-AF0D-8BAF9F81C738}"/>
              </a:ext>
            </a:extLst>
          </p:cNvPr>
          <p:cNvGrpSpPr/>
          <p:nvPr/>
        </p:nvGrpSpPr>
        <p:grpSpPr>
          <a:xfrm>
            <a:off x="9351811" y="1428394"/>
            <a:ext cx="2469620" cy="5337263"/>
            <a:chOff x="9351811" y="1428394"/>
            <a:chExt cx="2469620" cy="5337263"/>
          </a:xfrm>
        </p:grpSpPr>
        <p:pic>
          <p:nvPicPr>
            <p:cNvPr id="95" name="Picture 94" descr="Chart, line chart&#10;&#10;Description automatically generated">
              <a:extLst>
                <a:ext uri="{FF2B5EF4-FFF2-40B4-BE49-F238E27FC236}">
                  <a16:creationId xmlns:a16="http://schemas.microsoft.com/office/drawing/2014/main" id="{780A72F5-660D-0A4D-BA9E-D7FB77EB6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1811" y="1428394"/>
              <a:ext cx="2469620" cy="2543018"/>
            </a:xfrm>
            <a:prstGeom prst="rect">
              <a:avLst/>
            </a:prstGeom>
          </p:spPr>
        </p:pic>
        <p:pic>
          <p:nvPicPr>
            <p:cNvPr id="97" name="Picture 96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DE5B7D06-FE59-C346-BF56-27389E481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4449" y="4222639"/>
              <a:ext cx="2424344" cy="254301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ontent Placeholder 2">
                <a:extLst>
                  <a:ext uri="{FF2B5EF4-FFF2-40B4-BE49-F238E27FC236}">
                    <a16:creationId xmlns:a16="http://schemas.microsoft.com/office/drawing/2014/main" id="{F023F273-7B4E-F44E-9A63-9637E07F17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574" y="2150873"/>
                <a:ext cx="3067955" cy="334327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b="1" dirty="0">
                    <a:solidFill>
                      <a:srgbClr val="7030A0"/>
                    </a:solidFill>
                  </a:rPr>
                  <a:t>are free parameters of the model</a:t>
                </a:r>
              </a:p>
              <a:p>
                <a:r>
                  <a:rPr lang="en-US" b="1" dirty="0">
                    <a:solidFill>
                      <a:srgbClr val="7030A0"/>
                    </a:solidFill>
                  </a:rPr>
                  <a:t>Determining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b="1" dirty="0">
                    <a:solidFill>
                      <a:srgbClr val="7030A0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b="1" dirty="0">
                    <a:solidFill>
                      <a:srgbClr val="7030A0"/>
                    </a:solidFill>
                  </a:rPr>
                  <a:t>by using the data is known as training the model.</a:t>
                </a:r>
              </a:p>
            </p:txBody>
          </p:sp>
        </mc:Choice>
        <mc:Fallback xmlns="">
          <p:sp>
            <p:nvSpPr>
              <p:cNvPr id="103" name="Content Placeholder 2">
                <a:extLst>
                  <a:ext uri="{FF2B5EF4-FFF2-40B4-BE49-F238E27FC236}">
                    <a16:creationId xmlns:a16="http://schemas.microsoft.com/office/drawing/2014/main" id="{F023F273-7B4E-F44E-9A63-9637E07F1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74" y="2150873"/>
                <a:ext cx="3067955" cy="3343275"/>
              </a:xfrm>
              <a:prstGeom prst="rect">
                <a:avLst/>
              </a:prstGeom>
              <a:blipFill>
                <a:blip r:embed="rId6"/>
                <a:stretch>
                  <a:fillRect l="-3719" t="-3030" r="-6198" b="-37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53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3|5.8|35.8|16.1|26.1|19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595</Words>
  <Application>Microsoft Macintosh PowerPoint</Application>
  <PresentationFormat>Widescreen</PresentationFormat>
  <Paragraphs>83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Client-Side Machine Learning with Tensorflow.js</vt:lpstr>
      <vt:lpstr>Artificial Intelligence (AI)</vt:lpstr>
      <vt:lpstr>Types of Machine Learning</vt:lpstr>
      <vt:lpstr>Neural Networks</vt:lpstr>
      <vt:lpstr>A Linear Neuron</vt:lpstr>
      <vt:lpstr>Objective Function</vt:lpstr>
      <vt:lpstr>Putting it Together</vt:lpstr>
      <vt:lpstr>Exponential Neuron</vt:lpstr>
      <vt:lpstr>Recap</vt:lpstr>
      <vt:lpstr>A Network of Neurons</vt:lpstr>
      <vt:lpstr>Training a Neural Net: Backpropagation</vt:lpstr>
      <vt:lpstr>Fitting NN to the Cars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Client-Side Machine Learning with Tensorflow.js</dc:title>
  <dc:creator>Mohammad</dc:creator>
  <cp:lastModifiedBy>Mohammad Khajah</cp:lastModifiedBy>
  <cp:revision>105</cp:revision>
  <dcterms:created xsi:type="dcterms:W3CDTF">2020-11-12T19:19:37Z</dcterms:created>
  <dcterms:modified xsi:type="dcterms:W3CDTF">2020-11-19T09:28:03Z</dcterms:modified>
</cp:coreProperties>
</file>