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92" r:id="rId3"/>
    <p:sldId id="293" r:id="rId4"/>
    <p:sldId id="294" r:id="rId5"/>
    <p:sldId id="295" r:id="rId6"/>
    <p:sldId id="296" r:id="rId7"/>
    <p:sldId id="291" r:id="rId8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5"/>
    <p:restoredTop sz="80000"/>
  </p:normalViewPr>
  <p:slideViewPr>
    <p:cSldViewPr snapToGrid="0">
      <p:cViewPr varScale="1">
        <p:scale>
          <a:sx n="113" d="100"/>
          <a:sy n="113" d="100"/>
        </p:scale>
        <p:origin x="176" y="1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1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09601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22/10/2025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12: Fighting Overfitting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A7C1-968C-19CA-C46A-4C9BF2D50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Overfitting Visualizated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7D3F1-1A9D-2A68-1746-BC23FBA56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KW" dirty="0"/>
              <a:t>We trained an MLP on a binary classification dataset with 60 features</a:t>
            </a:r>
          </a:p>
          <a:p>
            <a:r>
              <a:rPr lang="en-KW" dirty="0"/>
              <a:t>MLP has 10 hidden ReLU units</a:t>
            </a:r>
          </a:p>
          <a:p>
            <a:r>
              <a:rPr lang="en-KW" dirty="0"/>
              <a:t>Dataset was split randomly into 80% training and 20% testing</a:t>
            </a:r>
          </a:p>
          <a:p>
            <a:r>
              <a:rPr lang="en-KW" dirty="0"/>
              <a:t>After every epoch training and testing losses are recorded</a:t>
            </a:r>
          </a:p>
          <a:p>
            <a:endParaRPr lang="en-KW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D228778-396B-B161-584A-71EC5AF51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9784" y="1825625"/>
            <a:ext cx="4774017" cy="466725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97D6552-ACD3-F0AC-0450-09D449201976}"/>
              </a:ext>
            </a:extLst>
          </p:cNvPr>
          <p:cNvGrpSpPr/>
          <p:nvPr/>
        </p:nvGrpSpPr>
        <p:grpSpPr>
          <a:xfrm>
            <a:off x="7936637" y="3622089"/>
            <a:ext cx="2521719" cy="557528"/>
            <a:chOff x="7936637" y="3622089"/>
            <a:chExt cx="2521719" cy="557528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0BA9CDA-76BF-8117-F61E-6EC14E1CEE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36637" y="3622089"/>
              <a:ext cx="568171" cy="372862"/>
            </a:xfrm>
            <a:prstGeom prst="straightConnector1">
              <a:avLst/>
            </a:prstGeom>
            <a:ln w="57150">
              <a:solidFill>
                <a:srgbClr val="FF2F9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60793D-19C1-D61C-CBA5-57FC77C226CA}"/>
                </a:ext>
              </a:extLst>
            </p:cNvPr>
            <p:cNvSpPr txBox="1"/>
            <p:nvPr/>
          </p:nvSpPr>
          <p:spPr>
            <a:xfrm>
              <a:off x="8504808" y="3810285"/>
              <a:ext cx="19535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b="1" dirty="0">
                  <a:solidFill>
                    <a:srgbClr val="FF2F92"/>
                  </a:solidFill>
                </a:rPr>
                <a:t>Overfitting starts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3359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927C-3D31-0703-E312-C643B794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Early-Stopping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AA65C-D88D-515B-C4CF-1607424DC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KW" dirty="0">
                <a:solidFill>
                  <a:srgbClr val="00B0F0"/>
                </a:solidFill>
              </a:rPr>
              <a:t>Idea: </a:t>
            </a:r>
            <a:r>
              <a:rPr lang="en-KW" dirty="0"/>
              <a:t>why not just stop when the testing loss starts increasing?</a:t>
            </a:r>
          </a:p>
          <a:p>
            <a:pPr lvl="1"/>
            <a:r>
              <a:rPr lang="en-KW" dirty="0">
                <a:solidFill>
                  <a:srgbClr val="FF0000"/>
                </a:solidFill>
              </a:rPr>
              <a:t>Cheating: using test to optimize your model!</a:t>
            </a:r>
          </a:p>
          <a:p>
            <a:r>
              <a:rPr lang="en-KW" dirty="0">
                <a:solidFill>
                  <a:srgbClr val="00B0F0"/>
                </a:solidFill>
              </a:rPr>
              <a:t>Better idea: </a:t>
            </a:r>
            <a:r>
              <a:rPr lang="en-KW" dirty="0"/>
              <a:t>split the </a:t>
            </a:r>
            <a:r>
              <a:rPr lang="en-KW" u="sng" dirty="0"/>
              <a:t>training</a:t>
            </a:r>
            <a:r>
              <a:rPr lang="en-KW" dirty="0"/>
              <a:t> data into an optimization portion and a validation portion</a:t>
            </a:r>
          </a:p>
          <a:p>
            <a:pPr lvl="1"/>
            <a:r>
              <a:rPr lang="en-KW" dirty="0"/>
              <a:t>Track the optimization and validation losses</a:t>
            </a:r>
          </a:p>
          <a:p>
            <a:pPr lvl="1"/>
            <a:r>
              <a:rPr lang="en-KW" dirty="0"/>
              <a:t>Stop when the validation loss starts increasing</a:t>
            </a:r>
          </a:p>
          <a:p>
            <a:pPr lvl="1"/>
            <a:r>
              <a:rPr lang="en-KW" dirty="0"/>
              <a:t>Does require enough data</a:t>
            </a:r>
          </a:p>
          <a:p>
            <a:r>
              <a:rPr lang="en-KW" dirty="0">
                <a:solidFill>
                  <a:srgbClr val="00B0F0"/>
                </a:solidFill>
              </a:rPr>
              <a:t>Note: </a:t>
            </a:r>
            <a:r>
              <a:rPr lang="en-KW" dirty="0"/>
              <a:t>if you are doing cross validation, this means splitting each training portion into two portions</a:t>
            </a:r>
          </a:p>
        </p:txBody>
      </p:sp>
    </p:spTree>
    <p:extLst>
      <p:ext uri="{BB962C8B-B14F-4D97-AF65-F5344CB8AC3E}">
        <p14:creationId xmlns:p14="http://schemas.microsoft.com/office/powerpoint/2010/main" val="1139538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5B68-E417-8646-6ECF-98BED17B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Early-Stopping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C4E6CF-CC14-2457-0697-DF8DD5C22DAB}"/>
              </a:ext>
            </a:extLst>
          </p:cNvPr>
          <p:cNvSpPr/>
          <p:nvPr/>
        </p:nvSpPr>
        <p:spPr>
          <a:xfrm>
            <a:off x="838200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Compute 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57933B-2AB8-4029-70F7-A6CD84C2D45E}"/>
              </a:ext>
            </a:extLst>
          </p:cNvPr>
          <p:cNvSpPr/>
          <p:nvPr/>
        </p:nvSpPr>
        <p:spPr>
          <a:xfrm>
            <a:off x="3293533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Update parameters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93F42D-6942-E889-D87B-794EBA92B276}"/>
              </a:ext>
            </a:extLst>
          </p:cNvPr>
          <p:cNvSpPr/>
          <p:nvPr/>
        </p:nvSpPr>
        <p:spPr>
          <a:xfrm>
            <a:off x="5748866" y="3261924"/>
            <a:ext cx="1679863" cy="6972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Calculate validation loss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C4EB60FF-BBB9-8E99-DB4F-24305DAF2277}"/>
              </a:ext>
            </a:extLst>
          </p:cNvPr>
          <p:cNvSpPr/>
          <p:nvPr/>
        </p:nvSpPr>
        <p:spPr>
          <a:xfrm>
            <a:off x="8204199" y="3113747"/>
            <a:ext cx="2802081" cy="993557"/>
          </a:xfrm>
          <a:prstGeom prst="diamond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New best loss?</a:t>
            </a:r>
          </a:p>
        </p:txBody>
      </p:sp>
      <p:cxnSp>
        <p:nvCxnSpPr>
          <p:cNvPr id="11" name="Straight Arrow Connector 18">
            <a:extLst>
              <a:ext uri="{FF2B5EF4-FFF2-40B4-BE49-F238E27FC236}">
                <a16:creationId xmlns:a16="http://schemas.microsoft.com/office/drawing/2014/main" id="{F9F628CD-BB68-03E8-3E27-819F8FE849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18063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6012BB1F-4936-2F82-4B40-FCE34E8F9A14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973396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8">
            <a:extLst>
              <a:ext uri="{FF2B5EF4-FFF2-40B4-BE49-F238E27FC236}">
                <a16:creationId xmlns:a16="http://schemas.microsoft.com/office/drawing/2014/main" id="{0E25E91D-F8B3-19F7-4577-2FECDE8C2ED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428729" y="3610526"/>
            <a:ext cx="7754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18">
            <a:extLst>
              <a:ext uri="{FF2B5EF4-FFF2-40B4-BE49-F238E27FC236}">
                <a16:creationId xmlns:a16="http://schemas.microsoft.com/office/drawing/2014/main" id="{BE0544E4-618D-36FF-3399-43FC14F9573F}"/>
              </a:ext>
            </a:extLst>
          </p:cNvPr>
          <p:cNvCxnSpPr>
            <a:cxnSpLocks/>
            <a:stCxn id="10" idx="0"/>
            <a:endCxn id="26" idx="2"/>
          </p:cNvCxnSpPr>
          <p:nvPr/>
        </p:nvCxnSpPr>
        <p:spPr>
          <a:xfrm flipH="1" flipV="1">
            <a:off x="9605239" y="2701703"/>
            <a:ext cx="1" cy="4120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C64A65B0-158C-5FF0-F6A0-C7A1C29235F8}"/>
              </a:ext>
            </a:extLst>
          </p:cNvPr>
          <p:cNvSpPr/>
          <p:nvPr/>
        </p:nvSpPr>
        <p:spPr>
          <a:xfrm>
            <a:off x="8323404" y="1725110"/>
            <a:ext cx="2563669" cy="9765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Set loss as new best &amp; remember parameters</a:t>
            </a:r>
          </a:p>
        </p:txBody>
      </p:sp>
      <p:sp>
        <p:nvSpPr>
          <p:cNvPr id="32" name="Hexagon 31">
            <a:extLst>
              <a:ext uri="{FF2B5EF4-FFF2-40B4-BE49-F238E27FC236}">
                <a16:creationId xmlns:a16="http://schemas.microsoft.com/office/drawing/2014/main" id="{44634A04-788F-FE01-3078-A7A6B60B6651}"/>
              </a:ext>
            </a:extLst>
          </p:cNvPr>
          <p:cNvSpPr/>
          <p:nvPr/>
        </p:nvSpPr>
        <p:spPr>
          <a:xfrm>
            <a:off x="4133464" y="4344865"/>
            <a:ext cx="3864713" cy="976594"/>
          </a:xfrm>
          <a:prstGeom prst="hexag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Has it been N epochs since last new best validation loss?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C3FB7B7-C40D-00D4-91C1-5E375C8621D5}"/>
              </a:ext>
            </a:extLst>
          </p:cNvPr>
          <p:cNvSpPr/>
          <p:nvPr/>
        </p:nvSpPr>
        <p:spPr>
          <a:xfrm>
            <a:off x="4814165" y="5707196"/>
            <a:ext cx="2563669" cy="976593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b="1" dirty="0">
                <a:solidFill>
                  <a:schemeClr val="tx1"/>
                </a:solidFill>
              </a:rPr>
              <a:t>Early-Stopping</a:t>
            </a:r>
          </a:p>
          <a:p>
            <a:pPr algn="ctr"/>
            <a:r>
              <a:rPr lang="en-KW" dirty="0">
                <a:solidFill>
                  <a:schemeClr val="tx1"/>
                </a:solidFill>
              </a:rPr>
              <a:t>Stop and return last best parameters</a:t>
            </a:r>
          </a:p>
        </p:txBody>
      </p:sp>
      <p:cxnSp>
        <p:nvCxnSpPr>
          <p:cNvPr id="56" name="Straight Arrow Connector 18">
            <a:extLst>
              <a:ext uri="{FF2B5EF4-FFF2-40B4-BE49-F238E27FC236}">
                <a16:creationId xmlns:a16="http://schemas.microsoft.com/office/drawing/2014/main" id="{180EC00F-E9AE-BE38-DEB8-053FC8B0D1A8}"/>
              </a:ext>
            </a:extLst>
          </p:cNvPr>
          <p:cNvCxnSpPr>
            <a:cxnSpLocks/>
            <a:stCxn id="26" idx="1"/>
            <a:endCxn id="6" idx="0"/>
          </p:cNvCxnSpPr>
          <p:nvPr/>
        </p:nvCxnSpPr>
        <p:spPr>
          <a:xfrm rot="10800000" flipV="1">
            <a:off x="1678132" y="2213406"/>
            <a:ext cx="6645272" cy="104851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18">
            <a:extLst>
              <a:ext uri="{FF2B5EF4-FFF2-40B4-BE49-F238E27FC236}">
                <a16:creationId xmlns:a16="http://schemas.microsoft.com/office/drawing/2014/main" id="{90DBB7E7-C9E8-2C86-92D9-7A8AB5200FA4}"/>
              </a:ext>
            </a:extLst>
          </p:cNvPr>
          <p:cNvCxnSpPr>
            <a:cxnSpLocks/>
            <a:stCxn id="10" idx="2"/>
            <a:endCxn id="32" idx="0"/>
          </p:cNvCxnSpPr>
          <p:nvPr/>
        </p:nvCxnSpPr>
        <p:spPr>
          <a:xfrm rot="5400000">
            <a:off x="8438780" y="3666702"/>
            <a:ext cx="725858" cy="160706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8">
            <a:extLst>
              <a:ext uri="{FF2B5EF4-FFF2-40B4-BE49-F238E27FC236}">
                <a16:creationId xmlns:a16="http://schemas.microsoft.com/office/drawing/2014/main" id="{7709D6F9-0AB8-3459-8579-6ADB793A0AEC}"/>
              </a:ext>
            </a:extLst>
          </p:cNvPr>
          <p:cNvCxnSpPr>
            <a:cxnSpLocks/>
            <a:stCxn id="32" idx="3"/>
            <a:endCxn id="6" idx="2"/>
          </p:cNvCxnSpPr>
          <p:nvPr/>
        </p:nvCxnSpPr>
        <p:spPr>
          <a:xfrm rot="10800000">
            <a:off x="1678132" y="3959128"/>
            <a:ext cx="2455332" cy="87403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18">
            <a:extLst>
              <a:ext uri="{FF2B5EF4-FFF2-40B4-BE49-F238E27FC236}">
                <a16:creationId xmlns:a16="http://schemas.microsoft.com/office/drawing/2014/main" id="{CA999632-B25E-28EA-5AC2-B8788120E8B1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095999" y="5321459"/>
            <a:ext cx="1" cy="38573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0771604-631F-EECB-C953-6F0C73E12CA8}"/>
              </a:ext>
            </a:extLst>
          </p:cNvPr>
          <p:cNvSpPr/>
          <p:nvPr/>
        </p:nvSpPr>
        <p:spPr>
          <a:xfrm>
            <a:off x="9419355" y="2667353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763F5C1-BDEA-06B6-D04A-FE2CEEE3AD49}"/>
              </a:ext>
            </a:extLst>
          </p:cNvPr>
          <p:cNvSpPr/>
          <p:nvPr/>
        </p:nvSpPr>
        <p:spPr>
          <a:xfrm>
            <a:off x="9419355" y="4107455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BFFEE2-2CDF-0C4D-A25F-B09270760E01}"/>
              </a:ext>
            </a:extLst>
          </p:cNvPr>
          <p:cNvSpPr/>
          <p:nvPr/>
        </p:nvSpPr>
        <p:spPr>
          <a:xfrm>
            <a:off x="5944198" y="5214275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2F92635-72AE-B3DE-6A08-66750C9915D8}"/>
              </a:ext>
            </a:extLst>
          </p:cNvPr>
          <p:cNvSpPr/>
          <p:nvPr/>
        </p:nvSpPr>
        <p:spPr>
          <a:xfrm>
            <a:off x="3295226" y="4361908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BF1FBAC-B9E1-7492-D1BE-4C11DCDFA3DA}"/>
              </a:ext>
            </a:extLst>
          </p:cNvPr>
          <p:cNvSpPr/>
          <p:nvPr/>
        </p:nvSpPr>
        <p:spPr>
          <a:xfrm>
            <a:off x="1431887" y="4950944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Epoch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D96219-F83C-2A60-2C3E-3B4CDB2EAC62}"/>
              </a:ext>
            </a:extLst>
          </p:cNvPr>
          <p:cNvSpPr/>
          <p:nvPr/>
        </p:nvSpPr>
        <p:spPr>
          <a:xfrm>
            <a:off x="1431887" y="1624370"/>
            <a:ext cx="1094513" cy="58903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dirty="0">
                <a:solidFill>
                  <a:schemeClr val="tx1"/>
                </a:solidFill>
              </a:rPr>
              <a:t>Next Epoch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FF0C890-B23E-C968-5F6D-D628B49C2C20}"/>
              </a:ext>
            </a:extLst>
          </p:cNvPr>
          <p:cNvSpPr txBox="1"/>
          <p:nvPr/>
        </p:nvSpPr>
        <p:spPr>
          <a:xfrm>
            <a:off x="7998177" y="5167391"/>
            <a:ext cx="3295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000" b="1" dirty="0">
                <a:solidFill>
                  <a:srgbClr val="FF2F92"/>
                </a:solidFill>
              </a:rPr>
              <a:t>N is known as the patience</a:t>
            </a:r>
          </a:p>
        </p:txBody>
      </p:sp>
    </p:spTree>
    <p:extLst>
      <p:ext uri="{BB962C8B-B14F-4D97-AF65-F5344CB8AC3E}">
        <p14:creationId xmlns:p14="http://schemas.microsoft.com/office/powerpoint/2010/main" val="1381517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26" grpId="0" animBg="1"/>
      <p:bldP spid="32" grpId="0" animBg="1"/>
      <p:bldP spid="41" grpId="0" animBg="1"/>
      <p:bldP spid="86" grpId="0"/>
      <p:bldP spid="87" grpId="0"/>
      <p:bldP spid="88" grpId="0"/>
      <p:bldP spid="89" grpId="0"/>
      <p:bldP spid="90" grpId="0"/>
      <p:bldP spid="91" grpId="0"/>
      <p:bldP spid="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EBA19-6EB0-1D41-2F77-2F89AC1E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DD72B-F3D6-7E11-DFAE-05F036EBE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Idea: </a:t>
                </a:r>
                <a:r>
                  <a:rPr lang="en-KW" dirty="0"/>
                  <a:t>having more</a:t>
                </a:r>
                <a:r>
                  <a:rPr lang="en-KW" dirty="0">
                    <a:solidFill>
                      <a:srgbClr val="00B0F0"/>
                    </a:solidFill>
                  </a:rPr>
                  <a:t> </a:t>
                </a:r>
                <a:r>
                  <a:rPr lang="en-KW" dirty="0"/>
                  <a:t>zero weights =&gt; simpler models and less overfitting and vice-versa</a:t>
                </a:r>
              </a:p>
              <a:p>
                <a:r>
                  <a:rPr lang="en-KW" dirty="0"/>
                  <a:t>Punish the model for having large weights:</a:t>
                </a:r>
              </a:p>
              <a:p>
                <a:pPr lvl="1"/>
                <a:r>
                  <a:rPr lang="en-KW" dirty="0"/>
                  <a:t>L2 Regularization: multiply penalty by square of the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KW" b="0" dirty="0"/>
              </a:p>
              <a:p>
                <a:pPr lvl="1"/>
                <a:endParaRPr lang="en-KW" dirty="0"/>
              </a:p>
              <a:p>
                <a:pPr lvl="1"/>
                <a:r>
                  <a:rPr lang="en-KW" dirty="0"/>
                  <a:t>L1 Regularization: multiply penalty by the absolute value of weights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𝑾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KW" dirty="0"/>
              </a:p>
              <a:p>
                <a:pPr lvl="1"/>
                <a:r>
                  <a:rPr lang="en-KW" dirty="0"/>
                  <a:t>The penalty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KW" dirty="0"/>
                  <a:t> has to be chosen, likely by brute force over the training set or over a small sample of the data</a:t>
                </a:r>
              </a:p>
              <a:p>
                <a:endParaRPr lang="en-K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FDD72B-F3D6-7E11-DFAE-05F036EBE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b="-22384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39954375-A6DA-B23A-0CE3-E38314B96651}"/>
              </a:ext>
            </a:extLst>
          </p:cNvPr>
          <p:cNvGrpSpPr/>
          <p:nvPr/>
        </p:nvGrpSpPr>
        <p:grpSpPr>
          <a:xfrm>
            <a:off x="5028534" y="3793067"/>
            <a:ext cx="2072177" cy="493566"/>
            <a:chOff x="5028534" y="3793067"/>
            <a:chExt cx="2072177" cy="49356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CB09EF-6BD3-F362-F50E-27A62AA4CBF5}"/>
                </a:ext>
              </a:extLst>
            </p:cNvPr>
            <p:cNvSpPr txBox="1"/>
            <p:nvPr/>
          </p:nvSpPr>
          <p:spPr>
            <a:xfrm>
              <a:off x="5028534" y="3886523"/>
              <a:ext cx="1665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KW" sz="2000" b="1" dirty="0">
                  <a:solidFill>
                    <a:srgbClr val="FF2F92"/>
                  </a:solidFill>
                </a:rPr>
                <a:t>Penalty term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57BB9A6-4373-1D68-1C43-115B5B1AF3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5600" y="3793067"/>
              <a:ext cx="395111" cy="293511"/>
            </a:xfrm>
            <a:prstGeom prst="straightConnector1">
              <a:avLst/>
            </a:prstGeom>
            <a:ln w="57150">
              <a:solidFill>
                <a:srgbClr val="FF2F92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4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B935-FE29-8341-C3D3-88D9D5216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Hyperparameters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DB3E-7A0A-C1E9-49B3-CF87E2F0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KW" dirty="0"/>
              <a:t>In the course, we have seen examples of model parameters:</a:t>
            </a:r>
          </a:p>
          <a:p>
            <a:pPr lvl="1"/>
            <a:r>
              <a:rPr lang="en-KW" dirty="0"/>
              <a:t>The betas in linear regression</a:t>
            </a:r>
          </a:p>
          <a:p>
            <a:pPr lvl="1"/>
            <a:r>
              <a:rPr lang="en-KW" dirty="0"/>
              <a:t>The weight matrices in the MLP</a:t>
            </a:r>
          </a:p>
          <a:p>
            <a:r>
              <a:rPr lang="en-KW" dirty="0"/>
              <a:t>We have also seen examples of hyperparameters:</a:t>
            </a:r>
          </a:p>
          <a:p>
            <a:pPr lvl="1"/>
            <a:r>
              <a:rPr lang="en-KW" dirty="0"/>
              <a:t>Input features into the linear regression</a:t>
            </a:r>
          </a:p>
          <a:p>
            <a:pPr lvl="1"/>
            <a:r>
              <a:rPr lang="en-KW" dirty="0"/>
              <a:t>Learning rate</a:t>
            </a:r>
          </a:p>
          <a:p>
            <a:pPr lvl="1"/>
            <a:r>
              <a:rPr lang="en-KW" dirty="0"/>
              <a:t>Number of hidden layers &amp; neurons within each layer</a:t>
            </a:r>
          </a:p>
          <a:p>
            <a:pPr lvl="1"/>
            <a:r>
              <a:rPr lang="en-KW" dirty="0"/>
              <a:t>Activation functions</a:t>
            </a:r>
          </a:p>
          <a:p>
            <a:pPr lvl="1"/>
            <a:r>
              <a:rPr lang="en-KW" dirty="0"/>
              <a:t>Penalty term is also a hyperparameter</a:t>
            </a:r>
          </a:p>
          <a:p>
            <a:r>
              <a:rPr lang="en-KW" dirty="0"/>
              <a:t>Hyperparameters are things that cannot be optimized with the learning algorithm directly (i.e., loss is not differentiable with respect to them)</a:t>
            </a:r>
          </a:p>
          <a:p>
            <a:r>
              <a:rPr lang="en-KW" dirty="0"/>
              <a:t>Typically you determine them based on the training set using techniques like brute force or Bayesian optimization</a:t>
            </a:r>
          </a:p>
        </p:txBody>
      </p:sp>
    </p:spTree>
    <p:extLst>
      <p:ext uri="{BB962C8B-B14F-4D97-AF65-F5344CB8AC3E}">
        <p14:creationId xmlns:p14="http://schemas.microsoft.com/office/powerpoint/2010/main" val="3637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early-stopping and L1/L2 regularization</a:t>
            </a:r>
          </a:p>
          <a:p>
            <a:r>
              <a:rPr lang="en-KW"/>
              <a:t>Evaluate result and compare to no vanilla model</a:t>
            </a:r>
            <a:endParaRPr lang="en-KW" dirty="0"/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11849</TotalTime>
  <Words>383</Words>
  <Application>Microsoft Macintosh PowerPoint</Application>
  <PresentationFormat>Widescreen</PresentationFormat>
  <Paragraphs>59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Block 12: Fighting Overfitting</vt:lpstr>
      <vt:lpstr>Overfitting Visualizated</vt:lpstr>
      <vt:lpstr>Early-Stopping</vt:lpstr>
      <vt:lpstr>Early-Stopping</vt:lpstr>
      <vt:lpstr>Regularization</vt:lpstr>
      <vt:lpstr>Hyperparameters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172</cp:revision>
  <dcterms:created xsi:type="dcterms:W3CDTF">2025-10-01T15:15:52Z</dcterms:created>
  <dcterms:modified xsi:type="dcterms:W3CDTF">2025-10-22T17:08:29Z</dcterms:modified>
</cp:coreProperties>
</file>