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92" r:id="rId3"/>
    <p:sldId id="293" r:id="rId4"/>
    <p:sldId id="294" r:id="rId5"/>
    <p:sldId id="295" r:id="rId6"/>
    <p:sldId id="296" r:id="rId7"/>
    <p:sldId id="298" r:id="rId8"/>
    <p:sldId id="300" r:id="rId9"/>
    <p:sldId id="291" r:id="rId10"/>
  </p:sldIdLst>
  <p:sldSz cx="12192000" cy="6858000"/>
  <p:notesSz cx="6858000" cy="9144000"/>
  <p:defaultTextStyle>
    <a:defPPr>
      <a:defRPr lang="en-K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8"/>
    <p:restoredTop sz="80175"/>
  </p:normalViewPr>
  <p:slideViewPr>
    <p:cSldViewPr snapToGrid="0">
      <p:cViewPr varScale="1">
        <p:scale>
          <a:sx n="142" d="100"/>
          <a:sy n="142" d="100"/>
        </p:scale>
        <p:origin x="18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DAF9C-BFBB-7344-81B1-BA27AD60250B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CAF34-6B4C-E54E-8A71-2DCA512F23AC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89004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Excellent source: https://</a:t>
            </a:r>
            <a:r>
              <a:rPr lang="en-US" dirty="0" err="1"/>
              <a:t>visionbook.mit.edu</a:t>
            </a:r>
            <a:r>
              <a:rPr lang="en-US" dirty="0"/>
              <a:t>/</a:t>
            </a:r>
            <a:r>
              <a:rPr lang="en-US" dirty="0" err="1"/>
              <a:t>backpropagation.html</a:t>
            </a:r>
            <a:endParaRPr lang="en-K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CAF34-6B4C-E54E-8A71-2DCA512F23AC}" type="slidenum">
              <a:rPr lang="en-KW" smtClean="0"/>
              <a:t>7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05812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KW" dirty="0"/>
              <a:t>Backprop: </a:t>
            </a:r>
            <a:r>
              <a:rPr lang="en-US" dirty="0"/>
              <a:t>Excellent source: https://</a:t>
            </a:r>
            <a:r>
              <a:rPr lang="en-US" dirty="0" err="1"/>
              <a:t>visionbook.mit.edu</a:t>
            </a:r>
            <a:r>
              <a:rPr lang="en-US" dirty="0"/>
              <a:t>/</a:t>
            </a:r>
            <a:r>
              <a:rPr lang="en-US" dirty="0" err="1"/>
              <a:t>backpropagation.html</a:t>
            </a:r>
            <a:endParaRPr lang="en-KW"/>
          </a:p>
          <a:p>
            <a:endParaRPr lang="en-KW"/>
          </a:p>
          <a:p>
            <a:r>
              <a:rPr lang="en-KW" dirty="0"/>
              <a:t>Extended expalanation: </a:t>
            </a:r>
            <a:r>
              <a:rPr lang="en-US" dirty="0"/>
              <a:t>https://</a:t>
            </a:r>
            <a:r>
              <a:rPr lang="en-US" dirty="0" err="1"/>
              <a:t>www.deeplearning.ai</a:t>
            </a:r>
            <a:r>
              <a:rPr lang="en-US" dirty="0"/>
              <a:t>/ai-notes/initialization/</a:t>
            </a:r>
            <a:r>
              <a:rPr lang="en-US" dirty="0" err="1"/>
              <a:t>index.html</a:t>
            </a:r>
            <a:endParaRPr lang="en-K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CAF34-6B4C-E54E-8A71-2DCA512F23AC}" type="slidenum">
              <a:rPr lang="en-KW" smtClean="0"/>
              <a:t>8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277257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FC9F-3FEE-244A-F999-EBE418F57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696D3-E3C8-8005-0F74-73AF9061D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B7DE9-8CE4-8B35-96EF-114B2AC4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3BB4D-C488-D49F-8F4E-A06CFA19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68E6F-4158-3173-2FF2-460CF787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80892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1E83-D0C9-A30E-9054-8F8418FC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B61F0-3850-6152-C323-4290E7C24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38A54-2448-BCEE-2F39-B97BFF31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3C73F-94D9-BC4B-5B1C-1D108679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815D3-8A27-CEFA-DBCC-9653139A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00348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59B5C-57B7-5723-29C8-829FBC685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F4A64-D5C2-AD64-5D55-070EA508D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A10F4-5017-8D28-A65C-0A4975B4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5A4C3-369B-DE65-08B8-5D85DF4B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19BC1-3503-992F-C324-4F978C31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01547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820E-0794-40B7-3EE5-E4B39330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4351-3D0D-BF14-0D5B-679664D17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631A2-EAAE-6ACB-F4D4-7515C150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6B446-E56C-1FEC-235C-2834246C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AFFA1-90D5-5E85-D9B2-73548BC1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78747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19B6-967D-25A1-EA0E-FB990E54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8708B-C405-B344-39CF-4B2EC81F5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09D3A-BC32-B076-50CC-A0519B03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9881B-C3C1-AEA8-D905-3B09E720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54EF5-B0F4-9935-BAFD-25F723E1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7094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CECE-A557-2EA8-C9F9-9961A816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ECBB8-8A8C-AF32-F17F-F0CDAECBD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  <a:lvl3pPr>
              <a:defRPr b="1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F3B24-1F34-901E-2F82-98F50460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  <a:lvl3pPr>
              <a:defRPr b="1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2B0A3-EF2D-FA9C-33C5-D38F9FCC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B99C2-9A2B-DB64-82A2-E0209C9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C09A1-2960-416F-EBF8-D55BDBA4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69504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DEF8-038D-7834-6209-C2A429AB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138ED-CD04-918E-3416-48073A757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FA666-9B70-8184-F3C8-365A96554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863D6-A67F-AC83-0F6E-D165EBC67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905A8-86AE-3855-AAE8-A8AF640EF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24D39B-ACAB-1CCB-EB5F-A7787134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968B2-7704-A144-F071-5C7106A2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163C4-B312-E8A1-AAEA-C04E837E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61692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77E2-3547-CBB3-209D-376E78C3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6FEC2-C79E-CD82-94BB-6E3B7067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928F1-E5BB-D61D-7D55-574CAA72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D2419-FC3A-4FF1-ADDB-80310C4C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6953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3F98D-9DCB-D04F-1304-1261674F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82328-DCE1-F392-6F10-11158E94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C5402-FEB5-A5AC-E766-3CE8858D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78711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0EBA-1B9E-C9EB-2AEB-1056A28F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8B520-7670-DFB7-E67F-9FF193A13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7A22F-3B40-32A7-450D-7900DEC0A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EFBB0-D546-4C3D-05F9-BA2CC417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D591F-74DD-C836-F2FD-3D2CC7AE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E8F9F-FA95-BB44-CBB3-D1CEC83C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80910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636B-66DA-3672-5C55-90B3F3EC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9A154-828D-5527-60D6-27056B3BE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3C6F8-B1CB-084C-A99B-3F5881200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9D2AB-2C09-6601-6504-3FB78C96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24D3B-3843-A1FF-6CB7-43E271B6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54B6E-E964-9A60-F11B-7777E97A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21894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14A35-6333-5A38-881D-92447D7F1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A2A0A-9A15-AF59-D197-31710751D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1B62D-BF38-77EA-FB49-6A345C917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78BAB4-45D1-EE48-BF00-BF3F291908FD}" type="datetimeFigureOut">
              <a:rPr lang="en-KW" smtClean="0"/>
              <a:t>21/10/2025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9E836-83C3-5E8C-7A20-323C54432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48206-E860-1902-21BA-53BD22E2B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748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3776-8520-D894-E08F-ECB183D9B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W" dirty="0"/>
              <a:t>Block 11: Multi Layer Perceptron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58F23-CC65-7302-3FAD-EE84686DE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W" dirty="0"/>
              <a:t>Mohammad M. Khajah</a:t>
            </a:r>
          </a:p>
          <a:p>
            <a:r>
              <a:rPr lang="en-KW" dirty="0"/>
              <a:t>October 2025</a:t>
            </a:r>
          </a:p>
        </p:txBody>
      </p:sp>
    </p:spTree>
    <p:extLst>
      <p:ext uri="{BB962C8B-B14F-4D97-AF65-F5344CB8AC3E}">
        <p14:creationId xmlns:p14="http://schemas.microsoft.com/office/powerpoint/2010/main" val="212480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AF17-405D-3CDA-E837-544665FB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Can Logistic Regression Handle This?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86740B-137B-7176-3A53-B25886A27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5170" y="1825625"/>
            <a:ext cx="4481660" cy="4351338"/>
          </a:xfrm>
        </p:spPr>
      </p:pic>
    </p:spTree>
    <p:extLst>
      <p:ext uri="{BB962C8B-B14F-4D97-AF65-F5344CB8AC3E}">
        <p14:creationId xmlns:p14="http://schemas.microsoft.com/office/powerpoint/2010/main" val="19401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723C-F248-4269-D3E6-3EC4A2D9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Can Logistic Regression Handle This?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9DA634-09FE-9415-C85F-EFC676857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467769"/>
            <a:ext cx="10515600" cy="30670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66D33C-EAF6-4FBC-F732-F35A42B547B8}"/>
              </a:ext>
            </a:extLst>
          </p:cNvPr>
          <p:cNvSpPr txBox="1"/>
          <p:nvPr/>
        </p:nvSpPr>
        <p:spPr>
          <a:xfrm>
            <a:off x="2477605" y="5788680"/>
            <a:ext cx="7236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W" sz="2800" b="1" dirty="0">
                <a:solidFill>
                  <a:srgbClr val="FF0000"/>
                </a:solidFill>
              </a:rPr>
              <a:t>No line can neatly separate the two classes</a:t>
            </a:r>
          </a:p>
        </p:txBody>
      </p:sp>
    </p:spTree>
    <p:extLst>
      <p:ext uri="{BB962C8B-B14F-4D97-AF65-F5344CB8AC3E}">
        <p14:creationId xmlns:p14="http://schemas.microsoft.com/office/powerpoint/2010/main" val="420157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F44E-4FC4-37A9-171A-AB5368B0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Logistic Regression Diagram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6D1E63-58F5-3038-6C56-83AF9637BA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774866"/>
                <a:ext cx="10515600" cy="1402096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KW" dirty="0">
                    <a:solidFill>
                      <a:srgbClr val="7030A0"/>
                    </a:solidFill>
                  </a:rPr>
                  <a:t>P(Blue Point)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KW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𝑒𝑥𝑝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−(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KW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6D1E63-58F5-3038-6C56-83AF9637BA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774866"/>
                <a:ext cx="10515600" cy="1402096"/>
              </a:xfrm>
              <a:blipFill>
                <a:blip r:embed="rId2"/>
                <a:stretch>
                  <a:fillRect t="-1786"/>
                </a:stretch>
              </a:blipFill>
            </p:spPr>
            <p:txBody>
              <a:bodyPr/>
              <a:lstStyle/>
              <a:p>
                <a:r>
                  <a:rPr lang="en-K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A8B6157D-E441-5B70-4899-5C4DF5C1E80B}"/>
              </a:ext>
            </a:extLst>
          </p:cNvPr>
          <p:cNvSpPr/>
          <p:nvPr/>
        </p:nvSpPr>
        <p:spPr>
          <a:xfrm>
            <a:off x="2298700" y="2617390"/>
            <a:ext cx="990600" cy="990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Σ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D23C13-8F47-FDD4-C912-0BF1E0A5EF3E}"/>
              </a:ext>
            </a:extLst>
          </p:cNvPr>
          <p:cNvSpPr/>
          <p:nvPr/>
        </p:nvSpPr>
        <p:spPr>
          <a:xfrm>
            <a:off x="838200" y="2740819"/>
            <a:ext cx="990600" cy="7437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800" b="1" dirty="0">
                <a:solidFill>
                  <a:schemeClr val="tx1"/>
                </a:solidFill>
              </a:rPr>
              <a:t>x</a:t>
            </a:r>
            <a:r>
              <a:rPr lang="en-KW" sz="2800" b="1" baseline="-25000" dirty="0">
                <a:solidFill>
                  <a:schemeClr val="tx1"/>
                </a:solidFill>
              </a:rPr>
              <a:t>1</a:t>
            </a:r>
            <a:endParaRPr lang="en-KW" sz="2800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5690AC-99A7-ADA7-DD7A-990DCBD6EA4C}"/>
              </a:ext>
            </a:extLst>
          </p:cNvPr>
          <p:cNvSpPr/>
          <p:nvPr/>
        </p:nvSpPr>
        <p:spPr>
          <a:xfrm>
            <a:off x="838200" y="3652440"/>
            <a:ext cx="990600" cy="7437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800" b="1" dirty="0">
                <a:solidFill>
                  <a:schemeClr val="tx1"/>
                </a:solidFill>
              </a:rPr>
              <a:t>x</a:t>
            </a:r>
            <a:r>
              <a:rPr lang="en-KW" sz="2800" b="1" baseline="-25000" dirty="0">
                <a:solidFill>
                  <a:schemeClr val="tx1"/>
                </a:solidFill>
              </a:rPr>
              <a:t>2</a:t>
            </a:r>
            <a:endParaRPr lang="en-KW" sz="28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B8D5AB-FCFE-4367-F3D7-52451FD5A0F8}"/>
              </a:ext>
            </a:extLst>
          </p:cNvPr>
          <p:cNvSpPr/>
          <p:nvPr/>
        </p:nvSpPr>
        <p:spPr>
          <a:xfrm>
            <a:off x="838200" y="1828801"/>
            <a:ext cx="990600" cy="7437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800" b="1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EA2B94-6483-3A29-8658-5EF1A9BC5F1B}"/>
              </a:ext>
            </a:extLst>
          </p:cNvPr>
          <p:cNvGrpSpPr/>
          <p:nvPr/>
        </p:nvGrpSpPr>
        <p:grpSpPr>
          <a:xfrm>
            <a:off x="3759200" y="2729122"/>
            <a:ext cx="990600" cy="743743"/>
            <a:chOff x="3759200" y="2740819"/>
            <a:chExt cx="2057400" cy="743743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CE4C8C3-5EBC-6D34-2365-3DE8D640B01C}"/>
                </a:ext>
              </a:extLst>
            </p:cNvPr>
            <p:cNvSpPr/>
            <p:nvPr/>
          </p:nvSpPr>
          <p:spPr>
            <a:xfrm>
              <a:off x="3759200" y="2740819"/>
              <a:ext cx="2057400" cy="74374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W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94E96CBF-4335-BFCF-BEC0-A7CDBFCBC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400" y="2832100"/>
              <a:ext cx="1663700" cy="495300"/>
            </a:xfrm>
            <a:prstGeom prst="curvedConnector3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30E1583-8D8D-38F3-9A8C-A8CF14D17870}"/>
              </a:ext>
            </a:extLst>
          </p:cNvPr>
          <p:cNvCxnSpPr>
            <a:stCxn id="19" idx="3"/>
            <a:endCxn id="16" idx="1"/>
          </p:cNvCxnSpPr>
          <p:nvPr/>
        </p:nvCxnSpPr>
        <p:spPr>
          <a:xfrm>
            <a:off x="1828800" y="2200673"/>
            <a:ext cx="614970" cy="561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B6FE59-4C13-8C6F-A1B0-74754C82918D}"/>
              </a:ext>
            </a:extLst>
          </p:cNvPr>
          <p:cNvCxnSpPr>
            <a:cxnSpLocks/>
            <a:stCxn id="17" idx="3"/>
            <a:endCxn id="16" idx="2"/>
          </p:cNvCxnSpPr>
          <p:nvPr/>
        </p:nvCxnSpPr>
        <p:spPr>
          <a:xfrm flipV="1">
            <a:off x="1828800" y="3112690"/>
            <a:ext cx="4699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54D643-4AA3-9836-7DCD-5C0CE0835D76}"/>
              </a:ext>
            </a:extLst>
          </p:cNvPr>
          <p:cNvCxnSpPr>
            <a:cxnSpLocks/>
            <a:stCxn id="18" idx="3"/>
            <a:endCxn id="16" idx="3"/>
          </p:cNvCxnSpPr>
          <p:nvPr/>
        </p:nvCxnSpPr>
        <p:spPr>
          <a:xfrm flipV="1">
            <a:off x="1828800" y="3462920"/>
            <a:ext cx="614970" cy="5613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D1CC7F-A283-6B45-C1AB-26D920E91807}"/>
              </a:ext>
            </a:extLst>
          </p:cNvPr>
          <p:cNvCxnSpPr>
            <a:cxnSpLocks/>
            <a:stCxn id="16" idx="6"/>
            <a:endCxn id="20" idx="1"/>
          </p:cNvCxnSpPr>
          <p:nvPr/>
        </p:nvCxnSpPr>
        <p:spPr>
          <a:xfrm flipV="1">
            <a:off x="3289300" y="3100994"/>
            <a:ext cx="469900" cy="116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2DB4D7D-BB24-917C-F850-0740369164D0}"/>
              </a:ext>
            </a:extLst>
          </p:cNvPr>
          <p:cNvSpPr txBox="1"/>
          <p:nvPr/>
        </p:nvSpPr>
        <p:spPr>
          <a:xfrm>
            <a:off x="2033075" y="2049324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W" sz="2800" dirty="0"/>
              <a:t>b</a:t>
            </a:r>
            <a:r>
              <a:rPr lang="en-KW" sz="2800" baseline="-25000" dirty="0"/>
              <a:t>0</a:t>
            </a:r>
            <a:endParaRPr lang="en-KW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9ACAAB-C5B0-DB0F-20DB-B891C047D428}"/>
              </a:ext>
            </a:extLst>
          </p:cNvPr>
          <p:cNvSpPr txBox="1"/>
          <p:nvPr/>
        </p:nvSpPr>
        <p:spPr>
          <a:xfrm>
            <a:off x="1821414" y="2595954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W" sz="2800" dirty="0"/>
              <a:t>b</a:t>
            </a:r>
            <a:r>
              <a:rPr lang="en-KW" sz="2800" baseline="-25000" dirty="0"/>
              <a:t>1</a:t>
            </a:r>
            <a:endParaRPr lang="en-KW" sz="2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E3951F-40AE-F638-5A4E-95E9D64154FB}"/>
              </a:ext>
            </a:extLst>
          </p:cNvPr>
          <p:cNvSpPr txBox="1"/>
          <p:nvPr/>
        </p:nvSpPr>
        <p:spPr>
          <a:xfrm>
            <a:off x="2033074" y="3607197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W" sz="2800" dirty="0"/>
              <a:t>b</a:t>
            </a:r>
            <a:r>
              <a:rPr lang="en-KW" sz="2800" baseline="-25000" dirty="0"/>
              <a:t>2</a:t>
            </a:r>
            <a:endParaRPr lang="en-KW" sz="28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0B8BC69-E3BC-2855-704F-C63B56163F73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4749800" y="3100994"/>
            <a:ext cx="595923" cy="10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8D5E896-0FBA-E5D5-11FE-337F47AFFB8A}"/>
              </a:ext>
            </a:extLst>
          </p:cNvPr>
          <p:cNvSpPr txBox="1"/>
          <p:nvPr/>
        </p:nvSpPr>
        <p:spPr>
          <a:xfrm>
            <a:off x="5345723" y="2857564"/>
            <a:ext cx="2258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W" sz="2800" dirty="0"/>
              <a:t>P(</a:t>
            </a:r>
            <a:r>
              <a:rPr lang="en-KW" sz="2800" b="1" dirty="0">
                <a:solidFill>
                  <a:srgbClr val="0070C0"/>
                </a:solidFill>
              </a:rPr>
              <a:t>Blue Point</a:t>
            </a:r>
            <a:r>
              <a:rPr lang="en-KW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909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92CCF-A785-A48B-6172-EFF2F123D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C943F-8859-0326-0181-D29FF1CB6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Solution: Introduce Non-Linearities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E1AAD-F029-8E21-EAA9-DEEC421BD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02639"/>
            <a:ext cx="10515600" cy="574323"/>
          </a:xfrm>
        </p:spPr>
        <p:txBody>
          <a:bodyPr/>
          <a:lstStyle/>
          <a:p>
            <a:pPr marL="0" indent="0" algn="ctr">
              <a:buNone/>
            </a:pPr>
            <a:r>
              <a:rPr lang="en-KW" dirty="0"/>
              <a:t>Multilayer Perceptron (MLP) – Your First Neural Net!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664592-2AC4-A86A-9C67-985ADDCBEC52}"/>
              </a:ext>
            </a:extLst>
          </p:cNvPr>
          <p:cNvSpPr/>
          <p:nvPr/>
        </p:nvSpPr>
        <p:spPr>
          <a:xfrm>
            <a:off x="2683711" y="2263576"/>
            <a:ext cx="617935" cy="6179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Σ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9CC545-699D-FA57-FCEF-8964EA89248B}"/>
              </a:ext>
            </a:extLst>
          </p:cNvPr>
          <p:cNvSpPr/>
          <p:nvPr/>
        </p:nvSpPr>
        <p:spPr>
          <a:xfrm>
            <a:off x="838200" y="2740819"/>
            <a:ext cx="990600" cy="7437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800" b="1" dirty="0">
                <a:solidFill>
                  <a:schemeClr val="tx1"/>
                </a:solidFill>
              </a:rPr>
              <a:t>x</a:t>
            </a:r>
            <a:r>
              <a:rPr lang="en-KW" sz="2800" b="1" baseline="-25000" dirty="0">
                <a:solidFill>
                  <a:schemeClr val="tx1"/>
                </a:solidFill>
              </a:rPr>
              <a:t>1</a:t>
            </a:r>
            <a:endParaRPr lang="en-KW" sz="2800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444D91-9DA0-B480-E9A4-AC5AD8EE6F37}"/>
              </a:ext>
            </a:extLst>
          </p:cNvPr>
          <p:cNvSpPr/>
          <p:nvPr/>
        </p:nvSpPr>
        <p:spPr>
          <a:xfrm>
            <a:off x="838200" y="3652440"/>
            <a:ext cx="990600" cy="7437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800" b="1" dirty="0">
                <a:solidFill>
                  <a:schemeClr val="tx1"/>
                </a:solidFill>
              </a:rPr>
              <a:t>x</a:t>
            </a:r>
            <a:r>
              <a:rPr lang="en-KW" sz="2800" b="1" baseline="-25000" dirty="0">
                <a:solidFill>
                  <a:schemeClr val="tx1"/>
                </a:solidFill>
              </a:rPr>
              <a:t>2</a:t>
            </a:r>
            <a:endParaRPr lang="en-KW" sz="28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C2D48D-9073-51E8-F1CD-54810DB163AC}"/>
              </a:ext>
            </a:extLst>
          </p:cNvPr>
          <p:cNvSpPr/>
          <p:nvPr/>
        </p:nvSpPr>
        <p:spPr>
          <a:xfrm>
            <a:off x="838200" y="1828801"/>
            <a:ext cx="990600" cy="7437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800" b="1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3688112-4461-734D-6CF1-60617C60E234}"/>
              </a:ext>
            </a:extLst>
          </p:cNvPr>
          <p:cNvGrpSpPr/>
          <p:nvPr/>
        </p:nvGrpSpPr>
        <p:grpSpPr>
          <a:xfrm>
            <a:off x="7311292" y="2733364"/>
            <a:ext cx="990600" cy="743743"/>
            <a:chOff x="3759200" y="2740819"/>
            <a:chExt cx="2057400" cy="743743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7BADC65-ADEC-EDBF-E314-9C4E0E27CAE4}"/>
                </a:ext>
              </a:extLst>
            </p:cNvPr>
            <p:cNvSpPr/>
            <p:nvPr/>
          </p:nvSpPr>
          <p:spPr>
            <a:xfrm>
              <a:off x="3759200" y="2740819"/>
              <a:ext cx="2057400" cy="74374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W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2D11E6D4-4CF2-35F1-F433-F41C657A7B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400" y="2832100"/>
              <a:ext cx="1663700" cy="495300"/>
            </a:xfrm>
            <a:prstGeom prst="curvedConnector3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CC28A0-71CB-1729-CC7E-B419A443EB49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301892" y="3105236"/>
            <a:ext cx="595923" cy="10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EA52BBC-B285-A406-0AE3-BC93254690D7}"/>
              </a:ext>
            </a:extLst>
          </p:cNvPr>
          <p:cNvSpPr txBox="1"/>
          <p:nvPr/>
        </p:nvSpPr>
        <p:spPr>
          <a:xfrm>
            <a:off x="8897815" y="2861806"/>
            <a:ext cx="2258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W" sz="2800" dirty="0"/>
              <a:t>P(</a:t>
            </a:r>
            <a:r>
              <a:rPr lang="en-KW" sz="2800" b="1" dirty="0">
                <a:solidFill>
                  <a:srgbClr val="0070C0"/>
                </a:solidFill>
              </a:rPr>
              <a:t>Blue Point</a:t>
            </a:r>
            <a:r>
              <a:rPr lang="en-KW" sz="2800" dirty="0"/>
              <a:t>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93C0B05-4C06-7E49-2DD7-CA74087A0E41}"/>
              </a:ext>
            </a:extLst>
          </p:cNvPr>
          <p:cNvGrpSpPr/>
          <p:nvPr/>
        </p:nvGrpSpPr>
        <p:grpSpPr>
          <a:xfrm>
            <a:off x="3561695" y="2200672"/>
            <a:ext cx="990600" cy="743743"/>
            <a:chOff x="3759200" y="2740819"/>
            <a:chExt cx="2057400" cy="743743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9457D95-90F8-A3FB-0B50-A59010E1ECFF}"/>
                </a:ext>
              </a:extLst>
            </p:cNvPr>
            <p:cNvSpPr/>
            <p:nvPr/>
          </p:nvSpPr>
          <p:spPr>
            <a:xfrm>
              <a:off x="3759200" y="2740819"/>
              <a:ext cx="2057400" cy="74374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W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Curved Connector 5">
              <a:extLst>
                <a:ext uri="{FF2B5EF4-FFF2-40B4-BE49-F238E27FC236}">
                  <a16:creationId xmlns:a16="http://schemas.microsoft.com/office/drawing/2014/main" id="{0943C032-A951-5C41-D518-A1AF9F0097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400" y="2832100"/>
              <a:ext cx="1663700" cy="495300"/>
            </a:xfrm>
            <a:prstGeom prst="curvedConnector3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F1B0A7-C146-BA3E-6515-97EE6B0A10A2}"/>
              </a:ext>
            </a:extLst>
          </p:cNvPr>
          <p:cNvCxnSpPr>
            <a:cxnSpLocks/>
            <a:stCxn id="16" idx="6"/>
            <a:endCxn id="5" idx="1"/>
          </p:cNvCxnSpPr>
          <p:nvPr/>
        </p:nvCxnSpPr>
        <p:spPr>
          <a:xfrm>
            <a:off x="3301646" y="2572544"/>
            <a:ext cx="2600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2390B8-D52D-F5B5-28FF-F12EB1B820C4}"/>
              </a:ext>
            </a:extLst>
          </p:cNvPr>
          <p:cNvCxnSpPr>
            <a:cxnSpLocks/>
            <a:stCxn id="19" idx="3"/>
            <a:endCxn id="16" idx="2"/>
          </p:cNvCxnSpPr>
          <p:nvPr/>
        </p:nvCxnSpPr>
        <p:spPr>
          <a:xfrm>
            <a:off x="1828800" y="2200673"/>
            <a:ext cx="854911" cy="3718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09FEBC0-0395-48D6-C107-984686F7CD6B}"/>
              </a:ext>
            </a:extLst>
          </p:cNvPr>
          <p:cNvCxnSpPr>
            <a:cxnSpLocks/>
            <a:stCxn id="17" idx="3"/>
            <a:endCxn id="16" idx="2"/>
          </p:cNvCxnSpPr>
          <p:nvPr/>
        </p:nvCxnSpPr>
        <p:spPr>
          <a:xfrm flipV="1">
            <a:off x="1828800" y="2572544"/>
            <a:ext cx="854911" cy="540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683E124-1707-2DB4-A2A4-A6C263E70C71}"/>
              </a:ext>
            </a:extLst>
          </p:cNvPr>
          <p:cNvCxnSpPr>
            <a:cxnSpLocks/>
            <a:stCxn id="18" idx="3"/>
            <a:endCxn id="16" idx="2"/>
          </p:cNvCxnSpPr>
          <p:nvPr/>
        </p:nvCxnSpPr>
        <p:spPr>
          <a:xfrm flipV="1">
            <a:off x="1828800" y="2572544"/>
            <a:ext cx="854911" cy="1451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030599F-AAB7-D63C-092A-25897398AE15}"/>
              </a:ext>
            </a:extLst>
          </p:cNvPr>
          <p:cNvSpPr/>
          <p:nvPr/>
        </p:nvSpPr>
        <p:spPr>
          <a:xfrm>
            <a:off x="2683711" y="3170886"/>
            <a:ext cx="617935" cy="6179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Σ</a:t>
            </a:r>
            <a:endParaRPr lang="en-US" sz="4000" dirty="0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B6EA6BD-FDDE-E694-9D22-369F9BFBBD96}"/>
              </a:ext>
            </a:extLst>
          </p:cNvPr>
          <p:cNvGrpSpPr/>
          <p:nvPr/>
        </p:nvGrpSpPr>
        <p:grpSpPr>
          <a:xfrm>
            <a:off x="3561695" y="3107982"/>
            <a:ext cx="990600" cy="743743"/>
            <a:chOff x="3759200" y="2740819"/>
            <a:chExt cx="2057400" cy="743743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B0A84E1C-5FD8-12E3-5913-CDF6813E9010}"/>
                </a:ext>
              </a:extLst>
            </p:cNvPr>
            <p:cNvSpPr/>
            <p:nvPr/>
          </p:nvSpPr>
          <p:spPr>
            <a:xfrm>
              <a:off x="3759200" y="2740819"/>
              <a:ext cx="2057400" cy="74374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W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EC4533C7-FF0B-ABFF-7F45-AF2AFCECBA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400" y="2832100"/>
              <a:ext cx="1663700" cy="495300"/>
            </a:xfrm>
            <a:prstGeom prst="curvedConnector3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005F354-27CC-C3E8-F3F8-08A6A9A07DF6}"/>
              </a:ext>
            </a:extLst>
          </p:cNvPr>
          <p:cNvCxnSpPr>
            <a:cxnSpLocks/>
            <a:stCxn id="47" idx="6"/>
            <a:endCxn id="49" idx="1"/>
          </p:cNvCxnSpPr>
          <p:nvPr/>
        </p:nvCxnSpPr>
        <p:spPr>
          <a:xfrm>
            <a:off x="3301646" y="3479854"/>
            <a:ext cx="2600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C6A105C-1F6D-65EE-7D37-EEC7100DC05E}"/>
              </a:ext>
            </a:extLst>
          </p:cNvPr>
          <p:cNvCxnSpPr>
            <a:cxnSpLocks/>
            <a:stCxn id="19" idx="3"/>
            <a:endCxn id="47" idx="2"/>
          </p:cNvCxnSpPr>
          <p:nvPr/>
        </p:nvCxnSpPr>
        <p:spPr>
          <a:xfrm>
            <a:off x="1828800" y="2200673"/>
            <a:ext cx="854911" cy="12791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CAE4187-5006-1FF2-4D77-D419E1FE4FF9}"/>
              </a:ext>
            </a:extLst>
          </p:cNvPr>
          <p:cNvCxnSpPr>
            <a:cxnSpLocks/>
            <a:stCxn id="17" idx="3"/>
            <a:endCxn id="47" idx="2"/>
          </p:cNvCxnSpPr>
          <p:nvPr/>
        </p:nvCxnSpPr>
        <p:spPr>
          <a:xfrm>
            <a:off x="1828800" y="3112691"/>
            <a:ext cx="854911" cy="3671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361C5A7-28B1-A264-BBAE-60C27A8BD4BF}"/>
              </a:ext>
            </a:extLst>
          </p:cNvPr>
          <p:cNvCxnSpPr>
            <a:cxnSpLocks/>
            <a:stCxn id="18" idx="3"/>
            <a:endCxn id="47" idx="2"/>
          </p:cNvCxnSpPr>
          <p:nvPr/>
        </p:nvCxnSpPr>
        <p:spPr>
          <a:xfrm flipV="1">
            <a:off x="1828800" y="3479854"/>
            <a:ext cx="854911" cy="544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944CBAAD-F088-7F72-466F-EEF80AD5741E}"/>
              </a:ext>
            </a:extLst>
          </p:cNvPr>
          <p:cNvSpPr/>
          <p:nvPr/>
        </p:nvSpPr>
        <p:spPr>
          <a:xfrm>
            <a:off x="5962805" y="2612682"/>
            <a:ext cx="990600" cy="990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Σ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E87804D-E031-9BA6-38EC-81E6F064598B}"/>
              </a:ext>
            </a:extLst>
          </p:cNvPr>
          <p:cNvCxnSpPr>
            <a:cxnSpLocks/>
            <a:stCxn id="5" idx="3"/>
            <a:endCxn id="74" idx="2"/>
          </p:cNvCxnSpPr>
          <p:nvPr/>
        </p:nvCxnSpPr>
        <p:spPr>
          <a:xfrm>
            <a:off x="4552295" y="2572544"/>
            <a:ext cx="1410510" cy="535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F14C730-4630-D3B8-6F13-9ADC880DBB02}"/>
              </a:ext>
            </a:extLst>
          </p:cNvPr>
          <p:cNvCxnSpPr>
            <a:cxnSpLocks/>
            <a:stCxn id="49" idx="3"/>
            <a:endCxn id="74" idx="2"/>
          </p:cNvCxnSpPr>
          <p:nvPr/>
        </p:nvCxnSpPr>
        <p:spPr>
          <a:xfrm flipV="1">
            <a:off x="4552295" y="3107982"/>
            <a:ext cx="1410510" cy="371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E36FA386-AF5A-34BB-5F2D-EA480145EA28}"/>
              </a:ext>
            </a:extLst>
          </p:cNvPr>
          <p:cNvSpPr/>
          <p:nvPr/>
        </p:nvSpPr>
        <p:spPr>
          <a:xfrm>
            <a:off x="3561695" y="4078197"/>
            <a:ext cx="990600" cy="7437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80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DCF3D37-8DF5-54FD-7358-3FB93F1F8C80}"/>
              </a:ext>
            </a:extLst>
          </p:cNvPr>
          <p:cNvCxnSpPr>
            <a:cxnSpLocks/>
            <a:stCxn id="81" idx="3"/>
            <a:endCxn id="74" idx="2"/>
          </p:cNvCxnSpPr>
          <p:nvPr/>
        </p:nvCxnSpPr>
        <p:spPr>
          <a:xfrm flipV="1">
            <a:off x="4552295" y="3107982"/>
            <a:ext cx="1410510" cy="1342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5A6506A-E549-91E5-1FD3-6792524B2773}"/>
              </a:ext>
            </a:extLst>
          </p:cNvPr>
          <p:cNvCxnSpPr>
            <a:cxnSpLocks/>
            <a:stCxn id="74" idx="6"/>
            <a:endCxn id="20" idx="1"/>
          </p:cNvCxnSpPr>
          <p:nvPr/>
        </p:nvCxnSpPr>
        <p:spPr>
          <a:xfrm flipV="1">
            <a:off x="6953405" y="3105236"/>
            <a:ext cx="357887" cy="27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EB85E80-5A2F-11F5-D085-1B161A647B84}"/>
              </a:ext>
            </a:extLst>
          </p:cNvPr>
          <p:cNvSpPr txBox="1"/>
          <p:nvPr/>
        </p:nvSpPr>
        <p:spPr>
          <a:xfrm>
            <a:off x="2741108" y="1346770"/>
            <a:ext cx="2631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W" sz="2800" b="1" dirty="0"/>
              <a:t>Hidden Layer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6661DA39-8840-79B2-E314-708E0D6D8713}"/>
              </a:ext>
            </a:extLst>
          </p:cNvPr>
          <p:cNvSpPr/>
          <p:nvPr/>
        </p:nvSpPr>
        <p:spPr>
          <a:xfrm>
            <a:off x="2523392" y="2092569"/>
            <a:ext cx="2189285" cy="940777"/>
          </a:xfrm>
          <a:prstGeom prst="round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6C0AE68-B589-BAA1-5DB8-E50C5F4C494A}"/>
              </a:ext>
            </a:extLst>
          </p:cNvPr>
          <p:cNvSpPr txBox="1"/>
          <p:nvPr/>
        </p:nvSpPr>
        <p:spPr>
          <a:xfrm>
            <a:off x="4712677" y="2096462"/>
            <a:ext cx="2631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W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Hidden Unit</a:t>
            </a:r>
          </a:p>
        </p:txBody>
      </p:sp>
    </p:spTree>
    <p:extLst>
      <p:ext uri="{BB962C8B-B14F-4D97-AF65-F5344CB8AC3E}">
        <p14:creationId xmlns:p14="http://schemas.microsoft.com/office/powerpoint/2010/main" val="225347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A1CC-513A-8E41-D73A-641A6B52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What Kind of Non-Linearities?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738A1E-609A-D48C-140A-76734233F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592341"/>
            <a:ext cx="10515600" cy="2817905"/>
          </a:xfrm>
        </p:spPr>
      </p:pic>
    </p:spTree>
    <p:extLst>
      <p:ext uri="{BB962C8B-B14F-4D97-AF65-F5344CB8AC3E}">
        <p14:creationId xmlns:p14="http://schemas.microsoft.com/office/powerpoint/2010/main" val="406769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E90649B-BB6B-0EE3-2708-622FAB275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C172-8267-DC1D-CDD8-BF73AF04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Gradient Calculation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32BC7E-FF1B-08AB-140D-F2EBC2DD2898}"/>
              </a:ext>
            </a:extLst>
          </p:cNvPr>
          <p:cNvSpPr/>
          <p:nvPr/>
        </p:nvSpPr>
        <p:spPr>
          <a:xfrm>
            <a:off x="2683711" y="2263576"/>
            <a:ext cx="617935" cy="6179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Σ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ADB669-EF95-B6CE-2E1D-62D10067F282}"/>
              </a:ext>
            </a:extLst>
          </p:cNvPr>
          <p:cNvSpPr/>
          <p:nvPr/>
        </p:nvSpPr>
        <p:spPr>
          <a:xfrm>
            <a:off x="838200" y="2740819"/>
            <a:ext cx="990600" cy="7437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800" b="1" dirty="0">
                <a:solidFill>
                  <a:schemeClr val="tx1"/>
                </a:solidFill>
              </a:rPr>
              <a:t>x</a:t>
            </a:r>
            <a:r>
              <a:rPr lang="en-KW" sz="2800" b="1" baseline="-25000" dirty="0">
                <a:solidFill>
                  <a:schemeClr val="tx1"/>
                </a:solidFill>
              </a:rPr>
              <a:t>1</a:t>
            </a:r>
            <a:endParaRPr lang="en-KW" sz="2800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61B9FC-0A71-3874-45C8-9DD86D2D2473}"/>
              </a:ext>
            </a:extLst>
          </p:cNvPr>
          <p:cNvSpPr/>
          <p:nvPr/>
        </p:nvSpPr>
        <p:spPr>
          <a:xfrm>
            <a:off x="838200" y="3652440"/>
            <a:ext cx="990600" cy="7437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800" b="1" dirty="0">
                <a:solidFill>
                  <a:schemeClr val="tx1"/>
                </a:solidFill>
              </a:rPr>
              <a:t>x</a:t>
            </a:r>
            <a:r>
              <a:rPr lang="en-KW" sz="2800" b="1" baseline="-25000" dirty="0">
                <a:solidFill>
                  <a:schemeClr val="tx1"/>
                </a:solidFill>
              </a:rPr>
              <a:t>2</a:t>
            </a:r>
            <a:endParaRPr lang="en-KW" sz="28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E3979-976D-0657-129F-2E700E91DE77}"/>
              </a:ext>
            </a:extLst>
          </p:cNvPr>
          <p:cNvSpPr/>
          <p:nvPr/>
        </p:nvSpPr>
        <p:spPr>
          <a:xfrm>
            <a:off x="838200" y="1828801"/>
            <a:ext cx="990600" cy="7437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800" b="1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CA6E29C-4452-8A2D-224F-ABFE6C74F1CF}"/>
              </a:ext>
            </a:extLst>
          </p:cNvPr>
          <p:cNvGrpSpPr/>
          <p:nvPr/>
        </p:nvGrpSpPr>
        <p:grpSpPr>
          <a:xfrm>
            <a:off x="7311292" y="2733364"/>
            <a:ext cx="990600" cy="743743"/>
            <a:chOff x="3759200" y="2740819"/>
            <a:chExt cx="2057400" cy="743743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E3198737-B0B1-1619-A08E-5E75B367359D}"/>
                </a:ext>
              </a:extLst>
            </p:cNvPr>
            <p:cNvSpPr/>
            <p:nvPr/>
          </p:nvSpPr>
          <p:spPr>
            <a:xfrm>
              <a:off x="3759200" y="2740819"/>
              <a:ext cx="2057400" cy="74374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W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50E378DA-8D93-F340-19FC-DC7ED1501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400" y="2832100"/>
              <a:ext cx="1663700" cy="495300"/>
            </a:xfrm>
            <a:prstGeom prst="curvedConnector3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AD9A0CA-A3C1-7FE2-555D-036B5F8B5108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301892" y="3105236"/>
            <a:ext cx="595923" cy="10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03E0A39-4F3F-55C1-CEE2-C02413044182}"/>
              </a:ext>
            </a:extLst>
          </p:cNvPr>
          <p:cNvSpPr txBox="1"/>
          <p:nvPr/>
        </p:nvSpPr>
        <p:spPr>
          <a:xfrm>
            <a:off x="8897815" y="2861806"/>
            <a:ext cx="2258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W" sz="2800" dirty="0"/>
              <a:t>P(</a:t>
            </a:r>
            <a:r>
              <a:rPr lang="en-KW" sz="2800" b="1" dirty="0">
                <a:solidFill>
                  <a:srgbClr val="0070C0"/>
                </a:solidFill>
              </a:rPr>
              <a:t>Blue Point</a:t>
            </a:r>
            <a:r>
              <a:rPr lang="en-KW" sz="2800" dirty="0"/>
              <a:t>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CC13A8-562C-C553-7247-3BE91B2FECD1}"/>
              </a:ext>
            </a:extLst>
          </p:cNvPr>
          <p:cNvGrpSpPr/>
          <p:nvPr/>
        </p:nvGrpSpPr>
        <p:grpSpPr>
          <a:xfrm>
            <a:off x="3561695" y="2200672"/>
            <a:ext cx="990600" cy="743743"/>
            <a:chOff x="3759200" y="2740819"/>
            <a:chExt cx="2057400" cy="743743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C1A8DCC-D18D-0683-E991-0545508B5BF6}"/>
                </a:ext>
              </a:extLst>
            </p:cNvPr>
            <p:cNvSpPr/>
            <p:nvPr/>
          </p:nvSpPr>
          <p:spPr>
            <a:xfrm>
              <a:off x="3759200" y="2740819"/>
              <a:ext cx="2057400" cy="74374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W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Curved Connector 5">
              <a:extLst>
                <a:ext uri="{FF2B5EF4-FFF2-40B4-BE49-F238E27FC236}">
                  <a16:creationId xmlns:a16="http://schemas.microsoft.com/office/drawing/2014/main" id="{3AD8A099-6877-EB8E-E0DC-BBF6F59B2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400" y="2832100"/>
              <a:ext cx="1663700" cy="495300"/>
            </a:xfrm>
            <a:prstGeom prst="curvedConnector3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2F0C2C-B5EE-00B2-89F1-C780FD8BB622}"/>
              </a:ext>
            </a:extLst>
          </p:cNvPr>
          <p:cNvCxnSpPr>
            <a:cxnSpLocks/>
            <a:stCxn id="16" idx="6"/>
            <a:endCxn id="5" idx="1"/>
          </p:cNvCxnSpPr>
          <p:nvPr/>
        </p:nvCxnSpPr>
        <p:spPr>
          <a:xfrm>
            <a:off x="3301646" y="2572544"/>
            <a:ext cx="2600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EB8D7EA-47A5-0A88-C71E-DD1512383D65}"/>
              </a:ext>
            </a:extLst>
          </p:cNvPr>
          <p:cNvCxnSpPr>
            <a:cxnSpLocks/>
            <a:stCxn id="19" idx="3"/>
            <a:endCxn id="16" idx="2"/>
          </p:cNvCxnSpPr>
          <p:nvPr/>
        </p:nvCxnSpPr>
        <p:spPr>
          <a:xfrm>
            <a:off x="1828800" y="2200673"/>
            <a:ext cx="854911" cy="3718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61E07B8-C70E-06B2-B741-0FBFDEFC3CB0}"/>
              </a:ext>
            </a:extLst>
          </p:cNvPr>
          <p:cNvCxnSpPr>
            <a:cxnSpLocks/>
            <a:stCxn id="17" idx="3"/>
            <a:endCxn id="16" idx="2"/>
          </p:cNvCxnSpPr>
          <p:nvPr/>
        </p:nvCxnSpPr>
        <p:spPr>
          <a:xfrm flipV="1">
            <a:off x="1828800" y="2572544"/>
            <a:ext cx="854911" cy="540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958F564-67B0-6CDA-BF3B-1036094517E9}"/>
              </a:ext>
            </a:extLst>
          </p:cNvPr>
          <p:cNvCxnSpPr>
            <a:cxnSpLocks/>
            <a:stCxn id="18" idx="3"/>
            <a:endCxn id="16" idx="2"/>
          </p:cNvCxnSpPr>
          <p:nvPr/>
        </p:nvCxnSpPr>
        <p:spPr>
          <a:xfrm flipV="1">
            <a:off x="1828800" y="2572544"/>
            <a:ext cx="854911" cy="1451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B96F31CC-F2E2-F0BF-414A-A6C8DD52871A}"/>
              </a:ext>
            </a:extLst>
          </p:cNvPr>
          <p:cNvSpPr/>
          <p:nvPr/>
        </p:nvSpPr>
        <p:spPr>
          <a:xfrm>
            <a:off x="2683711" y="3170886"/>
            <a:ext cx="617935" cy="6179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Σ</a:t>
            </a:r>
            <a:endParaRPr lang="en-US" sz="4000" dirty="0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7B8B960-B7A0-9F3E-CC8C-165E7975E20D}"/>
              </a:ext>
            </a:extLst>
          </p:cNvPr>
          <p:cNvGrpSpPr/>
          <p:nvPr/>
        </p:nvGrpSpPr>
        <p:grpSpPr>
          <a:xfrm>
            <a:off x="3561695" y="3107982"/>
            <a:ext cx="990600" cy="743743"/>
            <a:chOff x="3759200" y="2740819"/>
            <a:chExt cx="2057400" cy="743743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893EC8C9-FFCF-1CD6-4308-00D9B77F08CF}"/>
                </a:ext>
              </a:extLst>
            </p:cNvPr>
            <p:cNvSpPr/>
            <p:nvPr/>
          </p:nvSpPr>
          <p:spPr>
            <a:xfrm>
              <a:off x="3759200" y="2740819"/>
              <a:ext cx="2057400" cy="74374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W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1F3E3950-ED1E-AD66-505D-5CEA659ACB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400" y="2832100"/>
              <a:ext cx="1663700" cy="495300"/>
            </a:xfrm>
            <a:prstGeom prst="curvedConnector3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D21C8B2-B547-C071-891A-70395E31E8FD}"/>
              </a:ext>
            </a:extLst>
          </p:cNvPr>
          <p:cNvCxnSpPr>
            <a:cxnSpLocks/>
            <a:stCxn id="47" idx="6"/>
            <a:endCxn id="49" idx="1"/>
          </p:cNvCxnSpPr>
          <p:nvPr/>
        </p:nvCxnSpPr>
        <p:spPr>
          <a:xfrm>
            <a:off x="3301646" y="3479854"/>
            <a:ext cx="2600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1C1325B-6C37-EECA-DC54-54F6E604A1DF}"/>
              </a:ext>
            </a:extLst>
          </p:cNvPr>
          <p:cNvCxnSpPr>
            <a:cxnSpLocks/>
            <a:stCxn id="19" idx="3"/>
            <a:endCxn id="47" idx="2"/>
          </p:cNvCxnSpPr>
          <p:nvPr/>
        </p:nvCxnSpPr>
        <p:spPr>
          <a:xfrm>
            <a:off x="1828800" y="2200673"/>
            <a:ext cx="854911" cy="12791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7894D7-82DE-C7A6-BD0A-6CA6F5E81ADF}"/>
              </a:ext>
            </a:extLst>
          </p:cNvPr>
          <p:cNvCxnSpPr>
            <a:cxnSpLocks/>
            <a:stCxn id="17" idx="3"/>
            <a:endCxn id="47" idx="2"/>
          </p:cNvCxnSpPr>
          <p:nvPr/>
        </p:nvCxnSpPr>
        <p:spPr>
          <a:xfrm>
            <a:off x="1828800" y="3112691"/>
            <a:ext cx="854911" cy="3671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AE17FD6-3DD3-6D59-A614-1C0E28A6E1AF}"/>
              </a:ext>
            </a:extLst>
          </p:cNvPr>
          <p:cNvCxnSpPr>
            <a:cxnSpLocks/>
            <a:stCxn id="18" idx="3"/>
            <a:endCxn id="47" idx="2"/>
          </p:cNvCxnSpPr>
          <p:nvPr/>
        </p:nvCxnSpPr>
        <p:spPr>
          <a:xfrm flipV="1">
            <a:off x="1828800" y="3479854"/>
            <a:ext cx="854911" cy="544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BDFC183D-AE9D-BC17-9E44-75209C0D3D23}"/>
              </a:ext>
            </a:extLst>
          </p:cNvPr>
          <p:cNvSpPr/>
          <p:nvPr/>
        </p:nvSpPr>
        <p:spPr>
          <a:xfrm>
            <a:off x="5962805" y="2612682"/>
            <a:ext cx="990600" cy="990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Σ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5D82762-EACF-44F2-9306-515C75F2B680}"/>
              </a:ext>
            </a:extLst>
          </p:cNvPr>
          <p:cNvCxnSpPr>
            <a:cxnSpLocks/>
            <a:stCxn id="5" idx="3"/>
            <a:endCxn id="74" idx="2"/>
          </p:cNvCxnSpPr>
          <p:nvPr/>
        </p:nvCxnSpPr>
        <p:spPr>
          <a:xfrm>
            <a:off x="4552295" y="2572544"/>
            <a:ext cx="1410510" cy="535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7E96C-5E10-AFCB-C65D-46546886CF3B}"/>
              </a:ext>
            </a:extLst>
          </p:cNvPr>
          <p:cNvCxnSpPr>
            <a:cxnSpLocks/>
            <a:stCxn id="49" idx="3"/>
            <a:endCxn id="74" idx="2"/>
          </p:cNvCxnSpPr>
          <p:nvPr/>
        </p:nvCxnSpPr>
        <p:spPr>
          <a:xfrm flipV="1">
            <a:off x="4552295" y="3107982"/>
            <a:ext cx="1410510" cy="371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4A13815B-A4CF-96CB-2AE7-6AA00A19F41E}"/>
              </a:ext>
            </a:extLst>
          </p:cNvPr>
          <p:cNvSpPr/>
          <p:nvPr/>
        </p:nvSpPr>
        <p:spPr>
          <a:xfrm>
            <a:off x="3561695" y="4078197"/>
            <a:ext cx="990600" cy="7437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80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A387B75-268C-50EC-5A48-12CD7CE29091}"/>
              </a:ext>
            </a:extLst>
          </p:cNvPr>
          <p:cNvCxnSpPr>
            <a:cxnSpLocks/>
            <a:stCxn id="81" idx="3"/>
            <a:endCxn id="74" idx="2"/>
          </p:cNvCxnSpPr>
          <p:nvPr/>
        </p:nvCxnSpPr>
        <p:spPr>
          <a:xfrm flipV="1">
            <a:off x="4552295" y="3107982"/>
            <a:ext cx="1410510" cy="1342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77DC26F-BCE6-994F-4849-F564FC5B3F73}"/>
              </a:ext>
            </a:extLst>
          </p:cNvPr>
          <p:cNvCxnSpPr>
            <a:cxnSpLocks/>
            <a:stCxn id="74" idx="6"/>
            <a:endCxn id="20" idx="1"/>
          </p:cNvCxnSpPr>
          <p:nvPr/>
        </p:nvCxnSpPr>
        <p:spPr>
          <a:xfrm flipV="1">
            <a:off x="6953405" y="3105236"/>
            <a:ext cx="357887" cy="27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40F4C9F-7EA1-1C18-BD7E-BB207D6DDFE6}"/>
              </a:ext>
            </a:extLst>
          </p:cNvPr>
          <p:cNvSpPr txBox="1"/>
          <p:nvPr/>
        </p:nvSpPr>
        <p:spPr>
          <a:xfrm>
            <a:off x="4910182" y="2322902"/>
            <a:ext cx="869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</a:t>
            </a:r>
            <a:r>
              <a:rPr lang="en-KW" sz="2800" dirty="0"/>
              <a:t>_2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C4CB8E-6BEE-6B41-1735-4BF44BF75543}"/>
              </a:ext>
            </a:extLst>
          </p:cNvPr>
          <p:cNvSpPr txBox="1"/>
          <p:nvPr/>
        </p:nvSpPr>
        <p:spPr>
          <a:xfrm>
            <a:off x="9508289" y="3341672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</a:t>
            </a:r>
            <a:endParaRPr lang="en-KW" sz="2800" dirty="0"/>
          </a:p>
        </p:txBody>
      </p:sp>
    </p:spTree>
    <p:extLst>
      <p:ext uri="{BB962C8B-B14F-4D97-AF65-F5344CB8AC3E}">
        <p14:creationId xmlns:p14="http://schemas.microsoft.com/office/powerpoint/2010/main" val="2452061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2C5E8-D5E3-1AA7-6B9E-AB606443E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Weight Initialization Matters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552353-B1A2-BC9C-C81C-A69B6CDA06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08494" y="1825625"/>
                <a:ext cx="6145305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KW" dirty="0"/>
                  <a:t>Suppose x</a:t>
                </a:r>
                <a:r>
                  <a:rPr lang="en-KW" baseline="-25000" dirty="0"/>
                  <a:t>1</a:t>
                </a:r>
                <a:r>
                  <a:rPr lang="en-KW" dirty="0"/>
                  <a:t>, ..., x</a:t>
                </a:r>
                <a:r>
                  <a:rPr lang="en-KW" baseline="-25000" dirty="0"/>
                  <a:t>k</a:t>
                </a:r>
                <a:r>
                  <a:rPr lang="en-KW" dirty="0"/>
                  <a:t> are given </a:t>
                </a:r>
              </a:p>
              <a:p>
                <a:r>
                  <a:rPr lang="en-KW" dirty="0"/>
                  <a:t>w</a:t>
                </a:r>
                <a:r>
                  <a:rPr lang="en-KW" baseline="-25000" dirty="0"/>
                  <a:t>1</a:t>
                </a:r>
                <a:r>
                  <a:rPr lang="en-KW" dirty="0"/>
                  <a:t>, ..., w</a:t>
                </a:r>
                <a:r>
                  <a:rPr lang="en-KW" baseline="-25000" dirty="0"/>
                  <a:t>k</a:t>
                </a:r>
                <a:r>
                  <a:rPr lang="en-KW" dirty="0"/>
                  <a:t> are randomly initialized from a standard normal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𝑜𝑢𝑡𝑝𝑢𝑡</m:t>
                      </m:r>
                      <m:r>
                        <a:rPr lang="en-US" sz="2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KW" b="0" dirty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𝑜𝑢𝑡𝑝𝑢𝑡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KW" sz="2400" b="0" dirty="0">
                  <a:solidFill>
                    <a:srgbClr val="7030A0"/>
                  </a:solidFill>
                </a:endParaRPr>
              </a:p>
              <a:p>
                <a:r>
                  <a:rPr lang="en-KW" sz="2400" dirty="0"/>
                  <a:t>More inputs =&gt; greater variance! (i.e., greater chance of extreme output values)</a:t>
                </a:r>
              </a:p>
              <a:p>
                <a:r>
                  <a:rPr lang="en-KW" sz="2400" dirty="0"/>
                  <a:t>Can blow up the forward pass &amp; gradients</a:t>
                </a:r>
              </a:p>
              <a:p>
                <a:r>
                  <a:rPr lang="en-KW" sz="2400" dirty="0"/>
                  <a:t>If output is going into non-linearity, the activation could saturate and no learning occurs</a:t>
                </a:r>
              </a:p>
              <a:p>
                <a:r>
                  <a:rPr lang="en-KW" sz="2400" dirty="0">
                    <a:solidFill>
                      <a:srgbClr val="00B0F0"/>
                    </a:solidFill>
                  </a:rPr>
                  <a:t>Common solution: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−1]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KW" sz="2400" b="0" dirty="0">
                    <a:solidFill>
                      <a:srgbClr val="7030A0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f>
                          <m:fPr>
                            <m:ctrlPr>
                              <a:rPr lang="en-US" sz="2400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−1]</m:t>
                                </m:r>
                              </m:sup>
                            </m:sSup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4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KW" sz="2400" b="0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552353-B1A2-BC9C-C81C-A69B6CDA06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08494" y="1825625"/>
                <a:ext cx="6145305" cy="4351338"/>
              </a:xfrm>
              <a:blipFill>
                <a:blip r:embed="rId3"/>
                <a:stretch>
                  <a:fillRect l="-1031" t="-6686" r="-1856"/>
                </a:stretch>
              </a:blipFill>
            </p:spPr>
            <p:txBody>
              <a:bodyPr/>
              <a:lstStyle/>
              <a:p>
                <a:r>
                  <a:rPr lang="en-KW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D748CB91-B9EB-0724-1FE0-5B38121A41E9}"/>
              </a:ext>
            </a:extLst>
          </p:cNvPr>
          <p:cNvSpPr/>
          <p:nvPr/>
        </p:nvSpPr>
        <p:spPr>
          <a:xfrm>
            <a:off x="2880934" y="3370283"/>
            <a:ext cx="1035436" cy="103543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Σ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E4DF0F-A579-2045-1215-40CBFE626A03}"/>
              </a:ext>
            </a:extLst>
          </p:cNvPr>
          <p:cNvSpPr/>
          <p:nvPr/>
        </p:nvSpPr>
        <p:spPr>
          <a:xfrm>
            <a:off x="838200" y="1891705"/>
            <a:ext cx="990600" cy="5899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800" b="1" dirty="0">
                <a:solidFill>
                  <a:schemeClr val="tx1"/>
                </a:solidFill>
              </a:rPr>
              <a:t>x</a:t>
            </a:r>
            <a:r>
              <a:rPr lang="en-KW" sz="2800" b="1" baseline="-25000" dirty="0">
                <a:solidFill>
                  <a:schemeClr val="tx1"/>
                </a:solidFill>
              </a:rPr>
              <a:t>1</a:t>
            </a:r>
            <a:endParaRPr lang="en-KW" sz="28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8A5493-843B-254D-7253-F980EEA53974}"/>
              </a:ext>
            </a:extLst>
          </p:cNvPr>
          <p:cNvCxnSpPr>
            <a:cxnSpLocks/>
            <a:stCxn id="11" idx="3"/>
            <a:endCxn id="10" idx="2"/>
          </p:cNvCxnSpPr>
          <p:nvPr/>
        </p:nvCxnSpPr>
        <p:spPr>
          <a:xfrm>
            <a:off x="1828800" y="2186675"/>
            <a:ext cx="1052134" cy="170132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3072174-DE9B-2A18-6FF5-1439D37C9BCA}"/>
              </a:ext>
            </a:extLst>
          </p:cNvPr>
          <p:cNvSpPr/>
          <p:nvPr/>
        </p:nvSpPr>
        <p:spPr>
          <a:xfrm>
            <a:off x="838200" y="2560250"/>
            <a:ext cx="990600" cy="5899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800" b="1" dirty="0">
                <a:solidFill>
                  <a:schemeClr val="tx1"/>
                </a:solidFill>
              </a:rPr>
              <a:t>x</a:t>
            </a:r>
            <a:r>
              <a:rPr lang="en-KW" sz="2800" b="1" baseline="-25000" dirty="0">
                <a:solidFill>
                  <a:schemeClr val="tx1"/>
                </a:solidFill>
              </a:rPr>
              <a:t>2</a:t>
            </a:r>
            <a:endParaRPr lang="en-KW" sz="2800" b="1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C086BF9-CCB2-6691-5AB3-DB4A6D74189D}"/>
              </a:ext>
            </a:extLst>
          </p:cNvPr>
          <p:cNvSpPr/>
          <p:nvPr/>
        </p:nvSpPr>
        <p:spPr>
          <a:xfrm>
            <a:off x="838200" y="3228795"/>
            <a:ext cx="990600" cy="5899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800" b="1" dirty="0">
                <a:solidFill>
                  <a:schemeClr val="tx1"/>
                </a:solidFill>
              </a:rPr>
              <a:t>x</a:t>
            </a:r>
            <a:r>
              <a:rPr lang="en-KW" sz="2800" b="1" baseline="-25000" dirty="0">
                <a:solidFill>
                  <a:schemeClr val="tx1"/>
                </a:solidFill>
              </a:rPr>
              <a:t>3</a:t>
            </a:r>
            <a:endParaRPr lang="en-KW" sz="2800" b="1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92D52B8-AEDD-7253-2E50-20B94517A961}"/>
              </a:ext>
            </a:extLst>
          </p:cNvPr>
          <p:cNvSpPr/>
          <p:nvPr/>
        </p:nvSpPr>
        <p:spPr>
          <a:xfrm>
            <a:off x="838200" y="3888001"/>
            <a:ext cx="990600" cy="5899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800" b="1" dirty="0">
                <a:solidFill>
                  <a:schemeClr val="tx1"/>
                </a:solidFill>
              </a:rPr>
              <a:t>x</a:t>
            </a:r>
            <a:r>
              <a:rPr lang="en-KW" sz="2800" b="1" baseline="-25000" dirty="0">
                <a:solidFill>
                  <a:schemeClr val="tx1"/>
                </a:solidFill>
              </a:rPr>
              <a:t>4</a:t>
            </a:r>
            <a:endParaRPr lang="en-KW" sz="2800" b="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5CC316C-A2B3-C252-93A8-E0891827231C}"/>
              </a:ext>
            </a:extLst>
          </p:cNvPr>
          <p:cNvSpPr/>
          <p:nvPr/>
        </p:nvSpPr>
        <p:spPr>
          <a:xfrm>
            <a:off x="838200" y="4556546"/>
            <a:ext cx="990600" cy="5899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8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D371D03-7E96-E899-42F8-AC9291DCC963}"/>
              </a:ext>
            </a:extLst>
          </p:cNvPr>
          <p:cNvSpPr/>
          <p:nvPr/>
        </p:nvSpPr>
        <p:spPr>
          <a:xfrm>
            <a:off x="838200" y="5225091"/>
            <a:ext cx="990600" cy="58994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800" b="1" dirty="0">
                <a:solidFill>
                  <a:schemeClr val="tx1"/>
                </a:solidFill>
              </a:rPr>
              <a:t>x</a:t>
            </a:r>
            <a:r>
              <a:rPr lang="en-KW" sz="2800" b="1" baseline="-25000" dirty="0">
                <a:solidFill>
                  <a:schemeClr val="tx1"/>
                </a:solidFill>
              </a:rPr>
              <a:t>K</a:t>
            </a:r>
            <a:endParaRPr lang="en-KW" sz="2800" b="1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525BBE7-9681-260E-991B-BFCB90E613D0}"/>
              </a:ext>
            </a:extLst>
          </p:cNvPr>
          <p:cNvCxnSpPr>
            <a:cxnSpLocks/>
            <a:stCxn id="19" idx="3"/>
            <a:endCxn id="10" idx="2"/>
          </p:cNvCxnSpPr>
          <p:nvPr/>
        </p:nvCxnSpPr>
        <p:spPr>
          <a:xfrm>
            <a:off x="1828800" y="2855220"/>
            <a:ext cx="1052134" cy="10327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EC08F15-D804-64FA-DBBA-62F8A64AFC70}"/>
              </a:ext>
            </a:extLst>
          </p:cNvPr>
          <p:cNvCxnSpPr>
            <a:cxnSpLocks/>
            <a:stCxn id="46" idx="3"/>
            <a:endCxn id="10" idx="2"/>
          </p:cNvCxnSpPr>
          <p:nvPr/>
        </p:nvCxnSpPr>
        <p:spPr>
          <a:xfrm>
            <a:off x="1828800" y="3523765"/>
            <a:ext cx="1052134" cy="3642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865024B-CB4E-CCE8-3399-57120D0F467E}"/>
              </a:ext>
            </a:extLst>
          </p:cNvPr>
          <p:cNvCxnSpPr>
            <a:cxnSpLocks/>
            <a:stCxn id="47" idx="3"/>
            <a:endCxn id="10" idx="2"/>
          </p:cNvCxnSpPr>
          <p:nvPr/>
        </p:nvCxnSpPr>
        <p:spPr>
          <a:xfrm flipV="1">
            <a:off x="1828800" y="3888001"/>
            <a:ext cx="1052134" cy="2949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7D2BE6B-B59B-CF14-1F48-FA8DB9B5F220}"/>
              </a:ext>
            </a:extLst>
          </p:cNvPr>
          <p:cNvCxnSpPr>
            <a:cxnSpLocks/>
            <a:stCxn id="48" idx="3"/>
            <a:endCxn id="10" idx="2"/>
          </p:cNvCxnSpPr>
          <p:nvPr/>
        </p:nvCxnSpPr>
        <p:spPr>
          <a:xfrm flipV="1">
            <a:off x="1828800" y="3888001"/>
            <a:ext cx="1052134" cy="9635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59B57DE-D6D0-8AE8-CE1C-6921D5463B3C}"/>
              </a:ext>
            </a:extLst>
          </p:cNvPr>
          <p:cNvCxnSpPr>
            <a:cxnSpLocks/>
            <a:stCxn id="49" idx="3"/>
            <a:endCxn id="10" idx="2"/>
          </p:cNvCxnSpPr>
          <p:nvPr/>
        </p:nvCxnSpPr>
        <p:spPr>
          <a:xfrm flipV="1">
            <a:off x="1828800" y="3888001"/>
            <a:ext cx="1052134" cy="1632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B6E3493-FFA5-A734-5791-FFD4BBE358ED}"/>
              </a:ext>
            </a:extLst>
          </p:cNvPr>
          <p:cNvSpPr txBox="1"/>
          <p:nvPr/>
        </p:nvSpPr>
        <p:spPr>
          <a:xfrm>
            <a:off x="2089075" y="2191984"/>
            <a:ext cx="570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W" sz="2800" dirty="0"/>
              <a:t>w</a:t>
            </a:r>
            <a:r>
              <a:rPr lang="en-KW" sz="2800" baseline="-25000" dirty="0"/>
              <a:t>1</a:t>
            </a:r>
            <a:endParaRPr lang="en-KW" sz="2800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71CEDFE-44BA-9180-F767-069371833106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916370" y="3888001"/>
            <a:ext cx="7721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967B14C9-9C84-C5FA-D372-084C39D6D625}"/>
              </a:ext>
            </a:extLst>
          </p:cNvPr>
          <p:cNvSpPr txBox="1"/>
          <p:nvPr/>
        </p:nvSpPr>
        <p:spPr>
          <a:xfrm>
            <a:off x="3871534" y="3954721"/>
            <a:ext cx="1217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W" sz="2800" dirty="0"/>
              <a:t>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EA7FFEC-3724-8604-863E-EE170205E603}"/>
                  </a:ext>
                </a:extLst>
              </p:cNvPr>
              <p:cNvSpPr txBox="1"/>
              <p:nvPr/>
            </p:nvSpPr>
            <p:spPr>
              <a:xfrm>
                <a:off x="2337336" y="4759601"/>
                <a:ext cx="1082027" cy="456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−1]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KW" dirty="0"/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EA7FFEC-3724-8604-863E-EE170205E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336" y="4759601"/>
                <a:ext cx="1082027" cy="456151"/>
              </a:xfrm>
              <a:prstGeom prst="rect">
                <a:avLst/>
              </a:prstGeom>
              <a:blipFill>
                <a:blip r:embed="rId4"/>
                <a:stretch>
                  <a:fillRect l="-3448" r="-2299" b="-18919"/>
                </a:stretch>
              </a:blipFill>
            </p:spPr>
            <p:txBody>
              <a:bodyPr/>
              <a:lstStyle/>
              <a:p>
                <a:r>
                  <a:rPr lang="en-KW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64301F2-2962-2F16-83B8-AA5BC37BC6AF}"/>
                  </a:ext>
                </a:extLst>
              </p:cNvPr>
              <p:cNvSpPr txBox="1"/>
              <p:nvPr/>
            </p:nvSpPr>
            <p:spPr>
              <a:xfrm>
                <a:off x="838200" y="5971005"/>
                <a:ext cx="4527177" cy="681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KW" b="1" dirty="0">
                    <a:solidFill>
                      <a:srgbClr val="7030A0"/>
                    </a:solidFill>
                  </a:rPr>
                  <a:t> Number of units in previous layer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p>
                  </m:oMath>
                </a14:m>
                <a:r>
                  <a:rPr lang="en-KW" b="1" dirty="0">
                    <a:solidFill>
                      <a:srgbClr val="7030A0"/>
                    </a:solidFill>
                  </a:rPr>
                  <a:t> Number of units in next layer</a:t>
                </a:r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64301F2-2962-2F16-83B8-AA5BC37BC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971005"/>
                <a:ext cx="4527177" cy="681790"/>
              </a:xfrm>
              <a:prstGeom prst="rect">
                <a:avLst/>
              </a:prstGeom>
              <a:blipFill>
                <a:blip r:embed="rId5"/>
                <a:stretch>
                  <a:fillRect t="-1818" b="-10909"/>
                </a:stretch>
              </a:blipFill>
            </p:spPr>
            <p:txBody>
              <a:bodyPr/>
              <a:lstStyle/>
              <a:p>
                <a:r>
                  <a:rPr lang="en-K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352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6C579-3AE1-385E-B13A-F32CA337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E37E-50B3-DD2F-83D9-D2C97D237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W" dirty="0"/>
              <a:t>Get an intuition for the kinds of functions MLP can represent</a:t>
            </a:r>
          </a:p>
          <a:p>
            <a:r>
              <a:rPr lang="en-KW" dirty="0"/>
              <a:t>Implement MLP</a:t>
            </a:r>
          </a:p>
          <a:p>
            <a:r>
              <a:rPr lang="en-KW" dirty="0"/>
              <a:t>Train on the nonseparable data and evaluate</a:t>
            </a:r>
          </a:p>
          <a:p>
            <a:r>
              <a:rPr lang="en-KW" dirty="0"/>
              <a:t>Visualize results</a:t>
            </a:r>
          </a:p>
        </p:txBody>
      </p:sp>
    </p:spTree>
    <p:extLst>
      <p:ext uri="{BB962C8B-B14F-4D97-AF65-F5344CB8AC3E}">
        <p14:creationId xmlns:p14="http://schemas.microsoft.com/office/powerpoint/2010/main" val="176006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11103</TotalTime>
  <Words>284</Words>
  <Application>Microsoft Macintosh PowerPoint</Application>
  <PresentationFormat>Widescreen</PresentationFormat>
  <Paragraphs>72</Paragraphs>
  <Slides>9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Office Theme</vt:lpstr>
      <vt:lpstr>Block 11: Multi Layer Perceptron</vt:lpstr>
      <vt:lpstr>Can Logistic Regression Handle This?</vt:lpstr>
      <vt:lpstr>Can Logistic Regression Handle This?</vt:lpstr>
      <vt:lpstr>Logistic Regression Diagram</vt:lpstr>
      <vt:lpstr>Solution: Introduce Non-Linearities</vt:lpstr>
      <vt:lpstr>What Kind of Non-Linearities?</vt:lpstr>
      <vt:lpstr>Gradient Calculation</vt:lpstr>
      <vt:lpstr>Weight Initialization Matters</vt:lpstr>
      <vt:lpstr>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Khajah</dc:creator>
  <cp:lastModifiedBy>Mohammad Khajah</cp:lastModifiedBy>
  <cp:revision>139</cp:revision>
  <dcterms:created xsi:type="dcterms:W3CDTF">2025-10-01T15:15:52Z</dcterms:created>
  <dcterms:modified xsi:type="dcterms:W3CDTF">2025-10-21T17:43:24Z</dcterms:modified>
</cp:coreProperties>
</file>