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0" r:id="rId4"/>
    <p:sldId id="301" r:id="rId5"/>
    <p:sldId id="293" r:id="rId6"/>
    <p:sldId id="302" r:id="rId7"/>
    <p:sldId id="296" r:id="rId8"/>
    <p:sldId id="297" r:id="rId9"/>
    <p:sldId id="294" r:id="rId10"/>
    <p:sldId id="303" r:id="rId11"/>
    <p:sldId id="291" r:id="rId12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4"/>
    <p:restoredTop sz="80087"/>
  </p:normalViewPr>
  <p:slideViewPr>
    <p:cSldViewPr snapToGrid="0">
      <p:cViewPr varScale="1">
        <p:scale>
          <a:sx n="140" d="100"/>
          <a:sy n="140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10: Evaluating Binary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E80E-FB15-FD49-CB76-BC79D077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Area Under the Precision-Recall Curve (AUC-PR)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FAFE-FE8B-C5CD-8B89-62FEA965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KW" dirty="0">
                <a:solidFill>
                  <a:srgbClr val="00B0F0"/>
                </a:solidFill>
              </a:rPr>
              <a:t>Idea: </a:t>
            </a:r>
            <a:r>
              <a:rPr lang="en-KW" dirty="0"/>
              <a:t>similar  to AUC-ROC, but plot the recall versus </a:t>
            </a:r>
            <a:r>
              <a:rPr lang="en-US" dirty="0"/>
              <a:t>precision</a:t>
            </a:r>
            <a:r>
              <a:rPr lang="en-KW" dirty="0"/>
              <a:t> @ various thresholds</a:t>
            </a:r>
          </a:p>
          <a:p>
            <a:r>
              <a:rPr lang="en-KW" dirty="0">
                <a:solidFill>
                  <a:srgbClr val="00B0F0"/>
                </a:solidFill>
              </a:rPr>
              <a:t>Null model: </a:t>
            </a:r>
            <a:r>
              <a:rPr lang="en-KW" dirty="0"/>
              <a:t>you have to include a baseline “chance” model, usually this is just the proportion of positives</a:t>
            </a:r>
          </a:p>
          <a:p>
            <a:r>
              <a:rPr lang="en-KW" dirty="0"/>
              <a:t>Good for when you have an imbalanced dataset with few positives</a:t>
            </a:r>
          </a:p>
          <a:p>
            <a:endParaRPr lang="en-KW" dirty="0"/>
          </a:p>
          <a:p>
            <a:endParaRPr lang="en-K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0B7139-08B8-EA81-73DA-381E9E289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0" y="1825625"/>
            <a:ext cx="4572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Examine the issues with various metrics</a:t>
            </a:r>
          </a:p>
          <a:p>
            <a:r>
              <a:rPr lang="en-KW" dirty="0"/>
              <a:t>Apply metrics to the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68AF-F2AE-FABB-6305-2942FE10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F5FC-96DC-03CE-C0C6-B1BA06D4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91331" cy="4351338"/>
          </a:xfrm>
        </p:spPr>
        <p:txBody>
          <a:bodyPr>
            <a:normAutofit fontScale="92500"/>
          </a:bodyPr>
          <a:lstStyle/>
          <a:p>
            <a:r>
              <a:rPr lang="en-KW" dirty="0"/>
              <a:t>You can get an overview of the performance of a classifier with the confusion matrix</a:t>
            </a:r>
          </a:p>
          <a:p>
            <a:pPr lvl="1"/>
            <a:r>
              <a:rPr lang="en-KW" dirty="0"/>
              <a:t>TN: True Negatives</a:t>
            </a:r>
          </a:p>
          <a:p>
            <a:pPr lvl="1"/>
            <a:r>
              <a:rPr lang="en-KW" dirty="0"/>
              <a:t>FP: False Positives</a:t>
            </a:r>
          </a:p>
          <a:p>
            <a:pPr lvl="1"/>
            <a:r>
              <a:rPr lang="en-KW" dirty="0"/>
              <a:t>FN: False Negatives</a:t>
            </a:r>
          </a:p>
          <a:p>
            <a:pPr lvl="1"/>
            <a:r>
              <a:rPr lang="en-KW" dirty="0"/>
              <a:t>TP: True Positives</a:t>
            </a:r>
          </a:p>
          <a:p>
            <a:r>
              <a:rPr lang="en-KW" dirty="0"/>
              <a:t>Evaluation measurements are based on various quantities in this matrix</a:t>
            </a:r>
          </a:p>
          <a:p>
            <a:r>
              <a:rPr lang="en-KW" dirty="0">
                <a:solidFill>
                  <a:srgbClr val="00B0F0"/>
                </a:solidFill>
              </a:rPr>
              <a:t>Perfect Performance: </a:t>
            </a:r>
            <a:r>
              <a:rPr lang="en-KW" dirty="0"/>
              <a:t>FP and FN = 0</a:t>
            </a:r>
          </a:p>
          <a:p>
            <a:pPr lvl="1"/>
            <a:endParaRPr lang="en-K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9B5C8-0091-21F7-DEB9-B37FC0E643AD}"/>
              </a:ext>
            </a:extLst>
          </p:cNvPr>
          <p:cNvSpPr/>
          <p:nvPr/>
        </p:nvSpPr>
        <p:spPr>
          <a:xfrm>
            <a:off x="9141349" y="3043219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2414B-1DB0-6932-A7B2-B5AF76B330E4}"/>
              </a:ext>
            </a:extLst>
          </p:cNvPr>
          <p:cNvSpPr/>
          <p:nvPr/>
        </p:nvSpPr>
        <p:spPr>
          <a:xfrm>
            <a:off x="8178839" y="3933765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FN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D9CA7-855B-04C6-93A1-63E251042F89}"/>
              </a:ext>
            </a:extLst>
          </p:cNvPr>
          <p:cNvSpPr/>
          <p:nvPr/>
        </p:nvSpPr>
        <p:spPr>
          <a:xfrm>
            <a:off x="9141349" y="3933765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86FC8-7CFD-E2A2-AF24-5D7A96E388AD}"/>
              </a:ext>
            </a:extLst>
          </p:cNvPr>
          <p:cNvSpPr/>
          <p:nvPr/>
        </p:nvSpPr>
        <p:spPr>
          <a:xfrm>
            <a:off x="7737021" y="3043219"/>
            <a:ext cx="441818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B4245-62E8-8F7E-94C6-F7DA18B03AA0}"/>
              </a:ext>
            </a:extLst>
          </p:cNvPr>
          <p:cNvSpPr/>
          <p:nvPr/>
        </p:nvSpPr>
        <p:spPr>
          <a:xfrm>
            <a:off x="7737021" y="3933765"/>
            <a:ext cx="441818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A9DE-89C7-C6B5-C470-F8BBB3FAB0ED}"/>
              </a:ext>
            </a:extLst>
          </p:cNvPr>
          <p:cNvSpPr/>
          <p:nvPr/>
        </p:nvSpPr>
        <p:spPr>
          <a:xfrm>
            <a:off x="8178839" y="2601399"/>
            <a:ext cx="962510" cy="4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535205-E9B6-E29E-3E97-DDF31CAB1974}"/>
              </a:ext>
            </a:extLst>
          </p:cNvPr>
          <p:cNvSpPr/>
          <p:nvPr/>
        </p:nvSpPr>
        <p:spPr>
          <a:xfrm>
            <a:off x="9141349" y="2601399"/>
            <a:ext cx="962510" cy="4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D5870-E922-BAC6-7805-034864C2BF63}"/>
              </a:ext>
            </a:extLst>
          </p:cNvPr>
          <p:cNvSpPr/>
          <p:nvPr/>
        </p:nvSpPr>
        <p:spPr>
          <a:xfrm>
            <a:off x="7295203" y="3043220"/>
            <a:ext cx="441818" cy="1781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E9F2A-EB01-EF7A-7E04-38A765285CB1}"/>
              </a:ext>
            </a:extLst>
          </p:cNvPr>
          <p:cNvSpPr/>
          <p:nvPr/>
        </p:nvSpPr>
        <p:spPr>
          <a:xfrm rot="5400000">
            <a:off x="8920440" y="1417979"/>
            <a:ext cx="441818" cy="192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Predicted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6BBB9-2294-EE9C-9652-776156809C21}"/>
              </a:ext>
            </a:extLst>
          </p:cNvPr>
          <p:cNvSpPr/>
          <p:nvPr/>
        </p:nvSpPr>
        <p:spPr>
          <a:xfrm>
            <a:off x="8178839" y="3043219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407539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7B31-C6AF-20F0-CA22-4A7AA1DCF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D6D6-493C-55CC-657C-5F5256EB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70C69-53FB-2294-5D43-5AA483FC2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78130" cy="4351338"/>
              </a:xfrm>
            </p:spPr>
            <p:txBody>
              <a:bodyPr/>
              <a:lstStyle/>
              <a:p>
                <a:r>
                  <a:rPr lang="en-KW" dirty="0"/>
                  <a:t>How Many Observations did you correctly predict?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KW" b="0" dirty="0"/>
              </a:p>
              <a:p>
                <a:pPr marL="457200" lvl="1" indent="0">
                  <a:buNone/>
                </a:pPr>
                <a:endParaRPr lang="en-KW" dirty="0"/>
              </a:p>
              <a:p>
                <a:r>
                  <a:rPr lang="en-KW" dirty="0"/>
                  <a:t>If dataset is 90% negative, you can get 90% accuracy by saying “No” all the time!</a:t>
                </a:r>
              </a:p>
              <a:p>
                <a:pPr marL="457200" lvl="1" indent="0">
                  <a:buNone/>
                </a:pPr>
                <a:endParaRPr lang="en-KW" dirty="0"/>
              </a:p>
              <a:p>
                <a:pPr lvl="1"/>
                <a:endParaRPr lang="en-K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70C69-53FB-2294-5D43-5AA483FC2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78130" cy="4351338"/>
              </a:xfrm>
              <a:blipFill>
                <a:blip r:embed="rId2"/>
                <a:stretch>
                  <a:fillRect l="-1587" t="-232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84422E1-8243-2E2C-8AA0-59C1089A9DB1}"/>
              </a:ext>
            </a:extLst>
          </p:cNvPr>
          <p:cNvSpPr/>
          <p:nvPr/>
        </p:nvSpPr>
        <p:spPr>
          <a:xfrm>
            <a:off x="9141349" y="3043219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72538-AD9E-D6CD-BA0E-CCF31BCB5264}"/>
              </a:ext>
            </a:extLst>
          </p:cNvPr>
          <p:cNvSpPr/>
          <p:nvPr/>
        </p:nvSpPr>
        <p:spPr>
          <a:xfrm>
            <a:off x="8178839" y="3933765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FN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CDB6C-AE82-B13E-519D-F44ED11D4C87}"/>
              </a:ext>
            </a:extLst>
          </p:cNvPr>
          <p:cNvSpPr/>
          <p:nvPr/>
        </p:nvSpPr>
        <p:spPr>
          <a:xfrm>
            <a:off x="9141349" y="3933765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D7088-F09E-6716-D8B1-DDA76B0BB4E7}"/>
              </a:ext>
            </a:extLst>
          </p:cNvPr>
          <p:cNvSpPr/>
          <p:nvPr/>
        </p:nvSpPr>
        <p:spPr>
          <a:xfrm>
            <a:off x="7737021" y="3043219"/>
            <a:ext cx="441818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DDBEC-0B4A-4C20-29B0-CB7469F30034}"/>
              </a:ext>
            </a:extLst>
          </p:cNvPr>
          <p:cNvSpPr/>
          <p:nvPr/>
        </p:nvSpPr>
        <p:spPr>
          <a:xfrm>
            <a:off x="7737021" y="3933765"/>
            <a:ext cx="441818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DF76-9C04-E8E7-56B9-5DAEF0AB99E3}"/>
              </a:ext>
            </a:extLst>
          </p:cNvPr>
          <p:cNvSpPr/>
          <p:nvPr/>
        </p:nvSpPr>
        <p:spPr>
          <a:xfrm>
            <a:off x="8178839" y="2601399"/>
            <a:ext cx="962510" cy="4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223C9-8BA2-7328-A028-99551C509FFE}"/>
              </a:ext>
            </a:extLst>
          </p:cNvPr>
          <p:cNvSpPr/>
          <p:nvPr/>
        </p:nvSpPr>
        <p:spPr>
          <a:xfrm>
            <a:off x="9141349" y="2601399"/>
            <a:ext cx="962510" cy="4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2687C-8EC6-6452-3C38-7D9EE500A57A}"/>
              </a:ext>
            </a:extLst>
          </p:cNvPr>
          <p:cNvSpPr/>
          <p:nvPr/>
        </p:nvSpPr>
        <p:spPr>
          <a:xfrm>
            <a:off x="7295203" y="3043220"/>
            <a:ext cx="441818" cy="1781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23BDB-6E2A-4645-750A-ABBDD94ABAEC}"/>
              </a:ext>
            </a:extLst>
          </p:cNvPr>
          <p:cNvSpPr/>
          <p:nvPr/>
        </p:nvSpPr>
        <p:spPr>
          <a:xfrm rot="5400000">
            <a:off x="8920440" y="1417979"/>
            <a:ext cx="441818" cy="192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Predicted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45CF9-D16C-D1C9-8899-B86B9F4EE76C}"/>
              </a:ext>
            </a:extLst>
          </p:cNvPr>
          <p:cNvSpPr/>
          <p:nvPr/>
        </p:nvSpPr>
        <p:spPr>
          <a:xfrm>
            <a:off x="8178839" y="3043219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290088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97E48-CE08-51A0-9652-896DB4B5C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505A-6CC6-FD96-30AD-96B52501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Precision &amp; Recall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CE2718-3DBE-2E93-2A19-A08F0E304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7813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Precision: </a:t>
                </a:r>
                <a:r>
                  <a:rPr lang="en-KW" dirty="0"/>
                  <a:t>Of the things you classified as positive, how many actually were?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KW" dirty="0"/>
              </a:p>
              <a:p>
                <a:pPr lvl="1"/>
                <a:r>
                  <a:rPr lang="en-US" dirty="0"/>
                  <a:t>If you predict one example as positive and it happens to be correct, then you will get 100% precision!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Recall: </a:t>
                </a:r>
                <a:r>
                  <a:rPr lang="en-KW" dirty="0"/>
                  <a:t>How many of the positives did you correctly predict?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KW" dirty="0"/>
                  <a:t>Just say “Yes” all the time, and you will get 100% recall.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KW" dirty="0"/>
              </a:p>
              <a:p>
                <a:pPr lvl="1"/>
                <a:endParaRPr lang="en-K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CE2718-3DBE-2E93-2A19-A08F0E304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78130" cy="4351338"/>
              </a:xfrm>
              <a:blipFill>
                <a:blip r:embed="rId2"/>
                <a:stretch>
                  <a:fillRect l="-1389" t="-2616" b="-1744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032FEDF-D990-CC3B-8CA7-FE6401C06929}"/>
              </a:ext>
            </a:extLst>
          </p:cNvPr>
          <p:cNvSpPr/>
          <p:nvPr/>
        </p:nvSpPr>
        <p:spPr>
          <a:xfrm>
            <a:off x="9141349" y="3043219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38009-3D17-AFE2-9EF8-E1F20D3715E0}"/>
              </a:ext>
            </a:extLst>
          </p:cNvPr>
          <p:cNvSpPr/>
          <p:nvPr/>
        </p:nvSpPr>
        <p:spPr>
          <a:xfrm>
            <a:off x="8178839" y="3933765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FN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864B8-B766-1ED8-F3F0-34B02B26A505}"/>
              </a:ext>
            </a:extLst>
          </p:cNvPr>
          <p:cNvSpPr/>
          <p:nvPr/>
        </p:nvSpPr>
        <p:spPr>
          <a:xfrm>
            <a:off x="9141349" y="3933765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CA12A-76F6-3C4F-5E44-4255D146E412}"/>
              </a:ext>
            </a:extLst>
          </p:cNvPr>
          <p:cNvSpPr/>
          <p:nvPr/>
        </p:nvSpPr>
        <p:spPr>
          <a:xfrm>
            <a:off x="7737021" y="3043219"/>
            <a:ext cx="441818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41175-0924-7C31-3CC0-66192F44E516}"/>
              </a:ext>
            </a:extLst>
          </p:cNvPr>
          <p:cNvSpPr/>
          <p:nvPr/>
        </p:nvSpPr>
        <p:spPr>
          <a:xfrm>
            <a:off x="7737021" y="3933765"/>
            <a:ext cx="441818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FF786-D773-FD1B-3A86-E6D86E64B3DC}"/>
              </a:ext>
            </a:extLst>
          </p:cNvPr>
          <p:cNvSpPr/>
          <p:nvPr/>
        </p:nvSpPr>
        <p:spPr>
          <a:xfrm>
            <a:off x="8178839" y="2601399"/>
            <a:ext cx="962510" cy="4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3E386-C56C-0EDC-7F0C-08E4DC0E7CAA}"/>
              </a:ext>
            </a:extLst>
          </p:cNvPr>
          <p:cNvSpPr/>
          <p:nvPr/>
        </p:nvSpPr>
        <p:spPr>
          <a:xfrm>
            <a:off x="9141349" y="2601399"/>
            <a:ext cx="962510" cy="441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F10FF-E2E2-E785-E8AA-E53F938220BF}"/>
              </a:ext>
            </a:extLst>
          </p:cNvPr>
          <p:cNvSpPr/>
          <p:nvPr/>
        </p:nvSpPr>
        <p:spPr>
          <a:xfrm>
            <a:off x="7295203" y="3043220"/>
            <a:ext cx="441818" cy="1781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027EAF-7008-0D39-BD6C-430B203E915F}"/>
              </a:ext>
            </a:extLst>
          </p:cNvPr>
          <p:cNvSpPr/>
          <p:nvPr/>
        </p:nvSpPr>
        <p:spPr>
          <a:xfrm rot="5400000">
            <a:off x="8920440" y="1417979"/>
            <a:ext cx="441818" cy="192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Predicted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E2A4E-4711-6B2F-D363-257D5DC390B9}"/>
              </a:ext>
            </a:extLst>
          </p:cNvPr>
          <p:cNvSpPr/>
          <p:nvPr/>
        </p:nvSpPr>
        <p:spPr>
          <a:xfrm>
            <a:off x="8178839" y="3043219"/>
            <a:ext cx="962510" cy="89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367BD4-CA5C-5EAC-9094-45CF81A32395}"/>
              </a:ext>
            </a:extLst>
          </p:cNvPr>
          <p:cNvSpPr/>
          <p:nvPr/>
        </p:nvSpPr>
        <p:spPr>
          <a:xfrm>
            <a:off x="7815895" y="4102873"/>
            <a:ext cx="3443152" cy="556591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KW" sz="2000" b="1" dirty="0">
                <a:solidFill>
                  <a:srgbClr val="7030A0"/>
                </a:solidFill>
              </a:rPr>
              <a:t>Recall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5E1A27-BA1B-C40D-9367-81A4920C4FC9}"/>
              </a:ext>
            </a:extLst>
          </p:cNvPr>
          <p:cNvSpPr/>
          <p:nvPr/>
        </p:nvSpPr>
        <p:spPr>
          <a:xfrm rot="5400000">
            <a:off x="7901027" y="4100743"/>
            <a:ext cx="3443152" cy="556591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KW" sz="2000" b="1" dirty="0">
                <a:solidFill>
                  <a:srgbClr val="7030A0"/>
                </a:solidFill>
              </a:rPr>
              <a:t>Precision</a:t>
            </a:r>
            <a:endParaRPr lang="en-KW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7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91AE-66B2-8605-FEE0-0B72A299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General Defense: Null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D2F7F7-38F4-7CA5-FEC9-915215E344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W" dirty="0">
                <a:solidFill>
                  <a:srgbClr val="00B0F0"/>
                </a:solidFill>
              </a:rPr>
              <a:t>Report Null Model: </a:t>
            </a:r>
            <a:r>
              <a:rPr lang="en-KW" dirty="0"/>
              <a:t>in general always</a:t>
            </a:r>
            <a:r>
              <a:rPr lang="en-KW" dirty="0">
                <a:solidFill>
                  <a:srgbClr val="00B0F0"/>
                </a:solidFill>
              </a:rPr>
              <a:t> </a:t>
            </a:r>
            <a:r>
              <a:rPr lang="en-KW" dirty="0"/>
              <a:t>include a baseline “null” model to ensure that your model is not doing something trivial</a:t>
            </a:r>
          </a:p>
          <a:p>
            <a:pPr lvl="1"/>
            <a:r>
              <a:rPr lang="en-KW" dirty="0"/>
              <a:t>Null Model: predict proportion of positives on the training set</a:t>
            </a:r>
          </a:p>
          <a:p>
            <a:r>
              <a:rPr lang="en-KW" dirty="0"/>
              <a:t>Always play “devil’s advocate” against your models!</a:t>
            </a:r>
          </a:p>
          <a:p>
            <a:pPr lvl="1"/>
            <a:endParaRPr lang="en-KW" dirty="0"/>
          </a:p>
          <a:p>
            <a:r>
              <a:rPr lang="en-KW" dirty="0">
                <a:solidFill>
                  <a:srgbClr val="00B0F0"/>
                </a:solidFill>
              </a:rPr>
              <a:t>Example: </a:t>
            </a:r>
          </a:p>
          <a:p>
            <a:pPr lvl="1"/>
            <a:r>
              <a:rPr lang="en-KW" dirty="0"/>
              <a:t>Model achieves 95% accuracy, awesome!</a:t>
            </a:r>
          </a:p>
          <a:p>
            <a:pPr lvl="1"/>
            <a:r>
              <a:rPr lang="en-KW" dirty="0"/>
              <a:t>Null model achieves 94% accuracy, because dataset is 94% negative</a:t>
            </a:r>
          </a:p>
          <a:p>
            <a:pPr lvl="1"/>
            <a:r>
              <a:rPr lang="en-KW" dirty="0"/>
              <a:t>Model doesn’t look that good anymore!</a:t>
            </a:r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47647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DA7CE-42CB-178F-91F9-15E7032B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5BED-F1AD-8220-2F6F-71AB0911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Alternatives – Balanced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E5DF-B4E2-B43F-620E-8170504F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781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Normalize each row in the matrix to sum to one</a:t>
            </a:r>
          </a:p>
          <a:p>
            <a:pPr lvl="1"/>
            <a:r>
              <a:rPr lang="en-US" dirty="0"/>
              <a:t>TNR = TN/(TN+FP)</a:t>
            </a:r>
          </a:p>
          <a:p>
            <a:pPr lvl="1"/>
            <a:r>
              <a:rPr lang="en-US" dirty="0"/>
              <a:t>FPR = 1 – TNR</a:t>
            </a:r>
          </a:p>
          <a:p>
            <a:pPr lvl="1"/>
            <a:r>
              <a:rPr lang="en-US" dirty="0"/>
              <a:t>TPR = TP / (FN + TP)</a:t>
            </a:r>
          </a:p>
          <a:p>
            <a:pPr lvl="1"/>
            <a:r>
              <a:rPr lang="en-US" dirty="0"/>
              <a:t>FNR = 1 – TPR</a:t>
            </a:r>
          </a:p>
          <a:p>
            <a:r>
              <a:rPr lang="en-US" dirty="0"/>
              <a:t>Balanced Accuracy: </a:t>
            </a:r>
            <a:r>
              <a:rPr lang="en-US" dirty="0">
                <a:solidFill>
                  <a:srgbClr val="7030A0"/>
                </a:solidFill>
              </a:rPr>
              <a:t>(TNR + TPR)/2</a:t>
            </a:r>
          </a:p>
          <a:p>
            <a:pPr lvl="1"/>
            <a:r>
              <a:rPr lang="en-KW" dirty="0"/>
              <a:t>If you say “No” all the time, TNR = 1 but TPR = 0, so balanced accuracy = 0.5</a:t>
            </a:r>
          </a:p>
          <a:p>
            <a:r>
              <a:rPr lang="en-KW" dirty="0"/>
              <a:t>By default, assumes errors on negative and positive instances are equally bad, but you can assign different weights</a:t>
            </a:r>
          </a:p>
          <a:p>
            <a:endParaRPr lang="en-KW" dirty="0"/>
          </a:p>
          <a:p>
            <a:endParaRPr lang="en-KW" b="0" dirty="0"/>
          </a:p>
          <a:p>
            <a:pPr marL="457200" lvl="1" indent="0">
              <a:buNone/>
            </a:pPr>
            <a:endParaRPr lang="en-KW" dirty="0"/>
          </a:p>
          <a:p>
            <a:pPr marL="457200" lvl="1" indent="0">
              <a:buNone/>
            </a:pPr>
            <a:endParaRPr lang="en-KW" dirty="0"/>
          </a:p>
          <a:p>
            <a:pPr lvl="1"/>
            <a:endParaRPr lang="en-KW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3F4A55-0EBE-31F0-219F-B1F8B2CF18BC}"/>
              </a:ext>
            </a:extLst>
          </p:cNvPr>
          <p:cNvGrpSpPr/>
          <p:nvPr/>
        </p:nvGrpSpPr>
        <p:grpSpPr>
          <a:xfrm>
            <a:off x="7295203" y="2159580"/>
            <a:ext cx="2808656" cy="2664731"/>
            <a:chOff x="7295203" y="2159580"/>
            <a:chExt cx="2808656" cy="2664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F54283-851B-258D-8E6D-7E349FBA759F}"/>
                </a:ext>
              </a:extLst>
            </p:cNvPr>
            <p:cNvSpPr/>
            <p:nvPr/>
          </p:nvSpPr>
          <p:spPr>
            <a:xfrm>
              <a:off x="9141349" y="3043219"/>
              <a:ext cx="962510" cy="890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FPR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9A464-C7D7-5991-83B4-6700A53F224F}"/>
                </a:ext>
              </a:extLst>
            </p:cNvPr>
            <p:cNvSpPr/>
            <p:nvPr/>
          </p:nvSpPr>
          <p:spPr>
            <a:xfrm>
              <a:off x="8178839" y="3933765"/>
              <a:ext cx="962510" cy="890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FNR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A18ED9-C178-CC3C-116B-A33F178320CA}"/>
                </a:ext>
              </a:extLst>
            </p:cNvPr>
            <p:cNvSpPr/>
            <p:nvPr/>
          </p:nvSpPr>
          <p:spPr>
            <a:xfrm>
              <a:off x="9141349" y="3933765"/>
              <a:ext cx="962510" cy="890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TPR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793E46-6ABA-972F-3BA5-0D4CAF0D9064}"/>
                </a:ext>
              </a:extLst>
            </p:cNvPr>
            <p:cNvSpPr/>
            <p:nvPr/>
          </p:nvSpPr>
          <p:spPr>
            <a:xfrm>
              <a:off x="7737021" y="3043219"/>
              <a:ext cx="441818" cy="8905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89C072-5600-FEA8-7305-06177AC3FC0B}"/>
                </a:ext>
              </a:extLst>
            </p:cNvPr>
            <p:cNvSpPr/>
            <p:nvPr/>
          </p:nvSpPr>
          <p:spPr>
            <a:xfrm>
              <a:off x="7737021" y="3933765"/>
              <a:ext cx="441818" cy="8905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8A5F93-83FE-1B99-53B0-6B1568AAD0F2}"/>
                </a:ext>
              </a:extLst>
            </p:cNvPr>
            <p:cNvSpPr/>
            <p:nvPr/>
          </p:nvSpPr>
          <p:spPr>
            <a:xfrm>
              <a:off x="8178839" y="2601399"/>
              <a:ext cx="962510" cy="441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04AFA8-F574-B4C0-017F-31DE805FCFB0}"/>
                </a:ext>
              </a:extLst>
            </p:cNvPr>
            <p:cNvSpPr/>
            <p:nvPr/>
          </p:nvSpPr>
          <p:spPr>
            <a:xfrm>
              <a:off x="9141349" y="2601399"/>
              <a:ext cx="962510" cy="441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623295-8CEE-1A43-6CBD-57C540D8BB7D}"/>
                </a:ext>
              </a:extLst>
            </p:cNvPr>
            <p:cNvSpPr/>
            <p:nvPr/>
          </p:nvSpPr>
          <p:spPr>
            <a:xfrm>
              <a:off x="7295203" y="3043220"/>
              <a:ext cx="441818" cy="1781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FC0AA9-F68B-CCF3-83C5-7647A15E6DC2}"/>
                </a:ext>
              </a:extLst>
            </p:cNvPr>
            <p:cNvSpPr/>
            <p:nvPr/>
          </p:nvSpPr>
          <p:spPr>
            <a:xfrm rot="5400000">
              <a:off x="8920440" y="1417979"/>
              <a:ext cx="441818" cy="19250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Predicted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1B41D-EA19-33F8-7331-363978DD23F7}"/>
                </a:ext>
              </a:extLst>
            </p:cNvPr>
            <p:cNvSpPr/>
            <p:nvPr/>
          </p:nvSpPr>
          <p:spPr>
            <a:xfrm>
              <a:off x="8178839" y="3043219"/>
              <a:ext cx="962510" cy="890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W" b="1" dirty="0">
                  <a:solidFill>
                    <a:schemeClr val="tx1"/>
                  </a:solidFill>
                </a:rPr>
                <a:t>TNR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4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3D4D-24ED-83DD-8F40-4BEFDA83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Alternatives – 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565D2-940D-E8D9-35B1-012D464BE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/>
              <a:lstStyle/>
              <a:p>
                <a:r>
                  <a:rPr lang="en-KW" dirty="0"/>
                  <a:t>Harmonic mean of precision and recall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r>
                  <a:rPr lang="en-KW" dirty="0"/>
                  <a:t>You must have good precision AND recall to score highly</a:t>
                </a:r>
              </a:p>
              <a:p>
                <a:r>
                  <a:rPr lang="en-KW" dirty="0"/>
                  <a:t>Precision and recall are weighted equally by default, but weights can be changed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565D2-940D-E8D9-35B1-012D464B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 l="-2169" t="-2326" r="-144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F5526B6B-755E-B143-618A-BEFFD6F4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65700" cy="4381500"/>
          </a:xfrm>
          <a:prstGeom prst="rect">
            <a:avLst/>
          </a:prstGeom>
        </p:spPr>
      </p:pic>
      <p:pic>
        <p:nvPicPr>
          <p:cNvPr id="11" name="Picture 10" descr="A chart of a graph&#10;&#10;AI-generated content may be incorrect.">
            <a:extLst>
              <a:ext uri="{FF2B5EF4-FFF2-40B4-BE49-F238E27FC236}">
                <a16:creationId xmlns:a16="http://schemas.microsoft.com/office/drawing/2014/main" id="{1D3A93C0-7FD7-CABC-6023-4C8F3038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965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952F-73BA-167B-8103-D66DCF5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Hard vs. Soft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1DFC-EC01-2E2E-46D5-D0CBF226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3129" cy="4351338"/>
          </a:xfrm>
        </p:spPr>
        <p:txBody>
          <a:bodyPr>
            <a:normAutofit fontScale="92500" lnSpcReduction="10000"/>
          </a:bodyPr>
          <a:lstStyle/>
          <a:p>
            <a:r>
              <a:rPr lang="en-KW" sz="2600" dirty="0">
                <a:solidFill>
                  <a:srgbClr val="00B0F0"/>
                </a:solidFill>
              </a:rPr>
              <a:t>Hard decisions: </a:t>
            </a:r>
            <a:r>
              <a:rPr lang="en-KW" sz="2600" dirty="0"/>
              <a:t>all previous metrics assume classifier produces “yes” or “no” outputs</a:t>
            </a:r>
          </a:p>
          <a:p>
            <a:r>
              <a:rPr lang="en-KW" sz="2600" dirty="0">
                <a:solidFill>
                  <a:srgbClr val="00B0F0"/>
                </a:solidFill>
              </a:rPr>
              <a:t>Soft decisions: </a:t>
            </a:r>
            <a:r>
              <a:rPr lang="en-KW" sz="2600" dirty="0"/>
              <a:t>but logistic regression outputs a probability, not a hard decision</a:t>
            </a:r>
          </a:p>
          <a:p>
            <a:r>
              <a:rPr lang="en-KW" sz="2600" dirty="0">
                <a:solidFill>
                  <a:srgbClr val="00B0F0"/>
                </a:solidFill>
              </a:rPr>
              <a:t>Common solution: </a:t>
            </a:r>
          </a:p>
          <a:p>
            <a:pPr lvl="1"/>
            <a:r>
              <a:rPr lang="en-KW" sz="2200" dirty="0"/>
              <a:t>Thresholding: if output &gt; 0.5, then “yes”, otherwise “no”</a:t>
            </a:r>
          </a:p>
          <a:p>
            <a:pPr lvl="1"/>
            <a:r>
              <a:rPr lang="en-KW" sz="2200" dirty="0"/>
              <a:t>Threshold value could also be chosen based on the training set</a:t>
            </a:r>
          </a:p>
          <a:p>
            <a:pPr lvl="1"/>
            <a:r>
              <a:rPr lang="en-KW" sz="2200" dirty="0"/>
              <a:t>Evaluation performance depends on where you set the threshold</a:t>
            </a:r>
          </a:p>
          <a:p>
            <a:endParaRPr lang="en-KW" dirty="0"/>
          </a:p>
          <a:p>
            <a:endParaRPr lang="en-KW" dirty="0"/>
          </a:p>
          <a:p>
            <a:endParaRPr lang="en-KW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1AF061-7C71-54F9-669E-224822ED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44285"/>
              </p:ext>
            </p:extLst>
          </p:nvPr>
        </p:nvGraphicFramePr>
        <p:xfrm>
          <a:off x="5661329" y="1825625"/>
          <a:ext cx="57761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2378854415"/>
                    </a:ext>
                  </a:extLst>
                </a:gridCol>
                <a:gridCol w="667424">
                  <a:extLst>
                    <a:ext uri="{9D8B030D-6E8A-4147-A177-3AD203B41FA5}">
                      <a16:colId xmlns:a16="http://schemas.microsoft.com/office/drawing/2014/main" val="1046388625"/>
                    </a:ext>
                  </a:extLst>
                </a:gridCol>
                <a:gridCol w="660393">
                  <a:extLst>
                    <a:ext uri="{9D8B030D-6E8A-4147-A177-3AD203B41FA5}">
                      <a16:colId xmlns:a16="http://schemas.microsoft.com/office/drawing/2014/main" val="2189374035"/>
                    </a:ext>
                  </a:extLst>
                </a:gridCol>
                <a:gridCol w="660393">
                  <a:extLst>
                    <a:ext uri="{9D8B030D-6E8A-4147-A177-3AD203B41FA5}">
                      <a16:colId xmlns:a16="http://schemas.microsoft.com/office/drawing/2014/main" val="2758024474"/>
                    </a:ext>
                  </a:extLst>
                </a:gridCol>
                <a:gridCol w="660393">
                  <a:extLst>
                    <a:ext uri="{9D8B030D-6E8A-4147-A177-3AD203B41FA5}">
                      <a16:colId xmlns:a16="http://schemas.microsoft.com/office/drawing/2014/main" val="2226060299"/>
                    </a:ext>
                  </a:extLst>
                </a:gridCol>
                <a:gridCol w="660393">
                  <a:extLst>
                    <a:ext uri="{9D8B030D-6E8A-4147-A177-3AD203B41FA5}">
                      <a16:colId xmlns:a16="http://schemas.microsoft.com/office/drawing/2014/main" val="1031316872"/>
                    </a:ext>
                  </a:extLst>
                </a:gridCol>
                <a:gridCol w="660393">
                  <a:extLst>
                    <a:ext uri="{9D8B030D-6E8A-4147-A177-3AD203B41FA5}">
                      <a16:colId xmlns:a16="http://schemas.microsoft.com/office/drawing/2014/main" val="4074465551"/>
                    </a:ext>
                  </a:extLst>
                </a:gridCol>
                <a:gridCol w="660393">
                  <a:extLst>
                    <a:ext uri="{9D8B030D-6E8A-4147-A177-3AD203B41FA5}">
                      <a16:colId xmlns:a16="http://schemas.microsoft.com/office/drawing/2014/main" val="70356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W" sz="1600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W" sz="1600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54109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7ED4AF01-54A1-FC99-FAF1-AAA4CD2F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221" y="3121184"/>
            <a:ext cx="4470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7873-754E-F9C3-8EBD-84C8F4D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Area Under the Receiver Operating Characteristic Curve (AUC-ROC)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2150-7D0A-4148-BDE7-9F71226B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816" y="1825625"/>
            <a:ext cx="5771984" cy="4351338"/>
          </a:xfrm>
        </p:spPr>
        <p:txBody>
          <a:bodyPr>
            <a:normAutofit fontScale="92500" lnSpcReduction="20000"/>
          </a:bodyPr>
          <a:lstStyle/>
          <a:p>
            <a:r>
              <a:rPr lang="en-KW" dirty="0">
                <a:solidFill>
                  <a:srgbClr val="00B0F0"/>
                </a:solidFill>
              </a:rPr>
              <a:t>Idea: </a:t>
            </a:r>
            <a:r>
              <a:rPr lang="en-KW" dirty="0"/>
              <a:t>summarize classifier performance at different thresholds with a single number</a:t>
            </a:r>
          </a:p>
          <a:p>
            <a:pPr lvl="1"/>
            <a:r>
              <a:rPr lang="en-KW" dirty="0"/>
              <a:t>Compute FPR versus TPR (Recall) @ different thresholds</a:t>
            </a:r>
          </a:p>
          <a:p>
            <a:pPr lvl="1"/>
            <a:r>
              <a:rPr lang="en-KW" dirty="0"/>
              <a:t>This will produce points (FPR, TPR)</a:t>
            </a:r>
          </a:p>
          <a:p>
            <a:pPr lvl="1"/>
            <a:r>
              <a:rPr lang="en-KW" dirty="0"/>
              <a:t>Construct a curve from the points</a:t>
            </a:r>
          </a:p>
          <a:p>
            <a:pPr lvl="1"/>
            <a:r>
              <a:rPr lang="en-KW" dirty="0"/>
              <a:t>AUC-ROC: area under this curve</a:t>
            </a:r>
          </a:p>
          <a:p>
            <a:r>
              <a:rPr lang="en-KW" dirty="0">
                <a:solidFill>
                  <a:srgbClr val="00B0F0"/>
                </a:solidFill>
              </a:rPr>
              <a:t>Null Model: </a:t>
            </a:r>
            <a:r>
              <a:rPr lang="en-KW" dirty="0"/>
              <a:t>AUC-ROC = 0.5 (</a:t>
            </a:r>
            <a:r>
              <a:rPr lang="en-KW" dirty="0">
                <a:solidFill>
                  <a:schemeClr val="accent2"/>
                </a:solidFill>
              </a:rPr>
              <a:t>diagonal line</a:t>
            </a:r>
            <a:r>
              <a:rPr lang="en-KW" dirty="0"/>
              <a:t>)</a:t>
            </a:r>
          </a:p>
          <a:p>
            <a:r>
              <a:rPr lang="en-KW" dirty="0">
                <a:solidFill>
                  <a:srgbClr val="FF0000"/>
                </a:solidFill>
              </a:rPr>
              <a:t>Issue: AUC-ROC can be overoptimistic when dataset is mostly negative</a:t>
            </a:r>
          </a:p>
          <a:p>
            <a:endParaRPr lang="en-KW" dirty="0"/>
          </a:p>
          <a:p>
            <a:pPr lvl="1"/>
            <a:endParaRPr lang="en-K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42F813-AF0D-5D37-8B88-4DB311CD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288" y="2060702"/>
            <a:ext cx="44704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659</Words>
  <Application>Microsoft Macintosh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Block 10: Evaluating Binary Classifiers</vt:lpstr>
      <vt:lpstr>Confusion Matrix</vt:lpstr>
      <vt:lpstr>Accuracy</vt:lpstr>
      <vt:lpstr>Precision &amp; Recall</vt:lpstr>
      <vt:lpstr>General Defense: Null Model</vt:lpstr>
      <vt:lpstr>Alternatives – Balanced Accuracy</vt:lpstr>
      <vt:lpstr>Alternatives – F1 Score</vt:lpstr>
      <vt:lpstr>Hard vs. Soft Decisions</vt:lpstr>
      <vt:lpstr>Area Under the Receiver Operating Characteristic Curve (AUC-ROC)</vt:lpstr>
      <vt:lpstr>Area Under the Precision-Recall Curve (AUC-PR)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177</cp:revision>
  <dcterms:created xsi:type="dcterms:W3CDTF">2025-10-01T15:15:52Z</dcterms:created>
  <dcterms:modified xsi:type="dcterms:W3CDTF">2025-10-15T11:08:49Z</dcterms:modified>
</cp:coreProperties>
</file>