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notesMasterIdLst>
    <p:notesMasterId r:id="rId8"/>
  </p:notesMasterIdLst>
  <p:sldIdLst>
    <p:sldId id="256" r:id="rId2"/>
    <p:sldId id="292" r:id="rId3"/>
    <p:sldId id="293" r:id="rId4"/>
    <p:sldId id="294" r:id="rId5"/>
    <p:sldId id="296" r:id="rId6"/>
    <p:sldId id="291" r:id="rId7"/>
  </p:sldIdLst>
  <p:sldSz cx="12192000" cy="6858000"/>
  <p:notesSz cx="6858000" cy="9144000"/>
  <p:defaultTextStyle>
    <a:defPPr>
      <a:defRPr lang="en-K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9812"/>
    <p:restoredTop sz="80136"/>
  </p:normalViewPr>
  <p:slideViewPr>
    <p:cSldViewPr snapToGrid="0">
      <p:cViewPr varScale="1">
        <p:scale>
          <a:sx n="101" d="100"/>
          <a:sy n="101" d="100"/>
        </p:scale>
        <p:origin x="1272" y="19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F5DAF9C-BFBB-7344-81B1-BA27AD60250B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KW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KW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9CAF34-6B4C-E54E-8A71-2DCA512F23AC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89004705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6ADFC9F-3FEE-244A-F999-EBE418F571F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EF0696D3-E3C8-8005-0F74-73AF9061DBE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C8B7DE9-8CE4-8B35-96EF-114B2AC43C6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173BB4D-C488-D49F-8F4E-A06CFA1962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068E6F-4158-3173-2FF2-460CF7875EB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80892702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FA61E83-D0C9-A30E-9054-8F8418FC43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8E3B61F0-3850-6152-C323-4290E7C248A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538A54-2448-BCEE-2F39-B97BFF318B0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6E3C73F-94D9-BC4B-5B1C-1D108679CD1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40815D3-8A27-CEFA-DBCC-9653139A4A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0034894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2B659B5C-57B7-5723-29C8-829FBC685F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A99F4A64-D5C2-AD64-5D55-070EA508D4D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4AA10F4-5017-8D28-A65C-0A4975B417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B05A4C3-369B-DE65-08B8-5D85DF4BB9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B19BC1-3503-992F-C324-4F978C314ED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015476300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17820E-0794-40B7-3EE5-E4B39330A5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E834351-3D0D-BF14-0D5B-679664D172F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FF631A2-EAAE-6ACB-F4D4-7515C1507DA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16B446-E56C-1FEC-235C-2834246C83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68AFFA1-90D5-5E85-D9B2-73548BC1DA8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7874777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31119B6-967D-25A1-EA0E-FB990E54B09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DB8708B-C405-B344-39CF-4B2EC81F5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B009D3A-BC32-B076-50CC-A0519B03BE0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DC9881B-C3C1-AEA8-D905-3B09E720AF3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F954EF5-B0F4-9935-BAFD-25F723E1CF0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7094070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B93CECE-A557-2EA8-C9F9-9961A816ED0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CECBB8-8A8C-AF32-F17F-F0CDAECBDE0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DEF3B24-1F34-901E-2F82-98F504607C6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>
            <a:lvl1pPr>
              <a:defRPr b="1">
                <a:solidFill>
                  <a:srgbClr val="0070C0"/>
                </a:solidFill>
              </a:defRPr>
            </a:lvl1pPr>
            <a:lvl2pPr>
              <a:defRPr b="1">
                <a:solidFill>
                  <a:srgbClr val="7030A0"/>
                </a:solidFill>
              </a:defRPr>
            </a:lvl2pPr>
            <a:lvl3pPr>
              <a:defRPr b="1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2AD2B0A3-EF2D-FA9C-33C5-D38F9FCC40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8AB99C2-9A2B-DB64-82A2-E0209C902CC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58C09A1-2960-416F-EBF8-D55BDBA4E3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69504419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8FEDEF8-038D-7834-6209-C2A429ABEFD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>
            <a:lvl1pPr>
              <a:defRPr b="1">
                <a:solidFill>
                  <a:srgbClr val="002060"/>
                </a:solidFill>
              </a:defRPr>
            </a:lvl1pPr>
          </a:lstStyle>
          <a:p>
            <a:r>
              <a:rPr lang="en-US" dirty="0"/>
              <a:t>Click to edit Master title style</a:t>
            </a:r>
            <a:endParaRPr lang="en-KW" dirty="0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C7D138ED-CD04-918E-3416-48073A757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960FA666-9B70-8184-F3C8-365A9655464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KW" dirty="0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84863D6-A67F-AC83-0F6E-D165EBC677DF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>
                <a:solidFill>
                  <a:srgbClr val="0070C0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24905A8-86AE-3855-AAE8-A8AF640EF6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3924D39B-ACAB-1CCB-EB5F-A7787134C1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A2A968B2-7704-A144-F071-5C7106A2607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B1163C4-B312-E8A1-AAEA-C04E837EFE8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61692308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51377E2-3547-CBB3-209D-376E78C3A79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20E6FEC2-C79E-CD82-94BB-6E3B70673F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1E928F1-E5BB-D61D-7D55-574CAA728D1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3CD2419-FC3A-4FF1-ADDB-80310C4CAE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376953127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F23F98D-9DCB-D04F-1304-1261674F54A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0382328-DCE1-F392-6F10-11158E942F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16AC5402-FEB5-A5AC-E766-3CE8858D40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278711636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770EBA-1B9E-C9EB-2AEB-1056A28F505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5A8B520-7670-DFB7-E67F-9FF193A1344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6B7A22F-3B40-32A7-450D-7900DEC0A6F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C4EFBB0-D546-4C3D-05F9-BA2CC417D1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CE0D591F-74DD-C836-F2FD-3D2CC7AEF4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D6E8F9F-FA95-BB44-CBB3-D1CEC83C8D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091099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922636B-66DA-3672-5C55-90B3F3ECA7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4309A154-828D-5527-60D6-27056B3BE5A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KW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03C6F8-B1CB-084C-A99B-3F588120057D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EB9D2AB-2C09-6601-6504-3FB78C967CD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2324D3B-3843-A1FF-6CB7-43E271B62C2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KW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4054B6E-E964-9A60-F11B-7777E97ADE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12189493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6B614A35-6333-5A38-881D-92447D7F12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KW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EDA2A0A-9A15-AF59-D197-31710751D1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KW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421B62D-BF38-77EA-FB49-6A345C9173B7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AB78BAB4-45D1-EE48-BF00-BF3F291908FD}" type="datetimeFigureOut">
              <a:rPr lang="en-KW" smtClean="0"/>
              <a:t>13/10/2025</a:t>
            </a:fld>
            <a:endParaRPr lang="en-KW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A4B9E836-83C3-5E8C-7A20-323C5443220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KW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F48206-E860-1902-21BA-53BD22E2B850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954ED50F-1335-244D-B4F7-B306240C5011}" type="slidenum">
              <a:rPr lang="en-KW" smtClean="0"/>
              <a:t>‹#›</a:t>
            </a:fld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4748804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K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5.sv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sv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343776-8520-D894-E08F-ECB183D9BF0F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KW" dirty="0"/>
              <a:t>Block 9: Logistic Regression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0D858F23-CC65-7302-3FAD-EE84686DE89A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KW" dirty="0"/>
              <a:t>Mohammad M. Khajah</a:t>
            </a:r>
          </a:p>
          <a:p>
            <a:r>
              <a:rPr lang="en-KW" dirty="0"/>
              <a:t>October 2025</a:t>
            </a:r>
          </a:p>
        </p:txBody>
      </p:sp>
    </p:spTree>
    <p:extLst>
      <p:ext uri="{BB962C8B-B14F-4D97-AF65-F5344CB8AC3E}">
        <p14:creationId xmlns:p14="http://schemas.microsoft.com/office/powerpoint/2010/main" val="212480909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2ECD8A-F1EC-68F2-D6EC-F126164B9F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Regression vs. Classification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41CE96-DC16-3C22-170A-E362EC92716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5"/>
            <a:ext cx="5257800" cy="4351338"/>
          </a:xfrm>
        </p:spPr>
        <p:txBody>
          <a:bodyPr/>
          <a:lstStyle/>
          <a:p>
            <a:r>
              <a:rPr lang="en-KW" dirty="0">
                <a:solidFill>
                  <a:srgbClr val="00B0F0"/>
                </a:solidFill>
              </a:rPr>
              <a:t>Regression: </a:t>
            </a:r>
            <a:r>
              <a:rPr lang="en-KW" dirty="0"/>
              <a:t>predict a continous value</a:t>
            </a:r>
          </a:p>
          <a:p>
            <a:r>
              <a:rPr lang="en-KW" dirty="0">
                <a:solidFill>
                  <a:srgbClr val="00B0F0"/>
                </a:solidFill>
              </a:rPr>
              <a:t>Classification: </a:t>
            </a:r>
            <a:r>
              <a:rPr lang="en-KW" dirty="0"/>
              <a:t>predict the category of something (cat, dog, etc.)</a:t>
            </a:r>
          </a:p>
          <a:p>
            <a:pPr lvl="1"/>
            <a:r>
              <a:rPr lang="en-KW" dirty="0"/>
              <a:t>Binary classification: two categories only (is cat or not)</a:t>
            </a:r>
          </a:p>
          <a:p>
            <a:r>
              <a:rPr lang="en-KW" dirty="0">
                <a:solidFill>
                  <a:srgbClr val="00B0F0"/>
                </a:solidFill>
              </a:rPr>
              <a:t>Example: </a:t>
            </a:r>
            <a:r>
              <a:rPr lang="en-KW" dirty="0"/>
              <a:t>classifying blue versus orange points</a:t>
            </a:r>
          </a:p>
        </p:txBody>
      </p:sp>
      <p:pic>
        <p:nvPicPr>
          <p:cNvPr id="5" name="Picture 4" descr="A blue and orange dots&#10;&#10;AI-generated content may be incorrect.">
            <a:extLst>
              <a:ext uri="{FF2B5EF4-FFF2-40B4-BE49-F238E27FC236}">
                <a16:creationId xmlns:a16="http://schemas.microsoft.com/office/drawing/2014/main" id="{221E6B5F-7D46-6FF4-8022-635C91000F7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64302" y="1825625"/>
            <a:ext cx="4889500" cy="480000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15555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A350ED-5BF7-D2E0-889D-6C8F61C2816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Regression vs. Classification</a:t>
            </a:r>
          </a:p>
        </p:txBody>
      </p:sp>
      <p:pic>
        <p:nvPicPr>
          <p:cNvPr id="5" name="Content Placeholder 4" descr="A graph of colored dots&#10;&#10;AI-generated content may be incorrect.">
            <a:extLst>
              <a:ext uri="{FF2B5EF4-FFF2-40B4-BE49-F238E27FC236}">
                <a16:creationId xmlns:a16="http://schemas.microsoft.com/office/drawing/2014/main" id="{F710E236-19BF-884B-2F31-911421F127F3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191260" y="1834780"/>
            <a:ext cx="9809480" cy="3370758"/>
          </a:xfrm>
        </p:spPr>
      </p:pic>
      <p:sp>
        <p:nvSpPr>
          <p:cNvPr id="6" name="Content Placeholder 2">
            <a:extLst>
              <a:ext uri="{FF2B5EF4-FFF2-40B4-BE49-F238E27FC236}">
                <a16:creationId xmlns:a16="http://schemas.microsoft.com/office/drawing/2014/main" id="{958EC50A-59D9-3240-813E-65E970D68043}"/>
              </a:ext>
            </a:extLst>
          </p:cNvPr>
          <p:cNvSpPr txBox="1">
            <a:spLocks/>
          </p:cNvSpPr>
          <p:nvPr/>
        </p:nvSpPr>
        <p:spPr>
          <a:xfrm>
            <a:off x="838200" y="5349630"/>
            <a:ext cx="10515600" cy="827332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b="1" kern="1200">
                <a:solidFill>
                  <a:srgbClr val="0070C0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b="1" kern="1200">
                <a:solidFill>
                  <a:srgbClr val="7030A0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None/>
            </a:pPr>
            <a:r>
              <a:rPr lang="en-KW" dirty="0"/>
              <a:t>A classification model tries to separate the training data neatly</a:t>
            </a:r>
          </a:p>
        </p:txBody>
      </p:sp>
      <p:sp>
        <p:nvSpPr>
          <p:cNvPr id="7" name="Down Arrow 6">
            <a:extLst>
              <a:ext uri="{FF2B5EF4-FFF2-40B4-BE49-F238E27FC236}">
                <a16:creationId xmlns:a16="http://schemas.microsoft.com/office/drawing/2014/main" id="{E83A1CFD-6836-E5C0-9488-15D938D1F099}"/>
              </a:ext>
            </a:extLst>
          </p:cNvPr>
          <p:cNvSpPr/>
          <p:nvPr/>
        </p:nvSpPr>
        <p:spPr>
          <a:xfrm>
            <a:off x="9387840" y="955040"/>
            <a:ext cx="355600" cy="879740"/>
          </a:xfrm>
          <a:prstGeom prst="downArrow">
            <a:avLst/>
          </a:prstGeom>
          <a:solidFill>
            <a:srgbClr val="7030A0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KW"/>
          </a:p>
        </p:txBody>
      </p:sp>
    </p:spTree>
    <p:extLst>
      <p:ext uri="{BB962C8B-B14F-4D97-AF65-F5344CB8AC3E}">
        <p14:creationId xmlns:p14="http://schemas.microsoft.com/office/powerpoint/2010/main" val="866063280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C067669-902B-C5F9-E985-0F8403D972B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The Sigmoid Function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A40D4-C8AF-C5D1-27EF-0ACAB08F7D2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5"/>
                <a:ext cx="6172200" cy="4351338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KW" dirty="0"/>
                  <a:t>At the heart of a binary classification model is the sigmoid function:</a:t>
                </a:r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𝑃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m:rPr>
                              <m:sty m:val="p"/>
                            </m:rP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y</m:t>
                          </m:r>
                          <m:r>
                            <a:rPr lang="en-US" b="0" i="0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=1|</m:t>
                          </m:r>
                          <m: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𝒙</m:t>
                          </m:r>
                        </m:e>
                      </m:d>
                      <m:r>
                        <a:rPr lang="en-US" b="0" i="0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𝑝</m:t>
                      </m:r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</a:rPr>
                            <m:t>1+</m:t>
                          </m:r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(−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𝑓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(</m:t>
                              </m:r>
                              <m:r>
                                <a:rPr lang="en-US" b="1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𝒙</m:t>
                              </m:r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</a:rPr>
                                <m:t>))</m:t>
                              </m:r>
                            </m:e>
                          </m:func>
                        </m:den>
                      </m:f>
                    </m:oMath>
                  </m:oMathPara>
                </a14:m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 algn="ctr">
                  <a:buNone/>
                </a:pPr>
                <a:endParaRPr lang="en-KW" b="0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KW" dirty="0"/>
                  <a:t>f(x) is the meat of the model, it takes inputs and outputs a continous value</a:t>
                </a:r>
              </a:p>
              <a:p>
                <a:pPr marL="0" indent="0">
                  <a:buNone/>
                </a:pPr>
                <a:r>
                  <a:rPr lang="en-KW" dirty="0">
                    <a:solidFill>
                      <a:srgbClr val="00B0F0"/>
                    </a:solidFill>
                  </a:rPr>
                  <a:t>Logitic Regression:</a:t>
                </a:r>
              </a:p>
              <a:p>
                <a:pPr marL="0" indent="0" algn="ctr">
                  <a:buNone/>
                </a:pPr>
                <a:r>
                  <a:rPr lang="en-KW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𝑓</m:t>
                    </m:r>
                    <m:d>
                      <m:d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</m:d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=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0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1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𝛽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</a:rPr>
                          <m:t>2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+…</m:t>
                    </m:r>
                  </m:oMath>
                </a14:m>
                <a:endParaRPr lang="en-KW" b="0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endParaRPr lang="en-KW" dirty="0"/>
              </a:p>
              <a:p>
                <a:pPr marL="0" indent="0">
                  <a:buNone/>
                </a:pPr>
                <a:endParaRPr lang="en-KW" b="0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27A40D4-C8AF-C5D1-27EF-0ACAB08F7D2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5"/>
                <a:ext cx="6172200" cy="4351338"/>
              </a:xfrm>
              <a:blipFill>
                <a:blip r:embed="rId2"/>
                <a:stretch>
                  <a:fillRect l="-2058" t="-3198" r="-2058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7" name="Graphic 6">
            <a:extLst>
              <a:ext uri="{FF2B5EF4-FFF2-40B4-BE49-F238E27FC236}">
                <a16:creationId xmlns:a16="http://schemas.microsoft.com/office/drawing/2014/main" id="{E4DBB89F-1345-AFD0-19E6-2BC6DEDA027F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7010400" y="1690688"/>
            <a:ext cx="43434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2929764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80879CA-0E97-70AB-9269-42582296239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Loss Function</a:t>
            </a: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89A-7DBD-0802-87F7-E44C728DED84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476240" y="1825625"/>
                <a:ext cx="5877560" cy="4351338"/>
              </a:xfrm>
            </p:spPr>
            <p:txBody>
              <a:bodyPr>
                <a:normAutofit fontScale="85000" lnSpcReduction="10000"/>
              </a:bodyPr>
              <a:lstStyle/>
              <a:p>
                <a:r>
                  <a:rPr lang="en-KW" dirty="0"/>
                  <a:t>MSE is inappropriate because output y is either 0 or 1</a:t>
                </a:r>
              </a:p>
              <a:p>
                <a:endParaRPr lang="en-KW" dirty="0"/>
              </a:p>
              <a:p>
                <a:r>
                  <a:rPr lang="en-KW" dirty="0"/>
                  <a:t>The probability of y under the model:</a:t>
                </a:r>
              </a:p>
              <a:p>
                <a:pPr marL="0" indent="0" algn="ctr">
                  <a:spcAft>
                    <a:spcPts val="600"/>
                  </a:spcAft>
                  <a:buNone/>
                </a:pPr>
                <a:r>
                  <a:rPr lang="en-KW" dirty="0"/>
                  <a:t> </a:t>
                </a:r>
                <a14:m>
                  <m:oMath xmlns:m="http://schemas.openxmlformats.org/officeDocument/2006/math"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𝑃</m:t>
                    </m:r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|</m:t>
                    </m:r>
                    <m:sSub>
                      <m:sSub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US" b="0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)=</m:t>
                    </m:r>
                    <m:sSubSup>
                      <m:sSub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bSup>
                    <m:sSup>
                      <m:sSupPr>
                        <m:ctrl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sSupPr>
                      <m:e>
                        <m:d>
                          <m:d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1−</m:t>
                            </m:r>
                            <m:sSub>
                              <m:sSubPr>
                                <m:ctrlP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𝑝</m:t>
                                </m:r>
                              </m:e>
                              <m:sub>
                                <m:r>
                                  <a:rPr lang="en-US" b="0" i="1" smtClean="0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  <m:sup>
                        <m: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1−</m:t>
                        </m:r>
                        <m:sSub>
                          <m:sSubPr>
                            <m:ctrlP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sSubPr>
                          <m:e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𝑦</m:t>
                            </m:r>
                          </m:e>
                          <m:sub>
                            <m:r>
                              <a:rPr lang="en-US" b="0" i="1" smtClean="0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𝑖</m:t>
                            </m:r>
                          </m:sub>
                        </m:sSub>
                      </m:sup>
                    </m:sSup>
                  </m:oMath>
                </a14:m>
                <a:endParaRPr lang="en-KW" b="0" dirty="0"/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sSubPr>
                        <m:e>
                          <m:func>
                            <m:func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 i="0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𝑃</m:t>
                              </m:r>
                              <m:d>
                                <m:dPr>
                                  <m:ctrlPr>
                                    <a:rPr lang="en-US" b="0" i="1" smtClean="0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  <m:e>
                                  <m:sSub>
                                    <m:sSubPr>
                                      <m:ctrlP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US" b="1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𝒙</m:t>
                                      </m:r>
                                    </m:e>
                                    <m:sub>
                                      <m:r>
                                        <a:rPr lang="en-US" b="0" i="1" smtClean="0">
                                          <a:solidFill>
                                            <a:srgbClr val="7030A0"/>
                                          </a:solidFill>
                                          <a:latin typeface="Cambria Math" panose="02040503050406030204" pitchFamily="18" charset="0"/>
                                          <a:ea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=</m:t>
                              </m:r>
                            </m:e>
                          </m:func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func>
                        <m:func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US" b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log</m:t>
                          </m:r>
                        </m:fName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func>
                      <m:r>
                        <a:rPr lang="en-US" b="0" i="1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d>
                        <m:dPr>
                          <m:ctrlP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1−</m:t>
                          </m:r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</m:oMath>
                  </m:oMathPara>
                </a14:m>
                <a:endParaRPr lang="en-KW" b="0" dirty="0"/>
              </a:p>
              <a:p>
                <a:pPr marL="0" indent="0" algn="ctr">
                  <a:buNone/>
                </a:pPr>
                <a:endParaRPr lang="en-KW" b="0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Cross-entropy: </a:t>
                </a:r>
                <a:r>
                  <a:rPr lang="en-KW" dirty="0"/>
                  <a:t>negative log probability:</a:t>
                </a:r>
              </a:p>
              <a:p>
                <a:pPr marL="0" indent="0" algn="ctr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KW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ℒ</m:t>
                      </m:r>
                      <m:d>
                        <m:dPr>
                          <m:ctrlPr>
                            <a:rPr lang="en-US" b="1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𝑥</m:t>
                              </m:r>
                            </m:e>
                            <m:sub>
                              <m:r>
                                <a:rPr lang="en-US" b="0" i="1" smtClean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US" b="0" i="1" smtClean="0">
                          <a:solidFill>
                            <a:srgbClr val="7030A0"/>
                          </a:solidFill>
                          <a:latin typeface="Cambria Math" panose="02040503050406030204" pitchFamily="18" charset="0"/>
                          <a:ea typeface="Cambria Math" panose="02040503050406030204" pitchFamily="18" charset="0"/>
                        </a:rPr>
                        <m:t>=−</m:t>
                      </m:r>
                      <m:d>
                        <m:dPr>
                          <m:ctrlPr>
                            <a:rPr lang="en-US" b="0" i="1" smtClean="0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func>
                            <m:func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US" b="0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log</m:t>
                              </m:r>
                            </m:fName>
                            <m:e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func>
                          <m:r>
                            <a:rPr lang="en-US" b="0" i="1">
                              <a:solidFill>
                                <a:srgbClr val="7030A0"/>
                              </a:solidFill>
                              <a:latin typeface="Cambria Math" panose="02040503050406030204" pitchFamily="18" charset="0"/>
                              <a:ea typeface="Cambria Math" panose="02040503050406030204" pitchFamily="18" charset="0"/>
                            </a:rPr>
                            <m:t>+</m:t>
                          </m:r>
                          <m:d>
                            <m:d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  <m:d>
                            <m:dPr>
                              <m:ctrlP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US" b="0" i="1">
                                  <a:solidFill>
                                    <a:srgbClr val="7030A0"/>
                                  </a:solidFill>
                                  <a:latin typeface="Cambria Math" panose="02040503050406030204" pitchFamily="18" charset="0"/>
                                  <a:ea typeface="Cambria Math" panose="02040503050406030204" pitchFamily="18" charset="0"/>
                                </a:rPr>
                                <m:t>1−</m:t>
                              </m:r>
                              <m:sSub>
                                <m:sSubPr>
                                  <m:ctrlP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US" b="0" i="1">
                                      <a:solidFill>
                                        <a:srgbClr val="7030A0"/>
                                      </a:solidFill>
                                      <a:latin typeface="Cambria Math" panose="02040503050406030204" pitchFamily="18" charset="0"/>
                                      <a:ea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d>
                    </m:oMath>
                  </m:oMathPara>
                </a14:m>
                <a:endParaRPr lang="en-KW" dirty="0"/>
              </a:p>
              <a:p>
                <a:r>
                  <a:rPr lang="en-KW" dirty="0">
                    <a:solidFill>
                      <a:srgbClr val="00B0F0"/>
                    </a:solidFill>
                  </a:rPr>
                  <a:t>Full Loss: </a:t>
                </a:r>
                <a:r>
                  <a:rPr lang="en-KW" dirty="0"/>
                  <a:t>just a summation of all individual losses: </a:t>
                </a:r>
                <a14:m>
                  <m:oMath xmlns:m="http://schemas.openxmlformats.org/officeDocument/2006/math">
                    <m:r>
                      <a:rPr lang="en-KW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ℒ</m:t>
                    </m:r>
                    <m:r>
                      <a:rPr lang="en-US" b="1" i="1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  <a:ea typeface="Cambria Math" panose="02040503050406030204" pitchFamily="18" charset="0"/>
                      </a:rPr>
                      <m:t>=</m:t>
                    </m:r>
                    <m:nary>
                      <m:naryPr>
                        <m:chr m:val="∑"/>
                        <m:supHide m:val="on"/>
                        <m:ctrlPr>
                          <a:rPr lang="en-US" b="1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</m:ctrlPr>
                      </m:naryPr>
                      <m:sub>
                        <m:r>
                          <m:rPr>
                            <m:brk m:alnAt="7"/>
                          </m:rPr>
                          <a:rPr lang="en-US" b="0" i="1" smtClean="0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𝑖</m:t>
                        </m:r>
                      </m:sub>
                      <m:sup/>
                      <m:e>
                        <m:r>
                          <a:rPr lang="en-KW" i="1">
                            <a:solidFill>
                              <a:srgbClr val="7030A0"/>
                            </a:solidFill>
                            <a:latin typeface="Cambria Math" panose="02040503050406030204" pitchFamily="18" charset="0"/>
                            <a:ea typeface="Cambria Math" panose="02040503050406030204" pitchFamily="18" charset="0"/>
                          </a:rPr>
                          <m:t>ℒ</m:t>
                        </m:r>
                        <m:d>
                          <m:dPr>
                            <m:ctrlPr>
                              <a:rPr lang="en-US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</m:ctrlPr>
                          </m:dPr>
                          <m:e>
                            <m:sSub>
                              <m:sSubPr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𝑦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  <m:r>
                              <a:rPr lang="en-US" b="0" i="1">
                                <a:solidFill>
                                  <a:srgbClr val="7030A0"/>
                                </a:solidFill>
                                <a:latin typeface="Cambria Math" panose="02040503050406030204" pitchFamily="18" charset="0"/>
                                <a:ea typeface="Cambria Math" panose="02040503050406030204" pitchFamily="18" charset="0"/>
                              </a:rPr>
                              <m:t>,</m:t>
                            </m:r>
                            <m:sSub>
                              <m:sSubPr>
                                <m:ctrlP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</m:ctrlPr>
                              </m:sSubPr>
                              <m:e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𝑥</m:t>
                                </m:r>
                              </m:e>
                              <m:sub>
                                <m:r>
                                  <a:rPr lang="en-US" b="0" i="1">
                                    <a:solidFill>
                                      <a:srgbClr val="7030A0"/>
                                    </a:solidFill>
                                    <a:latin typeface="Cambria Math" panose="02040503050406030204" pitchFamily="18" charset="0"/>
                                    <a:ea typeface="Cambria Math" panose="02040503050406030204" pitchFamily="18" charset="0"/>
                                  </a:rPr>
                                  <m:t>𝑖</m:t>
                                </m:r>
                              </m:sub>
                            </m:sSub>
                          </m:e>
                        </m:d>
                      </m:e>
                    </m:nary>
                  </m:oMath>
                </a14:m>
                <a:endParaRPr lang="en-KW" dirty="0"/>
              </a:p>
              <a:p>
                <a:endParaRPr lang="en-KW" b="0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5698889A-7DBD-0802-87F7-E44C728DED84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476240" y="1825625"/>
                <a:ext cx="5877560" cy="4351338"/>
              </a:xfrm>
              <a:blipFill>
                <a:blip r:embed="rId2"/>
                <a:stretch>
                  <a:fillRect l="-1509" t="-2616" r="-1293" b="-19767"/>
                </a:stretch>
              </a:blipFill>
            </p:spPr>
            <p:txBody>
              <a:bodyPr/>
              <a:lstStyle/>
              <a:p>
                <a:r>
                  <a:rPr lang="en-KW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Graphic 5">
            <a:extLst>
              <a:ext uri="{FF2B5EF4-FFF2-40B4-BE49-F238E27FC236}">
                <a16:creationId xmlns:a16="http://schemas.microsoft.com/office/drawing/2014/main" id="{6B7D2E16-2FA5-F7A9-B4FA-DC4E350F305B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838200" y="1973263"/>
            <a:ext cx="4165600" cy="4203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59059451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ED6C579-3AE1-385E-B13A-F32CA337EF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KW" dirty="0"/>
              <a:t>Coding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2AAE37E-50B3-DD2F-83D9-D2C97D23793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KW" dirty="0"/>
              <a:t>Implement linear binary classification with JAX</a:t>
            </a:r>
          </a:p>
          <a:p>
            <a:r>
              <a:rPr lang="en-KW" dirty="0"/>
              <a:t>Train model on two blobs dataset</a:t>
            </a:r>
          </a:p>
          <a:p>
            <a:r>
              <a:rPr lang="en-KW" dirty="0"/>
              <a:t>Plot the model fit</a:t>
            </a:r>
          </a:p>
        </p:txBody>
      </p:sp>
    </p:spTree>
    <p:extLst>
      <p:ext uri="{BB962C8B-B14F-4D97-AF65-F5344CB8AC3E}">
        <p14:creationId xmlns:p14="http://schemas.microsoft.com/office/powerpoint/2010/main" val="1760064608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6565</TotalTime>
  <Words>201</Words>
  <Application>Microsoft Macintosh PowerPoint</Application>
  <PresentationFormat>Widescreen</PresentationFormat>
  <Paragraphs>33</Paragraphs>
  <Slides>6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6</vt:i4>
      </vt:variant>
    </vt:vector>
  </HeadingPairs>
  <TitlesOfParts>
    <vt:vector size="11" baseType="lpstr">
      <vt:lpstr>Aptos</vt:lpstr>
      <vt:lpstr>Aptos Display</vt:lpstr>
      <vt:lpstr>Arial</vt:lpstr>
      <vt:lpstr>Cambria Math</vt:lpstr>
      <vt:lpstr>Office Theme</vt:lpstr>
      <vt:lpstr>Block 9: Logistic Regression</vt:lpstr>
      <vt:lpstr>Regression vs. Classification</vt:lpstr>
      <vt:lpstr>Regression vs. Classification</vt:lpstr>
      <vt:lpstr>The Sigmoid Function</vt:lpstr>
      <vt:lpstr>Loss Function</vt:lpstr>
      <vt:lpstr>Coding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Mohammad Khajah</dc:creator>
  <cp:lastModifiedBy>Mohammad Khajah</cp:lastModifiedBy>
  <cp:revision>117</cp:revision>
  <dcterms:created xsi:type="dcterms:W3CDTF">2025-10-01T15:15:52Z</dcterms:created>
  <dcterms:modified xsi:type="dcterms:W3CDTF">2025-10-13T17:00:50Z</dcterms:modified>
</cp:coreProperties>
</file>