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91" r:id="rId13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2"/>
    <p:restoredTop sz="80175"/>
  </p:normalViewPr>
  <p:slideViewPr>
    <p:cSldViewPr snapToGrid="0">
      <p:cViewPr varScale="1">
        <p:scale>
          <a:sx n="155" d="100"/>
          <a:sy n="155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6: 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817-6D91-1A8C-2B48-4188BE54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9CBE2-BE35-72B1-F361-F38276B92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True generalization: </a:t>
                </a:r>
                <a:r>
                  <a:rPr lang="en-KW" dirty="0"/>
                  <a:t>evaluates the generalization performance of your feature selection + model as one unit</a:t>
                </a:r>
              </a:p>
              <a:p>
                <a:r>
                  <a:rPr lang="en-KW" dirty="0">
                    <a:solidFill>
                      <a:srgbClr val="FF0000"/>
                    </a:solidFill>
                  </a:rPr>
                  <a:t>Can be expensive: </a:t>
                </a:r>
                <a:r>
                  <a:rPr lang="en-KW" dirty="0"/>
                  <a:t>e.g., brute force feature selection + nested 5-fold CV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KW" b="0" dirty="0"/>
                  <a:t> </a:t>
                </a:r>
                <a:r>
                  <a:rPr lang="en-KW" dirty="0"/>
                  <a:t>model evaluations</a:t>
                </a:r>
              </a:p>
              <a:p>
                <a:r>
                  <a:rPr lang="en-KW" dirty="0">
                    <a:solidFill>
                      <a:srgbClr val="FF0000"/>
                    </a:solidFill>
                  </a:rPr>
                  <a:t>Data hungry: </a:t>
                </a:r>
                <a:r>
                  <a:rPr lang="en-KW" dirty="0"/>
                  <a:t>requires enough data to do double-splitting</a:t>
                </a:r>
              </a:p>
              <a:p>
                <a:r>
                  <a:rPr lang="en-KW" dirty="0"/>
                  <a:t>Alternatives:</a:t>
                </a:r>
              </a:p>
              <a:p>
                <a:pPr lvl="1"/>
                <a:r>
                  <a:rPr lang="en-KW" dirty="0"/>
                  <a:t>Split dataset into a development set and a final test set. Do all feature selection on development and test one time on the final test set.</a:t>
                </a:r>
              </a:p>
              <a:p>
                <a:pPr lvl="1"/>
                <a:r>
                  <a:rPr lang="en-KW" dirty="0"/>
                  <a:t>Do a random train-validation splits on the training set, rather than full CV</a:t>
                </a:r>
              </a:p>
              <a:p>
                <a:endParaRPr lang="en-K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9CBE2-BE35-72B1-F361-F38276B92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965" b="-189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23C6-E083-5F96-3421-025E002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Examples of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2227-0390-D950-C699-1CB8191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Bader F Al-Anzi, Mohammad Khajah, Saja 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Fakhraldeen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Predicting and explaining the impact of genetic disruptions and interactions on organismal viability, 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Bioinformatics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Volume 38, Issue 17, September 2022, Pages 4088–4099.</a:t>
            </a:r>
            <a:endParaRPr lang="en-US" b="0" i="0" u="none" strike="noStrike" dirty="0">
              <a:solidFill>
                <a:srgbClr val="006FB7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6FB7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KW" b="0" dirty="0">
                <a:solidFill>
                  <a:schemeClr val="tx1"/>
                </a:solidFill>
              </a:rPr>
              <a:t>Hesham A Almansouri, Mohammad M Khajah, Nasser B Alsnayen, Machine learning model for predicting cyber-criminal characteristics, </a:t>
            </a:r>
            <a:r>
              <a:rPr lang="en-KW" b="0" i="1" dirty="0">
                <a:solidFill>
                  <a:schemeClr val="tx1"/>
                </a:solidFill>
              </a:rPr>
              <a:t>Kuwait Journal of Science</a:t>
            </a:r>
            <a:r>
              <a:rPr lang="en-KW" b="0" dirty="0">
                <a:solidFill>
                  <a:schemeClr val="tx1"/>
                </a:solidFill>
              </a:rPr>
              <a:t>, Volume 53, Issue 1, 2025.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Brute force feature selection</a:t>
            </a:r>
          </a:p>
          <a:p>
            <a:r>
              <a:rPr lang="en-KW" dirty="0"/>
              <a:t>Greedy feature selection</a:t>
            </a:r>
          </a:p>
          <a:p>
            <a:r>
              <a:rPr lang="en-KW" dirty="0"/>
              <a:t>Apply to our model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27D-8077-42A9-80B0-7559A90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Do We Need All Features?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013C7-C3A8-A0FA-83CF-19BC8036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Not all features may be necessary:</a:t>
            </a:r>
          </a:p>
          <a:p>
            <a:pPr lvl="1"/>
            <a:r>
              <a:rPr lang="en-KW" dirty="0"/>
              <a:t>Some might be correlated with each other</a:t>
            </a:r>
          </a:p>
          <a:p>
            <a:pPr lvl="1"/>
            <a:r>
              <a:rPr lang="en-KW" dirty="0"/>
              <a:t>Some might not be informative</a:t>
            </a:r>
          </a:p>
          <a:p>
            <a:pPr lvl="1"/>
            <a:r>
              <a:rPr lang="en-KW" dirty="0"/>
              <a:t>Some might lead to overfitting</a:t>
            </a:r>
          </a:p>
          <a:p>
            <a:pPr lvl="1"/>
            <a:endParaRPr lang="en-KW" dirty="0"/>
          </a:p>
          <a:p>
            <a:pPr marL="0" indent="0">
              <a:buNone/>
            </a:pPr>
            <a:r>
              <a:rPr lang="en-KW" dirty="0"/>
              <a:t>We’ll cover two strategies to deal with this:</a:t>
            </a:r>
          </a:p>
          <a:p>
            <a:r>
              <a:rPr lang="en-KW" dirty="0">
                <a:solidFill>
                  <a:srgbClr val="00B0F0"/>
                </a:solidFill>
              </a:rPr>
              <a:t>Brute-force: </a:t>
            </a:r>
            <a:r>
              <a:rPr lang="en-KW" dirty="0"/>
              <a:t>consider all possible combinations of input feature sets</a:t>
            </a:r>
          </a:p>
          <a:p>
            <a:r>
              <a:rPr lang="en-KW" dirty="0">
                <a:solidFill>
                  <a:srgbClr val="00B0F0"/>
                </a:solidFill>
              </a:rPr>
              <a:t>Greedy: </a:t>
            </a:r>
            <a:r>
              <a:rPr lang="en-KW" dirty="0"/>
              <a:t>sequentially add the “next best” input feature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5393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BB68-D655-9630-46C0-0C7EF88E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Brute-Force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F813-28E0-986E-F995-5C58106E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en-KW" dirty="0"/>
              <a:t>If you have K possible input features, there are 2</a:t>
            </a:r>
            <a:r>
              <a:rPr lang="en-KW" baseline="30000" dirty="0"/>
              <a:t>K</a:t>
            </a:r>
            <a:r>
              <a:rPr lang="en-KW" dirty="0"/>
              <a:t> – 1 possible input feature sets</a:t>
            </a:r>
          </a:p>
          <a:p>
            <a:r>
              <a:rPr lang="en-KW" dirty="0"/>
              <a:t>So we need to train &amp; evlauate 2</a:t>
            </a:r>
            <a:r>
              <a:rPr lang="en-KW" baseline="30000" dirty="0"/>
              <a:t>K</a:t>
            </a:r>
            <a:r>
              <a:rPr lang="en-KW" dirty="0"/>
              <a:t> – 1 models </a:t>
            </a:r>
          </a:p>
          <a:p>
            <a:r>
              <a:rPr lang="en-KW" dirty="0"/>
              <a:t>For each possible input set, evaluate the performance (more on this later)</a:t>
            </a:r>
          </a:p>
          <a:p>
            <a:r>
              <a:rPr lang="en-KW" dirty="0"/>
              <a:t>Pick the input set that yields best performance</a:t>
            </a: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Guaranteed to be optimal but scales poorly as the features increase</a:t>
            </a:r>
          </a:p>
          <a:p>
            <a:endParaRPr lang="en-KW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D04E1D-C11D-CDAE-BA50-A3F040C9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9756"/>
              </p:ext>
            </p:extLst>
          </p:nvPr>
        </p:nvGraphicFramePr>
        <p:xfrm>
          <a:off x="6096000" y="1825625"/>
          <a:ext cx="5257800" cy="2992120"/>
        </p:xfrm>
        <a:graphic>
          <a:graphicData uri="http://schemas.openxmlformats.org/drawingml/2006/table">
            <a:tbl>
              <a:tblPr firstRow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262788811"/>
                    </a:ext>
                  </a:extLst>
                </a:gridCol>
                <a:gridCol w="1974273">
                  <a:extLst>
                    <a:ext uri="{9D8B030D-6E8A-4147-A177-3AD203B41FA5}">
                      <a16:colId xmlns:a16="http://schemas.microsoft.com/office/drawing/2014/main" val="276345559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99530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Horsepower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8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1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9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8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BB4-F7F4-6952-51E7-1DDDFDF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2F2B-E2B9-402E-F3F7-59D62687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46" y="3445343"/>
            <a:ext cx="4921853" cy="3047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W" dirty="0">
                <a:solidFill>
                  <a:srgbClr val="7030A0"/>
                </a:solidFill>
              </a:rPr>
              <a:t>Efficient but not guaranteed to be optimal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A96EA-30EE-B338-2A4D-7ED0C764D4E9}"/>
              </a:ext>
            </a:extLst>
          </p:cNvPr>
          <p:cNvSpPr/>
          <p:nvPr/>
        </p:nvSpPr>
        <p:spPr>
          <a:xfrm>
            <a:off x="1253838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90997-6535-7955-24D5-E5A7F4E15075}"/>
              </a:ext>
            </a:extLst>
          </p:cNvPr>
          <p:cNvSpPr/>
          <p:nvPr/>
        </p:nvSpPr>
        <p:spPr>
          <a:xfrm>
            <a:off x="2947555" y="1677267"/>
            <a:ext cx="1517073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Empty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445C-1CF2-007F-D812-ECBE38EA4480}"/>
              </a:ext>
            </a:extLst>
          </p:cNvPr>
          <p:cNvSpPr/>
          <p:nvPr/>
        </p:nvSpPr>
        <p:spPr>
          <a:xfrm>
            <a:off x="2258299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DBF00-FF83-88E3-9FEF-5A4CD9740D6B}"/>
              </a:ext>
            </a:extLst>
          </p:cNvPr>
          <p:cNvSpPr/>
          <p:nvPr/>
        </p:nvSpPr>
        <p:spPr>
          <a:xfrm>
            <a:off x="3262760" y="2778703"/>
            <a:ext cx="976748" cy="63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7BB27A-1061-379E-3815-8613C071F4B5}"/>
              </a:ext>
            </a:extLst>
          </p:cNvPr>
          <p:cNvSpPr/>
          <p:nvPr/>
        </p:nvSpPr>
        <p:spPr>
          <a:xfrm>
            <a:off x="4267221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07765-AF16-A694-99EB-A516109C7810}"/>
              </a:ext>
            </a:extLst>
          </p:cNvPr>
          <p:cNvSpPr/>
          <p:nvPr/>
        </p:nvSpPr>
        <p:spPr>
          <a:xfrm>
            <a:off x="5271682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8F579-F76D-159D-20FB-625B77F21B5B}"/>
              </a:ext>
            </a:extLst>
          </p:cNvPr>
          <p:cNvSpPr/>
          <p:nvPr/>
        </p:nvSpPr>
        <p:spPr>
          <a:xfrm>
            <a:off x="1738761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9EC05-C702-DEDF-4FF4-2EE411EFB7C6}"/>
              </a:ext>
            </a:extLst>
          </p:cNvPr>
          <p:cNvSpPr/>
          <p:nvPr/>
        </p:nvSpPr>
        <p:spPr>
          <a:xfrm>
            <a:off x="2746673" y="3987873"/>
            <a:ext cx="976748" cy="63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9824C-04C1-940B-FD1D-23DB5A87B0A9}"/>
              </a:ext>
            </a:extLst>
          </p:cNvPr>
          <p:cNvSpPr/>
          <p:nvPr/>
        </p:nvSpPr>
        <p:spPr>
          <a:xfrm>
            <a:off x="3754585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B3CEF-310F-98FD-4F0A-3F298CB266EF}"/>
              </a:ext>
            </a:extLst>
          </p:cNvPr>
          <p:cNvSpPr/>
          <p:nvPr/>
        </p:nvSpPr>
        <p:spPr>
          <a:xfrm>
            <a:off x="4759046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A3E850-BDF8-9223-D231-436E2E5B03AA}"/>
              </a:ext>
            </a:extLst>
          </p:cNvPr>
          <p:cNvSpPr/>
          <p:nvPr/>
        </p:nvSpPr>
        <p:spPr>
          <a:xfrm>
            <a:off x="1742212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26CB-36EF-9AE2-4C6B-C29E08A1F47E}"/>
              </a:ext>
            </a:extLst>
          </p:cNvPr>
          <p:cNvSpPr/>
          <p:nvPr/>
        </p:nvSpPr>
        <p:spPr>
          <a:xfrm>
            <a:off x="2746673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960BBB-DE16-D311-8B2D-FBEFDB982032}"/>
              </a:ext>
            </a:extLst>
          </p:cNvPr>
          <p:cNvSpPr/>
          <p:nvPr/>
        </p:nvSpPr>
        <p:spPr>
          <a:xfrm>
            <a:off x="3751134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4BC54F-C40D-367A-E857-117DA43DDEF2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1742212" y="2314143"/>
            <a:ext cx="1963880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12214C-F4EA-F719-57F3-EC157E809C3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746673" y="2314143"/>
            <a:ext cx="959419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DD231A-6553-F4D8-40D0-30E75F8E271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706092" y="2314143"/>
            <a:ext cx="45042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C0F395-3C50-938F-DD64-8005A159697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706092" y="2314143"/>
            <a:ext cx="1049503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9F698-6E2C-A991-C4F0-19C70A804ADC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3706092" y="2314143"/>
            <a:ext cx="2053964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C50E83-3D3C-C90C-B42E-536E97DAA50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227135" y="3415579"/>
            <a:ext cx="1523999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5BB89F-8E39-E715-C425-08B607639C1C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235047" y="3415579"/>
            <a:ext cx="516087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41C04F-F195-87F8-E356-DD9B7EC96275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3751134" y="3415579"/>
            <a:ext cx="491825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938B3-EA91-FB85-A7B5-58B3278BE0B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751134" y="3415579"/>
            <a:ext cx="1496286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644C88-1BE0-8F92-581B-08E73CE1C12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2230586" y="4624749"/>
            <a:ext cx="1004461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CC22CC-0E7F-9EFB-DA18-9C1ADADDA36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3235047" y="4624749"/>
            <a:ext cx="0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15BA5D-3E7F-71CA-CF36-D5026ED10DA3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3235047" y="4624749"/>
            <a:ext cx="1004461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2BE6B5-63A9-AFD4-BA14-46F97E62741A}"/>
              </a:ext>
            </a:extLst>
          </p:cNvPr>
          <p:cNvSpPr/>
          <p:nvPr/>
        </p:nvSpPr>
        <p:spPr>
          <a:xfrm>
            <a:off x="256321" y="2778703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EE14EF-AC1B-EDC1-922D-AACB05E38645}"/>
              </a:ext>
            </a:extLst>
          </p:cNvPr>
          <p:cNvSpPr/>
          <p:nvPr/>
        </p:nvSpPr>
        <p:spPr>
          <a:xfrm>
            <a:off x="256321" y="3972990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F64234-1D45-BD22-46D7-470946A0562F}"/>
              </a:ext>
            </a:extLst>
          </p:cNvPr>
          <p:cNvSpPr/>
          <p:nvPr/>
        </p:nvSpPr>
        <p:spPr>
          <a:xfrm>
            <a:off x="256321" y="5392864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00375-BD3E-D1F4-0DF6-B8B7AB46FA9C}"/>
              </a:ext>
            </a:extLst>
          </p:cNvPr>
          <p:cNvSpPr/>
          <p:nvPr/>
        </p:nvSpPr>
        <p:spPr>
          <a:xfrm>
            <a:off x="3723421" y="6074385"/>
            <a:ext cx="2306797" cy="6666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000" b="1" dirty="0">
                <a:solidFill>
                  <a:srgbClr val="FFC000"/>
                </a:solidFill>
              </a:rPr>
              <a:t>Best : F3 and F2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D995CE-EEBE-4687-B159-DEA469D918D4}"/>
              </a:ext>
            </a:extLst>
          </p:cNvPr>
          <p:cNvSpPr/>
          <p:nvPr/>
        </p:nvSpPr>
        <p:spPr>
          <a:xfrm>
            <a:off x="1049458" y="6059504"/>
            <a:ext cx="2857513" cy="666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rgbClr val="FF0000"/>
                </a:solidFill>
              </a:rPr>
              <a:t>No feature improves sufficiently, STOP</a:t>
            </a:r>
          </a:p>
        </p:txBody>
      </p:sp>
    </p:spTree>
    <p:extLst>
      <p:ext uri="{BB962C8B-B14F-4D97-AF65-F5344CB8AC3E}">
        <p14:creationId xmlns:p14="http://schemas.microsoft.com/office/powerpoint/2010/main" val="21286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4C16-DC3F-5798-3C47-03C80B89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Unifying Both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2DEE-041E-ACC7-C589-7CB3F974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8873"/>
            <a:ext cx="10515600" cy="1688090"/>
          </a:xfrm>
        </p:spPr>
        <p:txBody>
          <a:bodyPr/>
          <a:lstStyle/>
          <a:p>
            <a:r>
              <a:rPr lang="en-KW" dirty="0"/>
              <a:t>Brute Force would enumerate all possible candidates </a:t>
            </a:r>
          </a:p>
          <a:p>
            <a:r>
              <a:rPr lang="en-KW" dirty="0"/>
              <a:t>Greedy would select according to previous slide</a:t>
            </a:r>
          </a:p>
          <a:p>
            <a:endParaRPr lang="en-KW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53F6-67EA-57B3-9384-D323D056D51C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3B5CA891-ECC5-33FF-E74A-BAD1D21C9333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B7104E-52DB-DBEB-7735-F0944F909E9C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3B98F17-4736-7F3A-5429-E0A2A02EA979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9D6E78-3906-CEF2-3BD6-92768E9D2CE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492AA-3C07-8651-EB85-44DD4F4E3C1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025C1614-F83F-D98C-1AEF-5D7CE541EF81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D0701A0E-5C02-74EB-D18B-224C096734C0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3886828-C9A0-BB0D-AD58-1225796E6A27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6826C64B-C07F-92C4-23C8-C311A3C83AD0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08A0CD-3EFE-8D3E-35A7-F9BBAEF9B0B2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72D75A-1813-A3B4-87C3-FF912922BD6F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18A3D0-4151-8C2A-1BE1-1B79A6F131C7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E21E5-C3AB-AAFB-4BB3-741BEC72EC35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C69D89-5203-BBA1-E3D4-9DBA7509EF32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144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36" grpId="0" animBg="1"/>
      <p:bldP spid="37" grpId="0" animBg="1"/>
      <p:bldP spid="42" grpId="0" animBg="1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BA085-C9A7-D264-7B9F-1CE5B7B4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BF9-DB83-99C4-1698-4C6BCD46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But, How to Evaluate a Feature Set?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18363-2314-2700-8C59-6BDE4A271009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bg1"/>
                </a:solidFill>
              </a:rPr>
              <a:t>Get MSE from Cross Validation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56BF3275-D055-2363-C522-6C4F89F463A9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D23D3-442C-881F-4FF8-70CFA3F69A89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E6B96793-858E-AED4-9FAA-771F9C13EDE1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773232-F02E-647C-7CC9-1628B5EAE48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2DCA7E-5F7C-8A10-81EA-92053ADF8CF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1FC8C91C-6B79-C6A0-66DE-CECB2D96C858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67CEE997-6479-8CD0-335C-86D77616F4BF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1BAB5E-F5DC-5BF3-E44B-F284C0D94E1C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94162732-8C07-4D12-0E66-D15A8ED198F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6B8401-74FA-4F78-391D-981D41C3DAF8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4A31302-B370-2307-8185-E997AEAA7423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9D2654-B1AA-4FF5-1F5F-061A993E4569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E3284E-4371-99D4-FE7B-B619AF7C1E9C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89FB0B-ACE9-D848-E611-B523411D8A83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748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AA780-83D2-195E-C398-DCE97EB0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04B1-FDE2-4785-B4F8-4AB53C80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But, How to Evaluate a Feature Set?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2CBDE7-6BCB-9949-6A82-D289022EB5DB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bg1"/>
                </a:solidFill>
              </a:rPr>
              <a:t>Get MSE from Cross Validation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D613012-465E-3229-D866-42DF7D0C34AB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C8F558-018E-7CB4-B8F8-3D1D561D854F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CDD9FC5-4044-9BB5-05C3-A6F3E9233EF4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0F5C52-1FCF-171C-4F95-15D200135CA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8FFA53-1735-4887-85C9-54541DE3223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340CEF16-1CD6-3D85-6211-DD64246DE047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EC8FE049-D09E-691C-3242-A63DF5E7D7DC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3B9B7C-63D5-466B-97B2-DFF04EDEA229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939D0B0E-29AC-034E-960C-EFA1B485CB6A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655417-5BC3-5CF1-9951-960B64CDD560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3C138-9382-BD3F-7812-31410154C442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F7367D-343D-D945-B270-3CB5F7618953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BCE35C-9D08-3B42-BDD6-E9C54C8A2EE0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14615-931F-1F01-225E-B60097841E3E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EDA57-843A-3E86-AD43-C3C44A40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Bad Idea! we are peaking at the average CV scores to pick the best feature (like cheating on an exam!)</a:t>
            </a:r>
          </a:p>
        </p:txBody>
      </p:sp>
    </p:spTree>
    <p:extLst>
      <p:ext uri="{BB962C8B-B14F-4D97-AF65-F5344CB8AC3E}">
        <p14:creationId xmlns:p14="http://schemas.microsoft.com/office/powerpoint/2010/main" val="339702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7F81-3AE4-ABAC-3069-15C58C29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Correct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2F2-6103-5E1C-5C9D-90954E2A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48302"/>
          </a:xfrm>
        </p:spPr>
        <p:txBody>
          <a:bodyPr/>
          <a:lstStyle/>
          <a:p>
            <a:pPr marL="0" indent="0">
              <a:buNone/>
            </a:pPr>
            <a:r>
              <a:rPr lang="en-KW" dirty="0"/>
              <a:t>Feature selection must be done on the training set only</a:t>
            </a:r>
          </a:p>
          <a:p>
            <a:pPr marL="457200" lvl="1" indent="0">
              <a:buNone/>
            </a:pPr>
            <a:endParaRPr lang="en-KW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DF27-58A1-112C-279D-92300C039C48}"/>
              </a:ext>
            </a:extLst>
          </p:cNvPr>
          <p:cNvSpPr/>
          <p:nvPr/>
        </p:nvSpPr>
        <p:spPr>
          <a:xfrm>
            <a:off x="1699940" y="2778019"/>
            <a:ext cx="2870649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Select best model</a:t>
            </a:r>
          </a:p>
          <a:p>
            <a:pPr algn="ctr"/>
            <a:r>
              <a:rPr lang="en-KW" b="1" dirty="0">
                <a:solidFill>
                  <a:schemeClr val="tx1"/>
                </a:solidFill>
              </a:rPr>
              <a:t>based on the training Set</a:t>
            </a:r>
          </a:p>
          <a:p>
            <a:pPr algn="ctr"/>
            <a:r>
              <a:rPr lang="en-KW" b="1" dirty="0">
                <a:solidFill>
                  <a:schemeClr val="tx1"/>
                </a:solidFill>
              </a:rPr>
              <a:t>(inner loop)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C9837-F0E1-4956-691F-4D87AC9438AE}"/>
              </a:ext>
            </a:extLst>
          </p:cNvPr>
          <p:cNvSpPr/>
          <p:nvPr/>
        </p:nvSpPr>
        <p:spPr>
          <a:xfrm>
            <a:off x="5284099" y="2778019"/>
            <a:ext cx="1978502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 best model on 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6BE6F-F3E3-43B6-FBB6-F8E2169F1281}"/>
              </a:ext>
            </a:extLst>
          </p:cNvPr>
          <p:cNvSpPr/>
          <p:nvPr/>
        </p:nvSpPr>
        <p:spPr>
          <a:xfrm>
            <a:off x="7976111" y="2778018"/>
            <a:ext cx="1778959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Evaluate best model on the test 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0F0BC-CCB8-1B18-2BD3-335B2C9AD1F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70589" y="3287298"/>
            <a:ext cx="7135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A4DD3A-5B9C-B03A-0BF1-F8898453F1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62601" y="3287297"/>
            <a:ext cx="7135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300285-B369-2CC3-7A70-3C42BEC0CB1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H="1">
            <a:off x="1699940" y="3287297"/>
            <a:ext cx="8055130" cy="1"/>
          </a:xfrm>
          <a:prstGeom prst="bentConnector5">
            <a:avLst>
              <a:gd name="adj1" fmla="val -2838"/>
              <a:gd name="adj2" fmla="val 73787900000"/>
              <a:gd name="adj3" fmla="val 102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070BB-2CC4-9117-01FC-585EFB8C4CCA}"/>
              </a:ext>
            </a:extLst>
          </p:cNvPr>
          <p:cNvSpPr/>
          <p:nvPr/>
        </p:nvSpPr>
        <p:spPr>
          <a:xfrm>
            <a:off x="4570589" y="3921451"/>
            <a:ext cx="3345875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Training and Testing Sets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6E4CC1E-B6B4-6520-A914-208FD1B4C712}"/>
              </a:ext>
            </a:extLst>
          </p:cNvPr>
          <p:cNvSpPr txBox="1">
            <a:spLocks/>
          </p:cNvSpPr>
          <p:nvPr/>
        </p:nvSpPr>
        <p:spPr>
          <a:xfrm>
            <a:off x="838200" y="4675911"/>
            <a:ext cx="10515600" cy="154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dirty="0"/>
              <a:t>Selection step can done on the training set using the approach in the previous slide </a:t>
            </a:r>
            <a:r>
              <a:rPr lang="en-KW" dirty="0">
                <a:solidFill>
                  <a:srgbClr val="7030A0"/>
                </a:solidFill>
              </a:rPr>
              <a:t>=&gt; this is called nested cross validation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2394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F47-FD4D-5ABE-9E45-8413640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 I Want ONE Feature 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B435-CF48-9AD8-FDF2-F1822B3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Nested CV yields 5 feature sets, one per training/testing fold, which one to pick?</a:t>
            </a:r>
            <a:endParaRPr lang="en-KW" dirty="0"/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Evaluate using nested CV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If average MSE is good, run the feature selection process on the whole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You will get one feature set as the outcome of this process</a:t>
            </a:r>
          </a:p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Why? </a:t>
            </a:r>
            <a:r>
              <a:rPr lang="en-KW" dirty="0"/>
              <a:t>nested CV is used to show that </a:t>
            </a:r>
            <a:r>
              <a:rPr lang="en-KW" dirty="0">
                <a:solidFill>
                  <a:srgbClr val="00B0F0"/>
                </a:solidFill>
              </a:rPr>
              <a:t>model+feat</a:t>
            </a:r>
            <a:r>
              <a:rPr lang="en-KW" dirty="0"/>
              <a:t>ure selection can generalize well, so we can trust the 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3183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653</Words>
  <Application>Microsoft Macintosh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Source Sans Pro</vt:lpstr>
      <vt:lpstr>Office Theme</vt:lpstr>
      <vt:lpstr>Block 6: Feature Selection</vt:lpstr>
      <vt:lpstr>Do We Need All Features?</vt:lpstr>
      <vt:lpstr>Brute-Force Feature Selection</vt:lpstr>
      <vt:lpstr>Greedy Feature Selection</vt:lpstr>
      <vt:lpstr>Unifying Both Approaches</vt:lpstr>
      <vt:lpstr>But, How to Evaluate a Feature Set?</vt:lpstr>
      <vt:lpstr>But, How to Evaluate a Feature Set?</vt:lpstr>
      <vt:lpstr>Correct Approach</vt:lpstr>
      <vt:lpstr>But I Want ONE Feature Set!</vt:lpstr>
      <vt:lpstr>Pros and Cons</vt:lpstr>
      <vt:lpstr>Examples of Both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144</cp:revision>
  <dcterms:created xsi:type="dcterms:W3CDTF">2025-10-01T15:15:52Z</dcterms:created>
  <dcterms:modified xsi:type="dcterms:W3CDTF">2025-10-21T04:44:00Z</dcterms:modified>
</cp:coreProperties>
</file>