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94" r:id="rId3"/>
    <p:sldId id="295" r:id="rId4"/>
    <p:sldId id="296" r:id="rId5"/>
    <p:sldId id="297" r:id="rId6"/>
  </p:sldIdLst>
  <p:sldSz cx="12192000" cy="6858000"/>
  <p:notesSz cx="6858000" cy="9144000"/>
  <p:defaultTextStyle>
    <a:defPPr>
      <a:defRPr lang="en-K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42"/>
    <p:restoredTop sz="80175"/>
  </p:normalViewPr>
  <p:slideViewPr>
    <p:cSldViewPr snapToGrid="0">
      <p:cViewPr varScale="1">
        <p:scale>
          <a:sx n="124" d="100"/>
          <a:sy n="124" d="100"/>
        </p:scale>
        <p:origin x="192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AF9C-BFBB-7344-81B1-BA27AD60250B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AF34-6B4C-E54E-8A71-2DCA512F23AC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89004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FC9F-3FEE-244A-F999-EBE418F5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696D3-E3C8-8005-0F74-73AF9061D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7DE9-8CE4-8B35-96EF-114B2AC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BB4D-C488-D49F-8F4E-A06CFA19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8E6F-4158-3173-2FF2-460CF787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8089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1E83-D0C9-A30E-9054-8F8418FC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B61F0-3850-6152-C323-4290E7C2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8A54-2448-BCEE-2F39-B97BFF31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C73F-94D9-BC4B-5B1C-1D108679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15D3-8A27-CEFA-DBCC-9653139A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0034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59B5C-57B7-5723-29C8-829FBC685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4A64-D5C2-AD64-5D55-070EA508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10F4-5017-8D28-A65C-0A4975B4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A4C3-369B-DE65-08B8-5D85DF4B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9BC1-3503-992F-C324-4F978C3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0154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820E-0794-40B7-3EE5-E4B39330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4351-3D0D-BF14-0D5B-679664D1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1A2-EAAE-6ACB-F4D4-7515C150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B446-E56C-1FEC-235C-2834246C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FFA1-90D5-5E85-D9B2-73548BC1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78747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9B6-967D-25A1-EA0E-FB990E54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708B-C405-B344-39CF-4B2EC81F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9D3A-BC32-B076-50CC-A0519B03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881B-C3C1-AEA8-D905-3B09E720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EF5-B0F4-9935-BAFD-25F723E1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7094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CECE-A557-2EA8-C9F9-9961A81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BB8-8A8C-AF32-F17F-F0CDAECBD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3B24-1F34-901E-2F82-98F50460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B0A3-EF2D-FA9C-33C5-D38F9FCC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B99C2-9A2B-DB64-82A2-E0209C9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09A1-2960-416F-EBF8-D55BDBA4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6950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DEF8-038D-7834-6209-C2A429AB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38ED-CD04-918E-3416-48073A75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A666-9B70-8184-F3C8-365A96554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863D6-A67F-AC83-0F6E-D165EBC6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905A8-86AE-3855-AAE8-A8AF640EF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4D39B-ACAB-1CCB-EB5F-A7787134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968B2-7704-A144-F071-5C7106A2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163C4-B312-E8A1-AAEA-C04E837E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6169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77E2-3547-CBB3-209D-376E78C3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FEC2-C79E-CD82-94BB-6E3B7067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28F1-E5BB-D61D-7D55-574CAA7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D2419-FC3A-4FF1-ADDB-80310C4C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6953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3F98D-9DCB-D04F-1304-1261674F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82328-DCE1-F392-6F10-11158E94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5402-FEB5-A5AC-E766-3CE8858D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7871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0EBA-1B9E-C9EB-2AEB-1056A28F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B520-7670-DFB7-E67F-9FF193A13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A22F-3B40-32A7-450D-7900DEC0A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EFBB0-D546-4C3D-05F9-BA2CC417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D591F-74DD-C836-F2FD-3D2CC7AE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8F9F-FA95-BB44-CBB3-D1CEC83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8091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636B-66DA-3672-5C55-90B3F3EC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9A154-828D-5527-60D6-27056B3BE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3C6F8-B1CB-084C-A99B-3F588120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9D2AB-2C09-6601-6504-3FB78C96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4D3B-3843-A1FF-6CB7-43E271B6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54B6E-E964-9A60-F11B-7777E97A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2189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14A35-6333-5A38-881D-92447D7F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2A0A-9A15-AF59-D197-31710751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B62D-BF38-77EA-FB49-6A345C917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E836-83C3-5E8C-7A20-323C54432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8206-E860-1902-21BA-53BD22E2B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74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3776-8520-D894-E08F-ECB183D9B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W" dirty="0"/>
              <a:t>Block 7: Linear Model Interpretation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58F23-CC65-7302-3FAD-EE84686DE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W" dirty="0"/>
              <a:t>Mohammad M. Khajah</a:t>
            </a:r>
          </a:p>
          <a:p>
            <a:r>
              <a:rPr lang="en-KW" dirty="0"/>
              <a:t>October 2025</a:t>
            </a:r>
          </a:p>
        </p:txBody>
      </p:sp>
    </p:spTree>
    <p:extLst>
      <p:ext uri="{BB962C8B-B14F-4D97-AF65-F5344CB8AC3E}">
        <p14:creationId xmlns:p14="http://schemas.microsoft.com/office/powerpoint/2010/main" val="212480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F27D-8077-42A9-80B0-7559A901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Effect of Features on Output?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32013C7-C3A8-A0FA-83CF-19BC8036F2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KW" dirty="0"/>
                  <a:t>Quite straightforward for a linear model, consider</a:t>
                </a:r>
              </a:p>
              <a:p>
                <a:pPr marL="0" indent="0" algn="ctr">
                  <a:buNone/>
                </a:pPr>
                <a:r>
                  <a:rPr lang="en-KW" dirty="0">
                    <a:solidFill>
                      <a:srgbClr val="00B0F0"/>
                    </a:solidFill>
                  </a:rPr>
                  <a:t>MPG = b</a:t>
                </a:r>
                <a:r>
                  <a:rPr lang="en-KW" baseline="-25000" dirty="0">
                    <a:solidFill>
                      <a:srgbClr val="00B0F0"/>
                    </a:solidFill>
                  </a:rPr>
                  <a:t>0</a:t>
                </a:r>
                <a:r>
                  <a:rPr lang="en-KW" dirty="0">
                    <a:solidFill>
                      <a:srgbClr val="00B0F0"/>
                    </a:solidFill>
                  </a:rPr>
                  <a:t> + b</a:t>
                </a:r>
                <a:r>
                  <a:rPr lang="en-KW" baseline="-25000" dirty="0">
                    <a:solidFill>
                      <a:srgbClr val="00B0F0"/>
                    </a:solidFill>
                  </a:rPr>
                  <a:t>1</a:t>
                </a:r>
                <a:r>
                  <a:rPr lang="en-KW" dirty="0">
                    <a:solidFill>
                      <a:srgbClr val="00B0F0"/>
                    </a:solidFill>
                  </a:rPr>
                  <a:t> * HP + b</a:t>
                </a:r>
                <a:r>
                  <a:rPr lang="en-KW" baseline="-25000" dirty="0">
                    <a:solidFill>
                      <a:srgbClr val="00B0F0"/>
                    </a:solidFill>
                  </a:rPr>
                  <a:t>2</a:t>
                </a:r>
                <a:r>
                  <a:rPr lang="en-KW" dirty="0">
                    <a:solidFill>
                      <a:srgbClr val="00B0F0"/>
                    </a:solidFill>
                  </a:rPr>
                  <a:t> * Cylinders</a:t>
                </a:r>
              </a:p>
              <a:p>
                <a:pPr lvl="1"/>
                <a:r>
                  <a:rPr lang="en-KW" dirty="0"/>
                  <a:t>A unit increase in horsepower increases expected MPG by b</a:t>
                </a:r>
                <a:r>
                  <a:rPr lang="en-KW" baseline="-25000" dirty="0"/>
                  <a:t>1</a:t>
                </a:r>
                <a:endParaRPr lang="en-KW" dirty="0"/>
              </a:p>
              <a:p>
                <a:pPr lvl="1"/>
                <a:r>
                  <a:rPr lang="en-KW" dirty="0"/>
                  <a:t>A unit increase in cylinders increases expected MPG by b</a:t>
                </a:r>
                <a:r>
                  <a:rPr lang="en-KW" baseline="-25000" dirty="0"/>
                  <a:t>2</a:t>
                </a:r>
                <a:endParaRPr lang="en-KW" dirty="0"/>
              </a:p>
              <a:p>
                <a:pPr marL="0" indent="0">
                  <a:buNone/>
                </a:pPr>
                <a:r>
                  <a:rPr lang="en-KW" dirty="0"/>
                  <a:t>Why?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KW" b="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KW" b="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+1−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W" b="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KW" dirty="0"/>
                  <a:t>What about b0?</a:t>
                </a:r>
              </a:p>
              <a:p>
                <a:pPr lvl="1"/>
                <a:r>
                  <a:rPr lang="en-KW" dirty="0"/>
                  <a:t>b0 is known as the offset term</a:t>
                </a:r>
              </a:p>
              <a:p>
                <a:pPr lvl="1"/>
                <a:r>
                  <a:rPr lang="en-KW" dirty="0"/>
                  <a:t>It is the expected output value, if all other features are zero</a:t>
                </a:r>
              </a:p>
              <a:p>
                <a:pPr marL="0" indent="0">
                  <a:buNone/>
                </a:pPr>
                <a:endParaRPr lang="en-KW" b="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32013C7-C3A8-A0FA-83CF-19BC8036F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34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5176-E6EA-0B90-EEC5-A9AF0D1B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Categorical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871B-5F88-52AB-11A1-A20A75BA5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KW" dirty="0"/>
              <a:t>Care needs to be taken with categorical features </a:t>
            </a:r>
          </a:p>
          <a:p>
            <a:r>
              <a:rPr lang="en-KW" dirty="0"/>
              <a:t>If a feature has 3 categories, usually one of them is set aside as a reference and folded into b0:</a:t>
            </a:r>
          </a:p>
          <a:p>
            <a:pPr marL="0" indent="0" algn="ctr">
              <a:buNone/>
            </a:pPr>
            <a:r>
              <a:rPr lang="en-KW" dirty="0">
                <a:solidFill>
                  <a:srgbClr val="00B0F0"/>
                </a:solidFill>
              </a:rPr>
              <a:t>MPG = b</a:t>
            </a:r>
            <a:r>
              <a:rPr lang="en-KW" baseline="-25000" dirty="0">
                <a:solidFill>
                  <a:srgbClr val="00B0F0"/>
                </a:solidFill>
              </a:rPr>
              <a:t>0</a:t>
            </a:r>
            <a:r>
              <a:rPr lang="en-KW" dirty="0">
                <a:solidFill>
                  <a:srgbClr val="00B0F0"/>
                </a:solidFill>
              </a:rPr>
              <a:t> + b</a:t>
            </a:r>
            <a:r>
              <a:rPr lang="en-KW" baseline="-25000" dirty="0">
                <a:solidFill>
                  <a:srgbClr val="00B0F0"/>
                </a:solidFill>
              </a:rPr>
              <a:t>1</a:t>
            </a:r>
            <a:r>
              <a:rPr lang="en-KW" dirty="0">
                <a:solidFill>
                  <a:srgbClr val="00B0F0"/>
                </a:solidFill>
              </a:rPr>
              <a:t> * is_USA + b</a:t>
            </a:r>
            <a:r>
              <a:rPr lang="en-KW" baseline="-25000" dirty="0">
                <a:solidFill>
                  <a:srgbClr val="00B0F0"/>
                </a:solidFill>
              </a:rPr>
              <a:t>2</a:t>
            </a:r>
            <a:r>
              <a:rPr lang="en-KW" dirty="0">
                <a:solidFill>
                  <a:srgbClr val="00B0F0"/>
                </a:solidFill>
              </a:rPr>
              <a:t> * is_Europe</a:t>
            </a:r>
          </a:p>
          <a:p>
            <a:pPr lvl="1"/>
            <a:r>
              <a:rPr lang="en-KW" dirty="0"/>
              <a:t>If a car is made in the US, MPG increases by b</a:t>
            </a:r>
            <a:r>
              <a:rPr lang="en-KW" baseline="-25000" dirty="0"/>
              <a:t>1</a:t>
            </a:r>
            <a:r>
              <a:rPr lang="en-KW" dirty="0"/>
              <a:t> </a:t>
            </a:r>
            <a:r>
              <a:rPr lang="en-KW" i="1" u="sng" dirty="0"/>
              <a:t>RELATIVE</a:t>
            </a:r>
            <a:r>
              <a:rPr lang="en-KW" dirty="0"/>
              <a:t> to a car made in Japan</a:t>
            </a:r>
          </a:p>
          <a:p>
            <a:pPr lvl="1"/>
            <a:r>
              <a:rPr lang="en-KW" dirty="0"/>
              <a:t>b</a:t>
            </a:r>
            <a:r>
              <a:rPr lang="en-KW" baseline="-25000" dirty="0"/>
              <a:t>0</a:t>
            </a:r>
            <a:r>
              <a:rPr lang="en-KW" dirty="0"/>
              <a:t> is now the expected MPG for cars made in Japan</a:t>
            </a:r>
          </a:p>
          <a:p>
            <a:r>
              <a:rPr lang="en-KW" dirty="0"/>
              <a:t>Without this technique, interpretation is a bit harder:</a:t>
            </a:r>
          </a:p>
          <a:p>
            <a:pPr marL="0" indent="0" algn="ctr">
              <a:buNone/>
            </a:pPr>
            <a:r>
              <a:rPr lang="en-KW" dirty="0">
                <a:solidFill>
                  <a:srgbClr val="00B0F0"/>
                </a:solidFill>
              </a:rPr>
              <a:t>MPG = b</a:t>
            </a:r>
            <a:r>
              <a:rPr lang="en-KW" baseline="-25000" dirty="0">
                <a:solidFill>
                  <a:srgbClr val="00B0F0"/>
                </a:solidFill>
              </a:rPr>
              <a:t>0</a:t>
            </a:r>
            <a:r>
              <a:rPr lang="en-KW" dirty="0">
                <a:solidFill>
                  <a:srgbClr val="00B0F0"/>
                </a:solidFill>
              </a:rPr>
              <a:t> + b</a:t>
            </a:r>
            <a:r>
              <a:rPr lang="en-KW" baseline="-25000" dirty="0">
                <a:solidFill>
                  <a:srgbClr val="00B0F0"/>
                </a:solidFill>
              </a:rPr>
              <a:t>1</a:t>
            </a:r>
            <a:r>
              <a:rPr lang="en-KW" dirty="0">
                <a:solidFill>
                  <a:srgbClr val="00B0F0"/>
                </a:solidFill>
              </a:rPr>
              <a:t> * is_USA + b</a:t>
            </a:r>
            <a:r>
              <a:rPr lang="en-KW" baseline="-25000" dirty="0">
                <a:solidFill>
                  <a:srgbClr val="00B0F0"/>
                </a:solidFill>
              </a:rPr>
              <a:t>2</a:t>
            </a:r>
            <a:r>
              <a:rPr lang="en-KW" dirty="0">
                <a:solidFill>
                  <a:srgbClr val="00B0F0"/>
                </a:solidFill>
              </a:rPr>
              <a:t> * is_Europe + b</a:t>
            </a:r>
            <a:r>
              <a:rPr lang="en-KW" baseline="-25000" dirty="0">
                <a:solidFill>
                  <a:srgbClr val="00B0F0"/>
                </a:solidFill>
              </a:rPr>
              <a:t>3</a:t>
            </a:r>
            <a:r>
              <a:rPr lang="en-KW" dirty="0">
                <a:solidFill>
                  <a:srgbClr val="00B0F0"/>
                </a:solidFill>
              </a:rPr>
              <a:t> * is_Japan</a:t>
            </a:r>
          </a:p>
          <a:p>
            <a:pPr lvl="1"/>
            <a:r>
              <a:rPr lang="en-KW" dirty="0"/>
              <a:t>If a car is made in the US, MPG increases by b</a:t>
            </a:r>
            <a:r>
              <a:rPr lang="en-KW" baseline="-25000" dirty="0"/>
              <a:t>1</a:t>
            </a:r>
            <a:r>
              <a:rPr lang="en-KW" dirty="0"/>
              <a:t> relative to cars made outside the USA, Europe, and Japan</a:t>
            </a:r>
          </a:p>
          <a:p>
            <a:pPr lvl="1"/>
            <a:endParaRPr lang="en-KW" dirty="0"/>
          </a:p>
          <a:p>
            <a:endParaRPr lang="en-KW" dirty="0"/>
          </a:p>
        </p:txBody>
      </p:sp>
    </p:spTree>
    <p:extLst>
      <p:ext uri="{BB962C8B-B14F-4D97-AF65-F5344CB8AC3E}">
        <p14:creationId xmlns:p14="http://schemas.microsoft.com/office/powerpoint/2010/main" val="333645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5D82-6C2D-888F-CBBF-7259BC3B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Interaction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8E497-7719-A002-73C4-B2E9E64FD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Reminder: </a:t>
            </a:r>
            <a:r>
              <a:rPr lang="en-US" dirty="0"/>
              <a:t>interaction terms are those in which two or more features are multiplied</a:t>
            </a:r>
          </a:p>
          <a:p>
            <a:pPr marL="0" indent="0" algn="ctr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KW" dirty="0">
                <a:solidFill>
                  <a:srgbClr val="00B0F0"/>
                </a:solidFill>
              </a:rPr>
              <a:t>Price = b</a:t>
            </a:r>
            <a:r>
              <a:rPr lang="en-KW" baseline="-25000" dirty="0">
                <a:solidFill>
                  <a:srgbClr val="00B0F0"/>
                </a:solidFill>
              </a:rPr>
              <a:t>0</a:t>
            </a:r>
            <a:r>
              <a:rPr lang="en-KW" dirty="0">
                <a:solidFill>
                  <a:srgbClr val="00B0F0"/>
                </a:solidFill>
              </a:rPr>
              <a:t> + b</a:t>
            </a:r>
            <a:r>
              <a:rPr lang="en-KW" baseline="-25000" dirty="0">
                <a:solidFill>
                  <a:srgbClr val="00B0F0"/>
                </a:solidFill>
              </a:rPr>
              <a:t>1</a:t>
            </a:r>
            <a:r>
              <a:rPr lang="en-KW" dirty="0">
                <a:solidFill>
                  <a:srgbClr val="00B0F0"/>
                </a:solidFill>
              </a:rPr>
              <a:t> * Width * Height</a:t>
            </a:r>
          </a:p>
          <a:p>
            <a:pPr marL="457200" lvl="1" indent="0">
              <a:buNone/>
            </a:pPr>
            <a:endParaRPr lang="en-KW" dirty="0"/>
          </a:p>
          <a:p>
            <a:pPr lvl="1"/>
            <a:r>
              <a:rPr lang="en-KW" dirty="0"/>
              <a:t>If width increases by one unit, then the price increases by b</a:t>
            </a:r>
            <a:r>
              <a:rPr lang="en-KW" baseline="-25000" dirty="0"/>
              <a:t>1</a:t>
            </a:r>
            <a:r>
              <a:rPr lang="en-KW" dirty="0"/>
              <a:t> * height</a:t>
            </a:r>
          </a:p>
          <a:p>
            <a:pPr lvl="1"/>
            <a:r>
              <a:rPr lang="en-KW" dirty="0"/>
              <a:t>If height increases by one unit, then the price increases by b</a:t>
            </a:r>
            <a:r>
              <a:rPr lang="en-KW" baseline="-25000" dirty="0"/>
              <a:t>1</a:t>
            </a:r>
            <a:r>
              <a:rPr lang="en-KW" dirty="0"/>
              <a:t> * width</a:t>
            </a:r>
          </a:p>
          <a:p>
            <a:r>
              <a:rPr lang="en-KW" dirty="0">
                <a:solidFill>
                  <a:srgbClr val="00B0F0"/>
                </a:solidFill>
              </a:rPr>
              <a:t>This is why it is an “interaction term”: </a:t>
            </a:r>
            <a:r>
              <a:rPr lang="en-KW" dirty="0"/>
              <a:t>the effect of increasing width depends on the value of height, and vice versa.</a:t>
            </a:r>
          </a:p>
          <a:p>
            <a:pPr marL="0" indent="0">
              <a:buNone/>
            </a:pPr>
            <a:endParaRPr lang="en-KW" dirty="0"/>
          </a:p>
        </p:txBody>
      </p:sp>
    </p:spTree>
    <p:extLst>
      <p:ext uri="{BB962C8B-B14F-4D97-AF65-F5344CB8AC3E}">
        <p14:creationId xmlns:p14="http://schemas.microsoft.com/office/powerpoint/2010/main" val="194128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4C60-D1B6-D93A-2F1E-B14D8EDD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Z-Scoring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A9CD6-8B30-3720-4A82-7F44C9B50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KW" dirty="0"/>
                  <a:t>If you are Z-scoring the inputs in a linear model, you need to transform coefficients so that you can interpret them in the context of u-zscored original X</a:t>
                </a:r>
                <a:endParaRPr lang="en-KW" dirty="0">
                  <a:solidFill>
                    <a:srgbClr val="0070C0"/>
                  </a:solidFill>
                </a:endParaRPr>
              </a:p>
              <a:p>
                <a:r>
                  <a:rPr lang="en-KW" dirty="0">
                    <a:solidFill>
                      <a:srgbClr val="0070C0"/>
                    </a:solidFill>
                  </a:rPr>
                  <a:t>Requires a bit of algebra: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KW" b="0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endParaRPr lang="en-KW" b="0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KW" b="0" dirty="0">
                  <a:solidFill>
                    <a:srgbClr val="0070C0"/>
                  </a:solidFill>
                </a:endParaRP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KW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A9CD6-8B30-3720-4A82-7F44C9B50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10465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6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8707</TotalTime>
  <Words>371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Block 7: Linear Model Interpretation</vt:lpstr>
      <vt:lpstr>Effect of Features on Output?</vt:lpstr>
      <vt:lpstr>Categorical Features</vt:lpstr>
      <vt:lpstr>Interaction Terms</vt:lpstr>
      <vt:lpstr>Z-Scoring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Khajah</dc:creator>
  <cp:lastModifiedBy>Mohammad Khajah</cp:lastModifiedBy>
  <cp:revision>163</cp:revision>
  <dcterms:created xsi:type="dcterms:W3CDTF">2025-10-01T15:15:52Z</dcterms:created>
  <dcterms:modified xsi:type="dcterms:W3CDTF">2025-10-21T05:45:39Z</dcterms:modified>
</cp:coreProperties>
</file>