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63" r:id="rId4"/>
    <p:sldId id="274" r:id="rId5"/>
    <p:sldId id="276" r:id="rId6"/>
    <p:sldId id="272" r:id="rId7"/>
    <p:sldId id="277" r:id="rId8"/>
    <p:sldId id="273" r:id="rId9"/>
    <p:sldId id="262" r:id="rId10"/>
    <p:sldId id="258" r:id="rId11"/>
    <p:sldId id="280" r:id="rId12"/>
    <p:sldId id="278" r:id="rId13"/>
    <p:sldId id="279" r:id="rId14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4"/>
    <p:restoredTop sz="80070"/>
  </p:normalViewPr>
  <p:slideViewPr>
    <p:cSldViewPr snapToGrid="0">
      <p:cViewPr varScale="1">
        <p:scale>
          <a:sx n="153" d="100"/>
          <a:sy n="153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5BCC9-5C0C-E844-BFB2-4C93A3E35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1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7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153923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W" dirty="0"/>
              <a:t>MSE: Mean Squared Error</a:t>
            </a:r>
          </a:p>
          <a:p>
            <a:r>
              <a:rPr lang="en-KW" dirty="0"/>
              <a:t>MAE: Mean Absolute Error</a:t>
            </a:r>
          </a:p>
          <a:p>
            <a:r>
              <a:rPr lang="en-KW" dirty="0"/>
              <a:t>CE: Cross Entropy</a:t>
            </a:r>
          </a:p>
          <a:p>
            <a:endParaRPr lang="en-KW" dirty="0"/>
          </a:p>
          <a:p>
            <a:r>
              <a:rPr lang="en-KW" dirty="0"/>
              <a:t>GD: Gradient Descent</a:t>
            </a:r>
          </a:p>
          <a:p>
            <a:r>
              <a:rPr lang="en-KW" dirty="0"/>
              <a:t>SGD: Stochastic Gradient Descent</a:t>
            </a:r>
          </a:p>
          <a:p>
            <a:r>
              <a:rPr lang="en-KW" dirty="0"/>
              <a:t>NADAM: Nestrov-Accelerated Adam Optimizer</a:t>
            </a:r>
          </a:p>
          <a:p>
            <a:endParaRPr lang="en-KW" dirty="0"/>
          </a:p>
          <a:p>
            <a:r>
              <a:rPr lang="en-KW" dirty="0"/>
              <a:t>AUC-ROC: Area Under ROC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9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01079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19/10/2025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1: What is Machine 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C711-4908-7268-0340-D128CF4A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B03BC-1BA7-4370-7C5C-36748B85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 scripting language lets you explicitly define the whole data processing &amp; modeling pipeline =&gt; better for reproducability</a:t>
            </a:r>
          </a:p>
          <a:p>
            <a:r>
              <a:rPr lang="en-KW" dirty="0"/>
              <a:t>There are multiple scripting languages to choose from: Python, R, Matlab, Julia, etc. </a:t>
            </a:r>
          </a:p>
          <a:p>
            <a:pPr lvl="1"/>
            <a:r>
              <a:rPr lang="en-KW" dirty="0"/>
              <a:t>Most of these are either commercial (vendor lock-in) or not general-purpose so you can only do one thing in them.</a:t>
            </a:r>
          </a:p>
          <a:p>
            <a:r>
              <a:rPr lang="en-KW" dirty="0"/>
              <a:t>Python has strong ML and scientific computing libraries AND it is a general purpose programming language</a:t>
            </a:r>
          </a:p>
          <a:p>
            <a:pPr lvl="1"/>
            <a:r>
              <a:rPr lang="en-KW" dirty="0"/>
              <a:t>You can code a website AND the ML pipeline in the same language</a:t>
            </a:r>
          </a:p>
          <a:p>
            <a:pPr lvl="1"/>
            <a:r>
              <a:rPr lang="en-KW" dirty="0"/>
              <a:t>Example: https://ssdd.kisr.edu.kw/gi_pred/search_gi</a:t>
            </a:r>
          </a:p>
          <a:p>
            <a:pPr lvl="2"/>
            <a:endParaRPr lang="en-KW" dirty="0"/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28696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1739-2DCD-99A2-2209-E4E7C0C9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064"/>
            <a:ext cx="10515600" cy="1325563"/>
          </a:xfrm>
        </p:spPr>
        <p:txBody>
          <a:bodyPr/>
          <a:lstStyle/>
          <a:p>
            <a:r>
              <a:rPr lang="en-KW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DE6F7-1EEC-F67C-504C-96E853947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Install the uv tool on your system (</a:t>
            </a:r>
            <a:r>
              <a:rPr lang="en-US" dirty="0"/>
              <a:t>https://</a:t>
            </a:r>
            <a:r>
              <a:rPr lang="en-US" dirty="0" err="1"/>
              <a:t>docs.astral.sh</a:t>
            </a:r>
            <a:r>
              <a:rPr lang="en-US" dirty="0"/>
              <a:t>/</a:t>
            </a:r>
            <a:r>
              <a:rPr lang="en-US" dirty="0" err="1"/>
              <a:t>uv</a:t>
            </a:r>
            <a:r>
              <a:rPr lang="en-US" dirty="0"/>
              <a:t>)</a:t>
            </a:r>
          </a:p>
          <a:p>
            <a:r>
              <a:rPr lang="en-US" dirty="0"/>
              <a:t>Open up a new terminal or command prompt:</a:t>
            </a:r>
          </a:p>
          <a:p>
            <a:pPr lvl="1"/>
            <a:r>
              <a:rPr lang="en-US" dirty="0"/>
              <a:t>Install Python 3.12: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python install 3.1</a:t>
            </a:r>
          </a:p>
          <a:p>
            <a:pPr lvl="1"/>
            <a:r>
              <a:rPr lang="en-US" dirty="0"/>
              <a:t>Create virtual environment: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venv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--python 3.12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dirty="0"/>
              <a:t>Activate virtual environment: 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On Windows: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venv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\Scripts\activate</a:t>
            </a:r>
          </a:p>
          <a:p>
            <a:pPr lvl="2"/>
            <a:r>
              <a:rPr lang="en-US" b="1" dirty="0">
                <a:solidFill>
                  <a:schemeClr val="accent5"/>
                </a:solidFill>
              </a:rPr>
              <a:t>On Mac/Linux: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. .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venv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/bin/activate</a:t>
            </a:r>
          </a:p>
          <a:p>
            <a:pPr lvl="1"/>
            <a:r>
              <a:rPr lang="en-US" dirty="0"/>
              <a:t>Install required libraries: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uv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pip install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pandas matplotlib seaborn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jupyterlab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scikit-learn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jax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statsmodels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388392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8F50-D225-FD4A-6804-000453DE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Jupyter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14BA-565F-D750-6A8E-9441A3563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An interactive Python interpreter where you can mix documentation + code</a:t>
            </a:r>
          </a:p>
          <a:p>
            <a:r>
              <a:rPr lang="en-KW" dirty="0"/>
              <a:t>Web-based interface</a:t>
            </a:r>
          </a:p>
          <a:p>
            <a:r>
              <a:rPr lang="en-KW" dirty="0"/>
              <a:t>To launch on Windows:</a:t>
            </a:r>
          </a:p>
          <a:p>
            <a:pPr lvl="1"/>
            <a:r>
              <a:rPr lang="en-KW" dirty="0"/>
              <a:t>Right click on the windows logo in the taskbar</a:t>
            </a:r>
          </a:p>
          <a:p>
            <a:pPr lvl="1"/>
            <a:r>
              <a:rPr lang="en-KW" dirty="0"/>
              <a:t>Click “Command Prompt”</a:t>
            </a:r>
          </a:p>
          <a:p>
            <a:pPr lvl="1"/>
            <a:r>
              <a:rPr lang="en-KW" dirty="0"/>
              <a:t>Activate virtual environment: </a:t>
            </a:r>
            <a:r>
              <a:rPr lang="en-K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.venv\scripts\activate</a:t>
            </a:r>
            <a:endParaRPr lang="en-KW" dirty="0">
              <a:solidFill>
                <a:schemeClr val="accent5">
                  <a:lumMod val="50000"/>
                </a:schemeClr>
              </a:solidFill>
              <a:latin typeface="+mj-lt"/>
              <a:cs typeface="Consolas" panose="020B0609020204030204" pitchFamily="49" charset="0"/>
            </a:endParaRPr>
          </a:p>
          <a:p>
            <a:pPr lvl="1"/>
            <a:r>
              <a:rPr lang="en-KW" dirty="0">
                <a:latin typeface="+mj-lt"/>
                <a:cs typeface="Consolas" panose="020B0609020204030204" pitchFamily="49" charset="0"/>
              </a:rPr>
              <a:t>Run Jupyter:</a:t>
            </a:r>
            <a:r>
              <a:rPr lang="en-KW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KW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jupyter lab</a:t>
            </a:r>
          </a:p>
          <a:p>
            <a:pPr lvl="1"/>
            <a:r>
              <a:rPr lang="en-KW" dirty="0">
                <a:latin typeface="+mj-lt"/>
                <a:cs typeface="Consolas" panose="020B0609020204030204" pitchFamily="49" charset="0"/>
              </a:rPr>
              <a:t>The browser should launch after a few seconds </a:t>
            </a:r>
          </a:p>
          <a:p>
            <a:pPr lvl="1"/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3533639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D43C5-F969-2D2B-E484-3768B2704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72CA-3133-73A7-D064-2A34A7FF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AF2A4-BC2E-21FD-9AA0-B01A26BDD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Quick overview of numpy &amp; pandas</a:t>
            </a:r>
          </a:p>
          <a:p>
            <a:r>
              <a:rPr lang="en-KW" dirty="0"/>
              <a:t>Load a dataset</a:t>
            </a:r>
          </a:p>
          <a:p>
            <a:r>
              <a:rPr lang="en-KW" dirty="0"/>
              <a:t>Visualize it</a:t>
            </a:r>
          </a:p>
        </p:txBody>
      </p:sp>
    </p:spTree>
    <p:extLst>
      <p:ext uri="{BB962C8B-B14F-4D97-AF65-F5344CB8AC3E}">
        <p14:creationId xmlns:p14="http://schemas.microsoft.com/office/powerpoint/2010/main" val="81358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09C1-0790-B449-A3AB-EDFBB596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of AI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06AA49-27A3-4426-BCFF-FB924F1ED7C4}"/>
              </a:ext>
            </a:extLst>
          </p:cNvPr>
          <p:cNvCxnSpPr>
            <a:cxnSpLocks/>
          </p:cNvCxnSpPr>
          <p:nvPr/>
        </p:nvCxnSpPr>
        <p:spPr>
          <a:xfrm>
            <a:off x="838199" y="3055239"/>
            <a:ext cx="10515600" cy="0"/>
          </a:xfrm>
          <a:prstGeom prst="straightConnector1">
            <a:avLst/>
          </a:prstGeom>
          <a:ln w="1270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3B9A61-5AD4-40EA-93A6-02DBD874B661}"/>
              </a:ext>
            </a:extLst>
          </p:cNvPr>
          <p:cNvSpPr/>
          <p:nvPr/>
        </p:nvSpPr>
        <p:spPr>
          <a:xfrm>
            <a:off x="746233" y="3305791"/>
            <a:ext cx="23513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Expert Systems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40A48E-4081-4CC9-95A5-4A456EB341E3}"/>
              </a:ext>
            </a:extLst>
          </p:cNvPr>
          <p:cNvSpPr/>
          <p:nvPr/>
        </p:nvSpPr>
        <p:spPr>
          <a:xfrm>
            <a:off x="654267" y="3903904"/>
            <a:ext cx="4414345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7030A0"/>
                </a:solidFill>
              </a:rPr>
              <a:t>Explicit A-&gt;B rules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Expert systems: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patient has symptom X -&gt; Y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If Y -&gt; order medication Z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9A7C5-DC12-44CB-A895-600C64948B99}"/>
              </a:ext>
            </a:extLst>
          </p:cNvPr>
          <p:cNvSpPr/>
          <p:nvPr/>
        </p:nvSpPr>
        <p:spPr>
          <a:xfrm>
            <a:off x="654267" y="5342967"/>
            <a:ext cx="5183007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Understandable representation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Incapable of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Unable to deal with uncertainty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6AC174-8A9C-4032-9FA8-BA5F8D84F11E}"/>
              </a:ext>
            </a:extLst>
          </p:cNvPr>
          <p:cNvSpPr/>
          <p:nvPr/>
        </p:nvSpPr>
        <p:spPr>
          <a:xfrm>
            <a:off x="838199" y="1778708"/>
            <a:ext cx="10775731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 dirty="0">
                <a:solidFill>
                  <a:srgbClr val="0070C0"/>
                </a:solidFill>
              </a:rPr>
              <a:t>AI algorithms range from symbolic to pure data-driven methods</a:t>
            </a:r>
          </a:p>
        </p:txBody>
      </p:sp>
      <p:sp>
        <p:nvSpPr>
          <p:cNvPr id="36" name="Rectangle 35" hidden="1">
            <a:extLst>
              <a:ext uri="{FF2B5EF4-FFF2-40B4-BE49-F238E27FC236}">
                <a16:creationId xmlns:a16="http://schemas.microsoft.com/office/drawing/2014/main" id="{182C92CF-6A4C-43EC-91F4-0B94DA87E770}"/>
              </a:ext>
            </a:extLst>
          </p:cNvPr>
          <p:cNvSpPr/>
          <p:nvPr/>
        </p:nvSpPr>
        <p:spPr>
          <a:xfrm>
            <a:off x="7638392" y="4504940"/>
            <a:ext cx="3715407" cy="11749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Machine Learning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8D446A1E-53E3-50C2-9910-57FDDEBF9277}"/>
              </a:ext>
            </a:extLst>
          </p:cNvPr>
          <p:cNvSpPr/>
          <p:nvPr/>
        </p:nvSpPr>
        <p:spPr>
          <a:xfrm>
            <a:off x="8132226" y="2701934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1B8C11E7-E6CC-46FE-254C-C2AEA176521C}"/>
              </a:ext>
            </a:extLst>
          </p:cNvPr>
          <p:cNvSpPr/>
          <p:nvPr/>
        </p:nvSpPr>
        <p:spPr>
          <a:xfrm>
            <a:off x="10405540" y="2725928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88CB2337-5251-600F-A27B-712BCF91102F}"/>
              </a:ext>
            </a:extLst>
          </p:cNvPr>
          <p:cNvSpPr/>
          <p:nvPr/>
        </p:nvSpPr>
        <p:spPr>
          <a:xfrm>
            <a:off x="5710390" y="2691042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13953C-A71A-C1CF-AB8E-ADEA7970A8AF}"/>
              </a:ext>
            </a:extLst>
          </p:cNvPr>
          <p:cNvSpPr/>
          <p:nvPr/>
        </p:nvSpPr>
        <p:spPr>
          <a:xfrm>
            <a:off x="4701149" y="3270905"/>
            <a:ext cx="2443280" cy="109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Probabilistic Graphical Models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Somewhat 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Open box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B83AEC-F43B-362B-DF45-CA63497687A5}"/>
              </a:ext>
            </a:extLst>
          </p:cNvPr>
          <p:cNvSpPr/>
          <p:nvPr/>
        </p:nvSpPr>
        <p:spPr>
          <a:xfrm>
            <a:off x="9558971" y="3350845"/>
            <a:ext cx="2443280" cy="14390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Random forests, SVMs, GBs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Black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BC0036-FB71-0844-1CB3-76D6B67B7A94}"/>
              </a:ext>
            </a:extLst>
          </p:cNvPr>
          <p:cNvSpPr/>
          <p:nvPr/>
        </p:nvSpPr>
        <p:spPr>
          <a:xfrm>
            <a:off x="7115691" y="3299076"/>
            <a:ext cx="2648072" cy="1614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rgbClr val="00B0F0"/>
                </a:solidFill>
              </a:rPr>
              <a:t>Neural networks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Flexible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Opaque box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Can incorporate prior knowledge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0083ECCD-5E81-0FD3-C3F1-330E75A9F221}"/>
              </a:ext>
            </a:extLst>
          </p:cNvPr>
          <p:cNvSpPr/>
          <p:nvPr/>
        </p:nvSpPr>
        <p:spPr>
          <a:xfrm>
            <a:off x="1501952" y="2717610"/>
            <a:ext cx="579863" cy="579863"/>
          </a:xfrm>
          <a:prstGeom prst="star5">
            <a:avLst/>
          </a:prstGeom>
          <a:solidFill>
            <a:srgbClr val="FF4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998220-9B8F-3F5D-9844-929ACB791979}"/>
              </a:ext>
            </a:extLst>
          </p:cNvPr>
          <p:cNvSpPr/>
          <p:nvPr/>
        </p:nvSpPr>
        <p:spPr>
          <a:xfrm>
            <a:off x="7517219" y="5053812"/>
            <a:ext cx="4293338" cy="14390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Opaque/</a:t>
            </a:r>
            <a:r>
              <a:rPr lang="en-US" sz="2400" b="1">
                <a:solidFill>
                  <a:srgbClr val="FF0000"/>
                </a:solidFill>
              </a:rPr>
              <a:t>nonsensical representation</a:t>
            </a:r>
            <a:endParaRPr lang="en-US" sz="24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Learns from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Deals with uncertainty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58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4" grpId="0"/>
      <p:bldP spid="3" grpId="0" animBg="1"/>
      <p:bldP spid="4" grpId="0" animBg="1"/>
      <p:bldP spid="5" grpId="0" animBg="1"/>
      <p:bldP spid="6" grpId="0"/>
      <p:bldP spid="8" grpId="0"/>
      <p:bldP spid="9" grpId="0"/>
      <p:bldP spid="10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A50DF-F2D6-014F-B8FF-C0A87768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+mn-lt"/>
              </a:rPr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1F95E-5E59-8442-8E0C-5EFCDA2B7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10359" cy="48146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Supervised ML: </a:t>
            </a:r>
            <a:r>
              <a:rPr lang="en-US" dirty="0"/>
              <a:t>predict an output given an input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Unsupervised ML: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find structure in the data</a:t>
            </a:r>
          </a:p>
          <a:p>
            <a:r>
              <a:rPr lang="en-US" b="1" dirty="0">
                <a:solidFill>
                  <a:srgbClr val="00B0F0"/>
                </a:solidFill>
              </a:rPr>
              <a:t>Reinforcement Learning (RL):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how to optimally act in an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Each method has specific data requirements</a:t>
            </a:r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B7421D-4E0F-674A-BA0C-E4025BEF7C04}"/>
              </a:ext>
            </a:extLst>
          </p:cNvPr>
          <p:cNvGrpSpPr/>
          <p:nvPr/>
        </p:nvGrpSpPr>
        <p:grpSpPr>
          <a:xfrm>
            <a:off x="6285893" y="1455909"/>
            <a:ext cx="4089533" cy="1325563"/>
            <a:chOff x="7315200" y="1606606"/>
            <a:chExt cx="4089533" cy="132556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3B80929-7850-4A47-B04B-53F4B1AB3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39" t="4281" r="3457" b="8575"/>
            <a:stretch/>
          </p:blipFill>
          <p:spPr>
            <a:xfrm>
              <a:off x="7315200" y="1606606"/>
              <a:ext cx="1784091" cy="132556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63672D-E45D-F54F-8E32-0530376D74CC}"/>
                </a:ext>
              </a:extLst>
            </p:cNvPr>
            <p:cNvSpPr/>
            <p:nvPr/>
          </p:nvSpPr>
          <p:spPr>
            <a:xfrm>
              <a:off x="9469801" y="1863151"/>
              <a:ext cx="1093075" cy="812472"/>
            </a:xfrm>
            <a:prstGeom prst="rect">
              <a:avLst/>
            </a:prstGeom>
            <a:solidFill>
              <a:srgbClr val="FFC000"/>
            </a:solidFill>
            <a:ln w="571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</a:t>
              </a:r>
            </a:p>
            <a:p>
              <a:pPr algn="ctr"/>
              <a:r>
                <a:rPr lang="en-US" dirty="0"/>
                <a:t>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38FA12-3BF6-DC49-A92B-C2064B4B7B0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9099291" y="226938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BAB6C20-EF12-E141-BD0E-F02A393328CF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0562876" y="2269387"/>
              <a:ext cx="42304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4E3B64-D62A-1248-8235-D86F4BD61A7B}"/>
                </a:ext>
              </a:extLst>
            </p:cNvPr>
            <p:cNvSpPr txBox="1"/>
            <p:nvPr/>
          </p:nvSpPr>
          <p:spPr>
            <a:xfrm>
              <a:off x="10933386" y="2084721"/>
              <a:ext cx="4713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cat</a:t>
              </a:r>
            </a:p>
          </p:txBody>
        </p:sp>
      </p:grpSp>
      <p:pic>
        <p:nvPicPr>
          <p:cNvPr id="114" name="Picture 113">
            <a:extLst>
              <a:ext uri="{FF2B5EF4-FFF2-40B4-BE49-F238E27FC236}">
                <a16:creationId xmlns:a16="http://schemas.microsoft.com/office/drawing/2014/main" id="{B13CB1DF-B959-5C42-B66C-816721D31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893" y="4714916"/>
            <a:ext cx="2184400" cy="1905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B7006A-2F23-BA47-A8B2-46E1E2777D67}"/>
              </a:ext>
            </a:extLst>
          </p:cNvPr>
          <p:cNvGrpSpPr/>
          <p:nvPr/>
        </p:nvGrpSpPr>
        <p:grpSpPr>
          <a:xfrm>
            <a:off x="6285893" y="2905432"/>
            <a:ext cx="4508578" cy="1709917"/>
            <a:chOff x="7572432" y="2926366"/>
            <a:chExt cx="4508578" cy="1709917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48BDC007-0D6A-3C4C-B1D9-405D85941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2432" y="2926366"/>
              <a:ext cx="2041858" cy="1707822"/>
            </a:xfrm>
            <a:prstGeom prst="rect">
              <a:avLst/>
            </a:prstGeom>
          </p:spPr>
        </p:pic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C23E42A9-04A8-A840-A55D-8DF53EC831AD}"/>
                </a:ext>
              </a:extLst>
            </p:cNvPr>
            <p:cNvCxnSpPr/>
            <p:nvPr/>
          </p:nvCxnSpPr>
          <p:spPr>
            <a:xfrm flipV="1">
              <a:off x="9668646" y="3780277"/>
              <a:ext cx="370510" cy="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75962DA-9D7A-9B4E-A78D-5C9B5BD1B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39156" y="2928465"/>
              <a:ext cx="2041854" cy="1707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33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BBAD-191C-F109-92E4-0CF8AB87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Supervised 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D0685-C7D7-A50D-3D92-EE5D0282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599" cy="483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Requires: </a:t>
            </a:r>
            <a:r>
              <a:rPr lang="en-KW" dirty="0"/>
              <a:t>pairs of inputs and outputs</a:t>
            </a:r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Doesn’t have to be tabular!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3177F8-2D2C-BFF0-04BD-8A4DBB27A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59171"/>
              </p:ext>
            </p:extLst>
          </p:nvPr>
        </p:nvGraphicFramePr>
        <p:xfrm>
          <a:off x="3923415" y="3600068"/>
          <a:ext cx="5507665" cy="18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729">
                  <a:extLst>
                    <a:ext uri="{9D8B030D-6E8A-4147-A177-3AD203B41FA5}">
                      <a16:colId xmlns:a16="http://schemas.microsoft.com/office/drawing/2014/main" val="2252350562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val="2145213635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894195126"/>
                    </a:ext>
                  </a:extLst>
                </a:gridCol>
                <a:gridCol w="893135">
                  <a:extLst>
                    <a:ext uri="{9D8B030D-6E8A-4147-A177-3AD203B41FA5}">
                      <a16:colId xmlns:a16="http://schemas.microsoft.com/office/drawing/2014/main" val="3788688508"/>
                    </a:ext>
                  </a:extLst>
                </a:gridCol>
                <a:gridCol w="1222744">
                  <a:extLst>
                    <a:ext uri="{9D8B030D-6E8A-4147-A177-3AD203B41FA5}">
                      <a16:colId xmlns:a16="http://schemas.microsoft.com/office/drawing/2014/main" val="907119767"/>
                    </a:ext>
                  </a:extLst>
                </a:gridCol>
                <a:gridCol w="1105787">
                  <a:extLst>
                    <a:ext uri="{9D8B030D-6E8A-4147-A177-3AD203B41FA5}">
                      <a16:colId xmlns:a16="http://schemas.microsoft.com/office/drawing/2014/main" val="3692438898"/>
                    </a:ext>
                  </a:extLst>
                </a:gridCol>
              </a:tblGrid>
              <a:tr h="390812"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Lot (m2)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Floors 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Built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Area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Price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9855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500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1995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Mishrif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600K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47991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750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1980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Abdullah Al-Salem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1.5M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67477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54089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0D735008-49A3-4130-956E-F7DD0E7E4D77}"/>
              </a:ext>
            </a:extLst>
          </p:cNvPr>
          <p:cNvSpPr/>
          <p:nvPr/>
        </p:nvSpPr>
        <p:spPr>
          <a:xfrm>
            <a:off x="3179135" y="3600068"/>
            <a:ext cx="574158" cy="1713150"/>
          </a:xfrm>
          <a:prstGeom prst="leftBrace">
            <a:avLst>
              <a:gd name="adj1" fmla="val 472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49C02-794C-0F3D-16AB-A160B34345B8}"/>
              </a:ext>
            </a:extLst>
          </p:cNvPr>
          <p:cNvSpPr txBox="1"/>
          <p:nvPr/>
        </p:nvSpPr>
        <p:spPr>
          <a:xfrm>
            <a:off x="1914270" y="3994978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b="1" dirty="0"/>
              <a:t>Samples,</a:t>
            </a:r>
          </a:p>
          <a:p>
            <a:r>
              <a:rPr lang="en-KW" b="1" dirty="0"/>
              <a:t>Instances,</a:t>
            </a:r>
          </a:p>
          <a:p>
            <a:r>
              <a:rPr lang="en-KW" b="1" dirty="0"/>
              <a:t>Pairs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656141-2932-67EB-EB00-E83F7DF42DE4}"/>
              </a:ext>
            </a:extLst>
          </p:cNvPr>
          <p:cNvSpPr/>
          <p:nvPr/>
        </p:nvSpPr>
        <p:spPr>
          <a:xfrm rot="5400000">
            <a:off x="6091474" y="1317847"/>
            <a:ext cx="574158" cy="3829683"/>
          </a:xfrm>
          <a:prstGeom prst="leftBrace">
            <a:avLst>
              <a:gd name="adj1" fmla="val 4722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C40624-F6BF-A830-1CDB-5EECF337F2C4}"/>
              </a:ext>
            </a:extLst>
          </p:cNvPr>
          <p:cNvSpPr txBox="1"/>
          <p:nvPr/>
        </p:nvSpPr>
        <p:spPr>
          <a:xfrm>
            <a:off x="5242176" y="2347391"/>
            <a:ext cx="2444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W" b="1" dirty="0"/>
              <a:t>Input Features,</a:t>
            </a:r>
          </a:p>
          <a:p>
            <a:pPr algn="ctr"/>
            <a:r>
              <a:rPr lang="en-KW" b="1" dirty="0"/>
              <a:t>Explanatory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A239C1-AE63-F205-6F72-75F5F678C07D}"/>
              </a:ext>
            </a:extLst>
          </p:cNvPr>
          <p:cNvSpPr txBox="1"/>
          <p:nvPr/>
        </p:nvSpPr>
        <p:spPr>
          <a:xfrm>
            <a:off x="7190659" y="5408358"/>
            <a:ext cx="2240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W" b="1" dirty="0"/>
              <a:t>Output,</a:t>
            </a:r>
          </a:p>
          <a:p>
            <a:pPr algn="r"/>
            <a:r>
              <a:rPr lang="en-KW" b="1" dirty="0"/>
              <a:t>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5951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55230-5B9E-1D11-F39C-12A583F2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6D19-F406-EDD7-9352-11156D2F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Supervised 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47AF3-7D7C-4FAD-9664-F63DFC31B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2068" cy="4351338"/>
          </a:xfrm>
        </p:spPr>
        <p:txBody>
          <a:bodyPr>
            <a:normAutofit fontScale="92500"/>
          </a:bodyPr>
          <a:lstStyle/>
          <a:p>
            <a:r>
              <a:rPr lang="en-KW" dirty="0">
                <a:solidFill>
                  <a:srgbClr val="00B0F0"/>
                </a:solidFill>
              </a:rPr>
              <a:t>Predicting student performance: </a:t>
            </a:r>
            <a:r>
              <a:rPr lang="en-KW" dirty="0"/>
              <a:t>given practice history, predict performance on next question</a:t>
            </a:r>
          </a:p>
          <a:p>
            <a:r>
              <a:rPr lang="en-KW" dirty="0">
                <a:solidFill>
                  <a:srgbClr val="00B0F0"/>
                </a:solidFill>
              </a:rPr>
              <a:t>Predicting effects of removal of genes: </a:t>
            </a:r>
            <a:r>
              <a:rPr lang="en-KW" dirty="0"/>
              <a:t>given gene’s coprescipation, phosphorylation, gene ontology terms, predict whether the organism will be dead, sick, or healthy if it is knocked out (Al Anzi, et al. 2022)</a:t>
            </a:r>
          </a:p>
          <a:p>
            <a:r>
              <a:rPr lang="en-KW" dirty="0">
                <a:solidFill>
                  <a:srgbClr val="00B0F0"/>
                </a:solidFill>
              </a:rPr>
              <a:t>Labeling an image: </a:t>
            </a:r>
            <a:r>
              <a:rPr lang="en-KW" dirty="0"/>
              <a:t>predict the object within an image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B1093C-B487-E6D4-E250-4F865757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88" y="2622897"/>
            <a:ext cx="1794040" cy="204321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6E12C0C-1CD6-FA6D-9069-6E0727DF4CD7}"/>
              </a:ext>
            </a:extLst>
          </p:cNvPr>
          <p:cNvGrpSpPr/>
          <p:nvPr/>
        </p:nvGrpSpPr>
        <p:grpSpPr>
          <a:xfrm>
            <a:off x="6676462" y="1205264"/>
            <a:ext cx="4432500" cy="1134361"/>
            <a:chOff x="4488985" y="4526041"/>
            <a:chExt cx="4324881" cy="1106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E69FEB1-7D5C-CE9B-BF37-4139918F08B6}"/>
                    </a:ext>
                  </a:extLst>
                </p:cNvPr>
                <p:cNvSpPr/>
                <p:nvPr/>
              </p:nvSpPr>
              <p:spPr>
                <a:xfrm>
                  <a:off x="4488985" y="4529497"/>
                  <a:ext cx="1271588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=10</m:t>
                        </m:r>
                      </m:oMath>
                    </m:oMathPara>
                  </a14:m>
                  <a:endParaRPr lang="en-US" b="0" dirty="0">
                    <a:solidFill>
                      <a:srgbClr val="00206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KW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C39121A-11F3-BFB9-9002-F5FCDC4C1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985" y="4529497"/>
                  <a:ext cx="1271588" cy="6315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40FADD4-056B-5B91-331A-58F7B3FACDD1}"/>
                    </a:ext>
                  </a:extLst>
                </p:cNvPr>
                <p:cNvSpPr/>
                <p:nvPr/>
              </p:nvSpPr>
              <p:spPr>
                <a:xfrm>
                  <a:off x="7847423" y="4526041"/>
                  <a:ext cx="966443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KW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9F3B2A9-9911-9DD3-F76C-B546C3C9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7423" y="4526041"/>
                  <a:ext cx="966443" cy="6315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1FF9FA-6FD1-5A46-1AE9-8C84758FB873}"/>
                    </a:ext>
                  </a:extLst>
                </p:cNvPr>
                <p:cNvSpPr/>
                <p:nvPr/>
              </p:nvSpPr>
              <p:spPr>
                <a:xfrm>
                  <a:off x="5895333" y="4528265"/>
                  <a:ext cx="1817330" cy="631529"/>
                </a:xfrm>
                <a:prstGeom prst="rect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=3+2</m:t>
                        </m:r>
                        <m:r>
                          <a:rPr lang="en-US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b="0" dirty="0">
                    <a:solidFill>
                      <a:srgbClr val="002060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KW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B91B034-786C-F384-74D0-2708A3A00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5333" y="4528265"/>
                  <a:ext cx="1817330" cy="63152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rgbClr val="002060"/>
                  </a:solidFill>
                </a:ln>
              </p:spPr>
              <p:txBody>
                <a:bodyPr/>
                <a:lstStyle/>
                <a:p>
                  <a:r>
                    <a:rPr lang="en-KW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44975-14A0-077E-7A97-3D3D3C6150D6}"/>
                </a:ext>
              </a:extLst>
            </p:cNvPr>
            <p:cNvSpPr txBox="1"/>
            <p:nvPr/>
          </p:nvSpPr>
          <p:spPr>
            <a:xfrm>
              <a:off x="4874550" y="5157570"/>
              <a:ext cx="374128" cy="45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400" b="1" i="0" u="none" strike="noStrike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✓</a:t>
              </a:r>
              <a:endParaRPr lang="en-KW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2B1FB1-F7EE-5BFB-E3A3-99F4DFE36AD8}"/>
                </a:ext>
              </a:extLst>
            </p:cNvPr>
            <p:cNvSpPr txBox="1"/>
            <p:nvPr/>
          </p:nvSpPr>
          <p:spPr>
            <a:xfrm>
              <a:off x="7952175" y="5179549"/>
              <a:ext cx="597793" cy="450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400" b="1" dirty="0">
                  <a:solidFill>
                    <a:srgbClr val="7030A0"/>
                  </a:solidFill>
                  <a:latin typeface="Source Sans Pro" panose="020B0503030403020204" pitchFamily="34" charset="0"/>
                </a:rPr>
                <a:t>???</a:t>
              </a:r>
              <a:endParaRPr lang="en-KW" sz="2400" b="1" dirty="0">
                <a:solidFill>
                  <a:srgbClr val="7030A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854183-D7B6-EE42-4522-1072FD6AB5DE}"/>
                </a:ext>
              </a:extLst>
            </p:cNvPr>
            <p:cNvSpPr txBox="1"/>
            <p:nvPr/>
          </p:nvSpPr>
          <p:spPr>
            <a:xfrm>
              <a:off x="6607504" y="5182405"/>
              <a:ext cx="392987" cy="4504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KW" sz="2400" b="1" i="0" u="none" strike="noStrike" dirty="0">
                  <a:solidFill>
                    <a:srgbClr val="DF000F"/>
                  </a:solidFill>
                  <a:effectLst/>
                  <a:latin typeface="Source Sans Pro" panose="020B0503030403020204" pitchFamily="34" charset="0"/>
                </a:rPr>
                <a:t>✗</a:t>
              </a:r>
              <a:endParaRPr lang="en-KW" sz="2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0E469F-258E-3767-555C-1F3FAC818354}"/>
              </a:ext>
            </a:extLst>
          </p:cNvPr>
          <p:cNvGrpSpPr/>
          <p:nvPr/>
        </p:nvGrpSpPr>
        <p:grpSpPr>
          <a:xfrm>
            <a:off x="7003888" y="5040910"/>
            <a:ext cx="3921171" cy="1216568"/>
            <a:chOff x="7003888" y="5040910"/>
            <a:chExt cx="3921171" cy="121656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D5995AB-9874-2C03-99FA-799F2A459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0964" t="3736" r="9973" b="46681"/>
            <a:stretch/>
          </p:blipFill>
          <p:spPr>
            <a:xfrm>
              <a:off x="7003888" y="5040910"/>
              <a:ext cx="2573836" cy="121656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76A7E1-9C6F-9F59-BA69-EE55DEB7A820}"/>
                </a:ext>
              </a:extLst>
            </p:cNvPr>
            <p:cNvSpPr txBox="1"/>
            <p:nvPr/>
          </p:nvSpPr>
          <p:spPr>
            <a:xfrm>
              <a:off x="10225829" y="5356806"/>
              <a:ext cx="6992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3200" b="1" dirty="0">
                  <a:latin typeface="Source Sans Pro" panose="020B0503030403020204" pitchFamily="34" charset="0"/>
                </a:rPr>
                <a:t>5 0</a:t>
              </a:r>
              <a:endParaRPr lang="en-KW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748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703F-9168-5EE8-02F1-4747C592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2E723-7F04-3C49-17C4-FA5513C3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Requires: </a:t>
            </a:r>
            <a:r>
              <a:rPr lang="en-KW" dirty="0"/>
              <a:t>inputs only (no dependent variables)</a:t>
            </a:r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  <a:p>
            <a:endParaRPr lang="en-KW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77993B-8D45-673C-0411-5B20C3FA2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906389"/>
              </p:ext>
            </p:extLst>
          </p:nvPr>
        </p:nvGraphicFramePr>
        <p:xfrm>
          <a:off x="2573079" y="2664403"/>
          <a:ext cx="6517758" cy="1996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9937">
                  <a:extLst>
                    <a:ext uri="{9D8B030D-6E8A-4147-A177-3AD203B41FA5}">
                      <a16:colId xmlns:a16="http://schemas.microsoft.com/office/drawing/2014/main" val="2252350562"/>
                    </a:ext>
                  </a:extLst>
                </a:gridCol>
                <a:gridCol w="1432648">
                  <a:extLst>
                    <a:ext uri="{9D8B030D-6E8A-4147-A177-3AD203B41FA5}">
                      <a16:colId xmlns:a16="http://schemas.microsoft.com/office/drawing/2014/main" val="2145213635"/>
                    </a:ext>
                  </a:extLst>
                </a:gridCol>
                <a:gridCol w="1212241">
                  <a:extLst>
                    <a:ext uri="{9D8B030D-6E8A-4147-A177-3AD203B41FA5}">
                      <a16:colId xmlns:a16="http://schemas.microsoft.com/office/drawing/2014/main" val="894195126"/>
                    </a:ext>
                  </a:extLst>
                </a:gridCol>
                <a:gridCol w="1322444">
                  <a:extLst>
                    <a:ext uri="{9D8B030D-6E8A-4147-A177-3AD203B41FA5}">
                      <a16:colId xmlns:a16="http://schemas.microsoft.com/office/drawing/2014/main" val="3788688508"/>
                    </a:ext>
                  </a:extLst>
                </a:gridCol>
                <a:gridCol w="1810488">
                  <a:extLst>
                    <a:ext uri="{9D8B030D-6E8A-4147-A177-3AD203B41FA5}">
                      <a16:colId xmlns:a16="http://schemas.microsoft.com/office/drawing/2014/main" val="907119767"/>
                    </a:ext>
                  </a:extLst>
                </a:gridCol>
              </a:tblGrid>
              <a:tr h="390812"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#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Sepal Length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Sepal Width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Petal Length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W" sz="1600" b="1" dirty="0"/>
                        <a:t>Petal Width (cm)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9855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5.1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3.5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1.40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647991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r>
                        <a:rPr lang="en-KW" sz="1600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4.9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3.00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1.40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0.2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167477"/>
                  </a:ext>
                </a:extLst>
              </a:tr>
              <a:tr h="390812"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KW" sz="1600" dirty="0"/>
                        <a:t>…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5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32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0EC92-08F8-0DFA-8BE9-A3A41EFB9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4A2F-5C7A-C67E-E283-43BC1B4D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Unsupervised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EAD0-4143-D299-7C01-EC8082C5D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212808" cy="1715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sz="2400" dirty="0">
                <a:solidFill>
                  <a:srgbClr val="00B0F0"/>
                </a:solidFill>
              </a:rPr>
              <a:t>Clustering: </a:t>
            </a:r>
            <a:r>
              <a:rPr lang="en-KW" sz="2400" dirty="0"/>
              <a:t>what are the most likely groupings of a set of documents?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2AD9F5-A3B6-4698-4D71-4A3ADD62922C}"/>
              </a:ext>
            </a:extLst>
          </p:cNvPr>
          <p:cNvGrpSpPr/>
          <p:nvPr/>
        </p:nvGrpSpPr>
        <p:grpSpPr>
          <a:xfrm>
            <a:off x="3889813" y="3266877"/>
            <a:ext cx="3598085" cy="2175979"/>
            <a:chOff x="6560944" y="1036872"/>
            <a:chExt cx="4825779" cy="29184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7A9EEF-6F47-622E-0024-2CEDD524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15225" y="1690688"/>
              <a:ext cx="4638575" cy="22646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6B055D-B2C8-269D-FCC6-31E5526BB1E6}"/>
                </a:ext>
              </a:extLst>
            </p:cNvPr>
            <p:cNvSpPr txBox="1"/>
            <p:nvPr/>
          </p:nvSpPr>
          <p:spPr>
            <a:xfrm>
              <a:off x="6560944" y="1036872"/>
              <a:ext cx="4825779" cy="446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1600" b="1" dirty="0"/>
                <a:t>Principal Components Analysis (PCA)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5667B0-FE45-67AE-6AC6-B085B53A171B}"/>
              </a:ext>
            </a:extLst>
          </p:cNvPr>
          <p:cNvGrpSpPr/>
          <p:nvPr/>
        </p:nvGrpSpPr>
        <p:grpSpPr>
          <a:xfrm>
            <a:off x="838200" y="3420696"/>
            <a:ext cx="2608709" cy="2163115"/>
            <a:chOff x="7313042" y="534916"/>
            <a:chExt cx="3162024" cy="262191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B0E33E5-0BC3-6AD9-DE29-1FC88AE47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7499" y="534916"/>
              <a:ext cx="2707567" cy="22646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06CFBB-C4BC-0189-3057-6FF18CC51E6D}"/>
                </a:ext>
              </a:extLst>
            </p:cNvPr>
            <p:cNvSpPr txBox="1"/>
            <p:nvPr/>
          </p:nvSpPr>
          <p:spPr>
            <a:xfrm>
              <a:off x="7972259" y="2799540"/>
              <a:ext cx="1931129" cy="357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/>
                <a:t>Petal Length (cm)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C8A01-A1DE-3834-C596-A956F07DE95A}"/>
                </a:ext>
              </a:extLst>
            </p:cNvPr>
            <p:cNvSpPr txBox="1"/>
            <p:nvPr/>
          </p:nvSpPr>
          <p:spPr>
            <a:xfrm rot="16200000">
              <a:off x="6539368" y="1607469"/>
              <a:ext cx="1904643" cy="357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/>
                <a:t>Sepal Width (cm)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F89F2E-1296-D6C6-CD48-CF69966B2782}"/>
              </a:ext>
            </a:extLst>
          </p:cNvPr>
          <p:cNvSpPr txBox="1">
            <a:spLocks/>
          </p:cNvSpPr>
          <p:nvPr/>
        </p:nvSpPr>
        <p:spPr>
          <a:xfrm>
            <a:off x="4051009" y="1844962"/>
            <a:ext cx="3573537" cy="1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Dimension Reduction: </a:t>
            </a:r>
            <a:r>
              <a:rPr lang="en-KW" sz="2400" dirty="0"/>
              <a:t>which features explain most of the variability in house features?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B3FB37-C994-CD16-9B55-E544E8A7DABE}"/>
              </a:ext>
            </a:extLst>
          </p:cNvPr>
          <p:cNvSpPr txBox="1">
            <a:spLocks/>
          </p:cNvSpPr>
          <p:nvPr/>
        </p:nvSpPr>
        <p:spPr>
          <a:xfrm>
            <a:off x="7785742" y="1844961"/>
            <a:ext cx="3643326" cy="171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Anamoly Detection: </a:t>
            </a:r>
            <a:r>
              <a:rPr lang="en-KW" sz="2400" dirty="0"/>
              <a:t>is the electric submersible pump (ESP) operating normally?</a:t>
            </a:r>
          </a:p>
        </p:txBody>
      </p:sp>
      <p:pic>
        <p:nvPicPr>
          <p:cNvPr id="16" name="abnormals">
            <a:extLst>
              <a:ext uri="{FF2B5EF4-FFF2-40B4-BE49-F238E27FC236}">
                <a16:creationId xmlns:a16="http://schemas.microsoft.com/office/drawing/2014/main" id="{CBDA9401-835B-A44A-7B97-86BD5443F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28" b="70634"/>
          <a:stretch/>
        </p:blipFill>
        <p:spPr bwMode="auto">
          <a:xfrm>
            <a:off x="7566956" y="3297322"/>
            <a:ext cx="4065063" cy="223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90A2940-1351-DC38-D596-0363A60A2C6E}"/>
              </a:ext>
            </a:extLst>
          </p:cNvPr>
          <p:cNvSpPr txBox="1">
            <a:spLocks/>
          </p:cNvSpPr>
          <p:nvPr/>
        </p:nvSpPr>
        <p:spPr>
          <a:xfrm>
            <a:off x="985586" y="5856980"/>
            <a:ext cx="10368213" cy="756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KW" sz="2400" dirty="0">
                <a:solidFill>
                  <a:srgbClr val="00B0F0"/>
                </a:solidFill>
              </a:rPr>
              <a:t>Pretraining LLMs: </a:t>
            </a:r>
            <a:r>
              <a:rPr lang="en-KW" sz="2400" dirty="0"/>
              <a:t>LLMs are trained to predict next token given the previous token </a:t>
            </a:r>
          </a:p>
        </p:txBody>
      </p:sp>
    </p:spTree>
    <p:extLst>
      <p:ext uri="{BB962C8B-B14F-4D97-AF65-F5344CB8AC3E}">
        <p14:creationId xmlns:p14="http://schemas.microsoft.com/office/powerpoint/2010/main" val="819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A9F1-E7B3-87BC-0ACC-BF64753D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1466-5CAF-2676-E8AD-B7ED5D45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1933" y="1690688"/>
            <a:ext cx="5621867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KW" dirty="0"/>
              <a:t>Requires an environment and a reward function</a:t>
            </a:r>
          </a:p>
          <a:p>
            <a:r>
              <a:rPr lang="en-KW" dirty="0">
                <a:solidFill>
                  <a:srgbClr val="00B0F0"/>
                </a:solidFill>
              </a:rPr>
              <a:t>K-armed bandits: </a:t>
            </a:r>
            <a:r>
              <a:rPr lang="en-KW" dirty="0"/>
              <a:t>you got 4 machines, each time you play one machine you get a reward with some mean and variance. Which machine to play to maximize reward?</a:t>
            </a:r>
          </a:p>
          <a:p>
            <a:r>
              <a:rPr lang="en-KW" dirty="0">
                <a:solidFill>
                  <a:srgbClr val="00B0F0"/>
                </a:solidFill>
              </a:rPr>
              <a:t>Maze navigation: </a:t>
            </a:r>
            <a:r>
              <a:rPr lang="en-KW" dirty="0"/>
              <a:t>what is the optimal action to take in any given state, to reach a goal?</a:t>
            </a:r>
          </a:p>
          <a:p>
            <a:r>
              <a:rPr lang="en-KW" dirty="0">
                <a:solidFill>
                  <a:srgbClr val="00B0F0"/>
                </a:solidFill>
              </a:rPr>
              <a:t>LLM Alignment: </a:t>
            </a:r>
            <a:r>
              <a:rPr lang="en-KW" dirty="0"/>
              <a:t>what should the LLM output to ensure that the output is not offensive?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0A8DB-E4E8-2CED-6DC5-23580942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05867" cy="1822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D9A795-0701-1824-05ED-6F268E421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026" y="3866357"/>
            <a:ext cx="2089998" cy="182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E48BA-0061-BB15-78BC-F1DC6D02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Typical ML Pipeline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043C5-1305-1E2F-86AD-8C55D98B0437}"/>
              </a:ext>
            </a:extLst>
          </p:cNvPr>
          <p:cNvSpPr/>
          <p:nvPr/>
        </p:nvSpPr>
        <p:spPr>
          <a:xfrm>
            <a:off x="838200" y="3069166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Data Acquisition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FC561-099F-3A37-3EB9-7D16168DF09C}"/>
              </a:ext>
            </a:extLst>
          </p:cNvPr>
          <p:cNvSpPr/>
          <p:nvPr/>
        </p:nvSpPr>
        <p:spPr>
          <a:xfrm>
            <a:off x="3640667" y="3069165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8FC6E-9DF5-5AE3-F456-3FFA56982F31}"/>
              </a:ext>
            </a:extLst>
          </p:cNvPr>
          <p:cNvSpPr/>
          <p:nvPr/>
        </p:nvSpPr>
        <p:spPr>
          <a:xfrm>
            <a:off x="6443134" y="3069165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038C38-B430-E0A1-4996-38BFBEEE9C7C}"/>
              </a:ext>
            </a:extLst>
          </p:cNvPr>
          <p:cNvSpPr/>
          <p:nvPr/>
        </p:nvSpPr>
        <p:spPr>
          <a:xfrm>
            <a:off x="9245601" y="3069164"/>
            <a:ext cx="1854200" cy="719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Evaluation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1CD664-AD1F-167F-58E5-39BED4D5741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692400" y="3428999"/>
            <a:ext cx="9482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C851C2F-8A8A-58B0-FB6C-57E94C824FE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94867" y="3428999"/>
            <a:ext cx="9482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565807-8CFD-B684-2D65-4A9F137B420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97334" y="3428998"/>
            <a:ext cx="9482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178790E-18C8-E172-08EF-CC57C5012BAF}"/>
              </a:ext>
            </a:extLst>
          </p:cNvPr>
          <p:cNvCxnSpPr>
            <a:cxnSpLocks/>
            <a:stCxn id="10" idx="0"/>
            <a:endCxn id="8" idx="0"/>
          </p:cNvCxnSpPr>
          <p:nvPr/>
        </p:nvCxnSpPr>
        <p:spPr>
          <a:xfrm rot="16200000" flipH="1" flipV="1">
            <a:off x="7370233" y="266697"/>
            <a:ext cx="1" cy="5604934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97A4CDF-AA20-1356-CD06-2BBB9A216168}"/>
              </a:ext>
            </a:extLst>
          </p:cNvPr>
          <p:cNvSpPr/>
          <p:nvPr/>
        </p:nvSpPr>
        <p:spPr>
          <a:xfrm>
            <a:off x="3640667" y="3889584"/>
            <a:ext cx="256540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Model?</a:t>
            </a:r>
          </a:p>
          <a:p>
            <a:r>
              <a:rPr lang="en-KW" b="1" dirty="0">
                <a:solidFill>
                  <a:srgbClr val="0070C0"/>
                </a:solidFill>
              </a:rPr>
              <a:t>Linear regression</a:t>
            </a:r>
          </a:p>
          <a:p>
            <a:r>
              <a:rPr lang="en-KW" b="1" dirty="0">
                <a:solidFill>
                  <a:srgbClr val="0070C0"/>
                </a:solidFill>
              </a:rPr>
              <a:t>Gaussian process</a:t>
            </a:r>
          </a:p>
          <a:p>
            <a:r>
              <a:rPr lang="en-KW" b="1" dirty="0">
                <a:solidFill>
                  <a:srgbClr val="0070C0"/>
                </a:solidFill>
              </a:rPr>
              <a:t>Neural Network</a:t>
            </a:r>
          </a:p>
          <a:p>
            <a:r>
              <a:rPr lang="en-KW" b="1" dirty="0">
                <a:solidFill>
                  <a:srgbClr val="00B0F0"/>
                </a:solidFill>
              </a:rPr>
              <a:t>Features?</a:t>
            </a:r>
          </a:p>
          <a:p>
            <a:r>
              <a:rPr lang="en-KW" b="1" dirty="0">
                <a:solidFill>
                  <a:srgbClr val="0070C0"/>
                </a:solidFill>
              </a:rPr>
              <a:t>Which ones?</a:t>
            </a:r>
          </a:p>
          <a:p>
            <a:r>
              <a:rPr lang="en-KW" b="1" dirty="0">
                <a:solidFill>
                  <a:srgbClr val="0070C0"/>
                </a:solidFill>
              </a:rPr>
              <a:t>Pre-transform?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F0526A-AC75-4E90-847D-0C2236A93EEA}"/>
              </a:ext>
            </a:extLst>
          </p:cNvPr>
          <p:cNvSpPr/>
          <p:nvPr/>
        </p:nvSpPr>
        <p:spPr>
          <a:xfrm>
            <a:off x="6341536" y="3885234"/>
            <a:ext cx="2765842" cy="23083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Objective function?</a:t>
            </a:r>
          </a:p>
          <a:p>
            <a:r>
              <a:rPr lang="en-KW" b="1" dirty="0">
                <a:solidFill>
                  <a:srgbClr val="0070C0"/>
                </a:solidFill>
              </a:rPr>
              <a:t>MSE, MAE, CE, …</a:t>
            </a:r>
          </a:p>
          <a:p>
            <a:r>
              <a:rPr lang="en-KW" b="1" dirty="0">
                <a:solidFill>
                  <a:srgbClr val="00B0F0"/>
                </a:solidFill>
              </a:rPr>
              <a:t>Optimization algorithm? </a:t>
            </a:r>
          </a:p>
          <a:p>
            <a:r>
              <a:rPr lang="en-KW" b="1" dirty="0">
                <a:solidFill>
                  <a:srgbClr val="0070C0"/>
                </a:solidFill>
              </a:rPr>
              <a:t>GD, SGD, NADAM, …</a:t>
            </a:r>
          </a:p>
          <a:p>
            <a:r>
              <a:rPr lang="en-KW" b="1" dirty="0">
                <a:solidFill>
                  <a:srgbClr val="00B0F0"/>
                </a:solidFill>
              </a:rPr>
              <a:t>Prevent Overfitting?</a:t>
            </a:r>
          </a:p>
          <a:p>
            <a:r>
              <a:rPr lang="en-KW" b="1" dirty="0">
                <a:solidFill>
                  <a:srgbClr val="0070C0"/>
                </a:solidFill>
              </a:rPr>
              <a:t>L1/L2 regularization, early-stopping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67D838-7EF6-6781-2D43-98EC850A4B53}"/>
              </a:ext>
            </a:extLst>
          </p:cNvPr>
          <p:cNvSpPr/>
          <p:nvPr/>
        </p:nvSpPr>
        <p:spPr>
          <a:xfrm>
            <a:off x="9107377" y="3885234"/>
            <a:ext cx="3048001" cy="1754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lang="en-KW" b="1" dirty="0">
                <a:solidFill>
                  <a:srgbClr val="00B0F0"/>
                </a:solidFill>
              </a:rPr>
              <a:t>Evaluation Metric?</a:t>
            </a:r>
          </a:p>
          <a:p>
            <a:r>
              <a:rPr lang="en-KW" b="1" dirty="0">
                <a:solidFill>
                  <a:srgbClr val="0070C0"/>
                </a:solidFill>
              </a:rPr>
              <a:t>MSE, MAE, F1, AUC-ROC,…</a:t>
            </a:r>
          </a:p>
          <a:p>
            <a:r>
              <a:rPr lang="en-KW" b="1" dirty="0">
                <a:solidFill>
                  <a:srgbClr val="00B0F0"/>
                </a:solidFill>
              </a:rPr>
              <a:t>Evaluation Setup?</a:t>
            </a:r>
          </a:p>
          <a:p>
            <a:r>
              <a:rPr lang="en-KW" b="1" dirty="0">
                <a:solidFill>
                  <a:srgbClr val="0070C0"/>
                </a:solidFill>
              </a:rPr>
              <a:t>Random train/test, cross-validation, etc.</a:t>
            </a:r>
          </a:p>
          <a:p>
            <a:endParaRPr lang="en-KW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81F91F-C8DC-EE19-73A8-02FB9A0B0368}"/>
              </a:ext>
            </a:extLst>
          </p:cNvPr>
          <p:cNvSpPr/>
          <p:nvPr/>
        </p:nvSpPr>
        <p:spPr>
          <a:xfrm>
            <a:off x="6081430" y="2284873"/>
            <a:ext cx="269003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KW" b="1" dirty="0">
                <a:solidFill>
                  <a:srgbClr val="FF0000"/>
                </a:solidFill>
              </a:rPr>
              <a:t>Be REALLY Careful here!</a:t>
            </a:r>
          </a:p>
        </p:txBody>
      </p:sp>
    </p:spTree>
    <p:extLst>
      <p:ext uri="{BB962C8B-B14F-4D97-AF65-F5344CB8AC3E}">
        <p14:creationId xmlns:p14="http://schemas.microsoft.com/office/powerpoint/2010/main" val="29080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7" grpId="0"/>
      <p:bldP spid="47" grpId="0"/>
      <p:bldP spid="48" grpId="0"/>
      <p:bldP spid="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3|5.8|35.8|16.1|26.1|19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874</Words>
  <Application>Microsoft Macintosh PowerPoint</Application>
  <PresentationFormat>Widescreen</PresentationFormat>
  <Paragraphs>196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Consolas</vt:lpstr>
      <vt:lpstr>Source Sans Pro</vt:lpstr>
      <vt:lpstr>Office Theme</vt:lpstr>
      <vt:lpstr>Block 1: What is Machine Learning?</vt:lpstr>
      <vt:lpstr>Spectrum of AI</vt:lpstr>
      <vt:lpstr>Types of Machine Learning</vt:lpstr>
      <vt:lpstr>Supervised ML</vt:lpstr>
      <vt:lpstr>Supervised ML</vt:lpstr>
      <vt:lpstr>Unsupervised ML</vt:lpstr>
      <vt:lpstr>Unsupervised ML</vt:lpstr>
      <vt:lpstr>Reinforcement Learning</vt:lpstr>
      <vt:lpstr>Typical ML Pipeline</vt:lpstr>
      <vt:lpstr>Why Python?</vt:lpstr>
      <vt:lpstr>Installing Python</vt:lpstr>
      <vt:lpstr>Jupyter Notebook</vt:lpstr>
      <vt:lpstr>Coding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56</cp:revision>
  <dcterms:created xsi:type="dcterms:W3CDTF">2025-10-01T15:15:52Z</dcterms:created>
  <dcterms:modified xsi:type="dcterms:W3CDTF">2025-10-19T04:57:31Z</dcterms:modified>
</cp:coreProperties>
</file>