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/>
    <p:restoredTop sz="80087"/>
  </p:normalViewPr>
  <p:slideViewPr>
    <p:cSldViewPr snapToGrid="0">
      <p:cViewPr>
        <p:scale>
          <a:sx n="129" d="100"/>
          <a:sy n="129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2</a:t>
            </a:r>
            <a:r>
              <a:rPr lang="en-KW"/>
              <a:t>: Univariate Linear </a:t>
            </a:r>
            <a:r>
              <a:rPr lang="en-KW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19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F52-D0B1-380B-3F64-8BC0984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Predicting Fuel Economy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A285175-BDCB-67F8-AE84-0F3A3563A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99608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946C3A-B95A-B046-AFD6-D9507750A8CE}"/>
              </a:ext>
            </a:extLst>
          </p:cNvPr>
          <p:cNvSpPr txBox="1"/>
          <p:nvPr/>
        </p:nvSpPr>
        <p:spPr>
          <a:xfrm>
            <a:off x="914400" y="4343400"/>
            <a:ext cx="10326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W" sz="2800" b="1" dirty="0">
                <a:solidFill>
                  <a:srgbClr val="0070C0"/>
                </a:solidFill>
              </a:rPr>
              <a:t>Let’s try predicting fuel economy based on horsepower</a:t>
            </a:r>
          </a:p>
          <a:p>
            <a:endParaRPr lang="en-KW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E6F3-6026-D209-3AF3-79CA476D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Univariate Linear Model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021C9F4-95F0-1582-4078-3098A4678C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050" y="2248694"/>
            <a:ext cx="4279900" cy="35052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1A42853-9904-DDE4-C701-BA9A5F690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KW" dirty="0"/>
              <a:t>We will use a linear model:</a:t>
            </a:r>
          </a:p>
          <a:p>
            <a:pPr marL="0" indent="0" algn="ctr">
              <a:buNone/>
            </a:pPr>
            <a:r>
              <a:rPr lang="en-KW" sz="2800" b="1" dirty="0">
                <a:solidFill>
                  <a:srgbClr val="00B0F0"/>
                </a:solidFill>
              </a:rPr>
              <a:t>MPG = b0 + b1 * HP</a:t>
            </a:r>
          </a:p>
          <a:p>
            <a:r>
              <a:rPr lang="en-KW" dirty="0"/>
              <a:t>b0 and b1 are the </a:t>
            </a:r>
            <a:r>
              <a:rPr lang="en-KW" i="1" dirty="0"/>
              <a:t>free parameters</a:t>
            </a:r>
            <a:r>
              <a:rPr lang="en-KW" dirty="0"/>
              <a:t> of the model</a:t>
            </a:r>
          </a:p>
          <a:p>
            <a:r>
              <a:rPr lang="en-KW" dirty="0"/>
              <a:t>There are inifintely many possible choices!</a:t>
            </a:r>
          </a:p>
          <a:p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Which one to pick?</a:t>
            </a: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5D76267E-01F4-0DC9-7B2C-2C57D676B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9050" y="2248694"/>
            <a:ext cx="427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09FB6-9C64-8D28-6BBA-2748D788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AC15-694F-5C54-24CE-8CD077A9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D463F70-ADFE-11B1-9B8B-0599E921D66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49566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Idea: </a:t>
                </a:r>
                <a:r>
                  <a:rPr lang="en-KW" dirty="0"/>
                  <a:t>compute the average </a:t>
                </a:r>
                <a:r>
                  <a:rPr lang="en-KW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difference</a:t>
                </a:r>
                <a:r>
                  <a:rPr lang="en-KW" dirty="0"/>
                  <a:t> between the line and the actual point</a:t>
                </a: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Mean Squared Error: </a:t>
                </a:r>
                <a:r>
                  <a:rPr lang="en-KW" dirty="0"/>
                  <a:t>average of squared differences between predictions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KW" dirty="0">
                    <a:solidFill>
                      <a:srgbClr val="0070C0"/>
                    </a:solidFill>
                  </a:rPr>
                  <a:t> </a:t>
                </a:r>
                <a:r>
                  <a:rPr lang="en-KW" dirty="0"/>
                  <a:t>and the correponding observations</a:t>
                </a:r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KW" dirty="0"/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Square operation </a:t>
                </a:r>
                <a:r>
                  <a:rPr lang="en-KW" dirty="0"/>
                  <a:t>turns negative differences into positive, and punishes large differences</a:t>
                </a: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7030A0"/>
                    </a:solidFill>
                  </a:rPr>
                  <a:t>Lower MSE is better</a:t>
                </a: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D463F70-ADFE-11B1-9B8B-0599E921D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495662"/>
              </a:xfrm>
              <a:blipFill>
                <a:blip r:embed="rId2"/>
                <a:stretch>
                  <a:fillRect l="-1956" t="-3099" r="-733" b="-11831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4DB71-707A-ABE2-4CC7-6067C61A20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050" y="2248694"/>
            <a:ext cx="4279900" cy="3505200"/>
          </a:xfrm>
        </p:spPr>
      </p:pic>
    </p:spTree>
    <p:extLst>
      <p:ext uri="{BB962C8B-B14F-4D97-AF65-F5344CB8AC3E}">
        <p14:creationId xmlns:p14="http://schemas.microsoft.com/office/powerpoint/2010/main" val="436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BCBB-53BD-FDA9-9946-98B36DB5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Loss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3D71-6FD4-AAC5-277C-D332FD723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KW" dirty="0"/>
              <a:t>1D Loss Curve (b1 = -0.15)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FA76E7-D43F-1DE5-6E86-7D713FED7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241" y="2505075"/>
            <a:ext cx="396288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D0EBD-BEEA-9C96-EDEB-A20BDEEE7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KW" dirty="0"/>
              <a:t>Full 2D Surface</a:t>
            </a:r>
          </a:p>
        </p:txBody>
      </p:sp>
      <p:pic>
        <p:nvPicPr>
          <p:cNvPr id="10" name="Content Placeholder 9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F13DBBBA-7B85-95B5-E1D2-F2DEF30A84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10183" y="2505075"/>
            <a:ext cx="3907221" cy="3684588"/>
          </a:xfrm>
        </p:spPr>
      </p:pic>
    </p:spTree>
    <p:extLst>
      <p:ext uri="{BB962C8B-B14F-4D97-AF65-F5344CB8AC3E}">
        <p14:creationId xmlns:p14="http://schemas.microsoft.com/office/powerpoint/2010/main" val="15851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5166-088A-8B3E-F701-C06416B9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Code Exercise: Brute Force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3CE0-EB76-7D2D-1472-8A2E79ED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Grid search: </a:t>
            </a:r>
            <a:r>
              <a:rPr lang="en-US" dirty="0"/>
              <a:t>try every possible combination of b0 and b1 and pick the one with the lowest MSE</a:t>
            </a:r>
          </a:p>
          <a:p>
            <a:pPr marL="0" indent="0">
              <a:buNone/>
            </a:pPr>
            <a:endParaRPr lang="en-KW" dirty="0"/>
          </a:p>
          <a:p>
            <a:pPr>
              <a:buFontTx/>
              <a:buChar char="-"/>
            </a:pPr>
            <a:r>
              <a:rPr lang="en-US" dirty="0"/>
              <a:t>Load dataset</a:t>
            </a:r>
          </a:p>
          <a:p>
            <a:pPr>
              <a:buFontTx/>
              <a:buChar char="-"/>
            </a:pPr>
            <a:r>
              <a:rPr lang="en-US" dirty="0"/>
              <a:t>Find the best fitting line with grid search</a:t>
            </a:r>
          </a:p>
          <a:p>
            <a:pPr>
              <a:buFontTx/>
              <a:buChar char="-"/>
            </a:pPr>
            <a:r>
              <a:rPr lang="en-US" dirty="0"/>
              <a:t>Plot result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0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164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Block 2: Univariate Linear Regression</vt:lpstr>
      <vt:lpstr>Predicting Fuel Economy</vt:lpstr>
      <vt:lpstr>Univariate Linear Model</vt:lpstr>
      <vt:lpstr>Loss Function</vt:lpstr>
      <vt:lpstr>Loss Surface</vt:lpstr>
      <vt:lpstr>Code Exercise: Brute Force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55</cp:revision>
  <dcterms:created xsi:type="dcterms:W3CDTF">2025-10-01T15:15:52Z</dcterms:created>
  <dcterms:modified xsi:type="dcterms:W3CDTF">2025-10-05T04:52:41Z</dcterms:modified>
</cp:coreProperties>
</file>