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79" r:id="rId3"/>
    <p:sldId id="296" r:id="rId4"/>
    <p:sldId id="297" r:id="rId5"/>
    <p:sldId id="298" r:id="rId6"/>
    <p:sldId id="291" r:id="rId7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9"/>
    <p:restoredTop sz="80175"/>
  </p:normalViewPr>
  <p:slideViewPr>
    <p:cSldViewPr snapToGrid="0">
      <p:cViewPr varScale="1">
        <p:scale>
          <a:sx n="123" d="100"/>
          <a:sy n="123" d="100"/>
        </p:scale>
        <p:origin x="21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07/10/2025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/>
              <a:t>Block 6: </a:t>
            </a:r>
            <a:r>
              <a:rPr lang="en-KW" dirty="0"/>
              <a:t>Non-Linear Modeling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8F52-D0B1-380B-3F64-8BC0984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Looks Non-Linear</a:t>
            </a:r>
            <a:endParaRPr lang="en-KW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39BCD28-80F7-7C37-B8B3-C282F06DC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4759"/>
            <a:ext cx="10515600" cy="1952204"/>
          </a:xfrm>
        </p:spPr>
        <p:txBody>
          <a:bodyPr/>
          <a:lstStyle/>
          <a:p>
            <a:pPr marL="0" indent="0">
              <a:buNone/>
            </a:pPr>
            <a:r>
              <a:rPr lang="en-KW" dirty="0"/>
              <a:t>Can we use a better model without throwing away everything we have already?</a:t>
            </a:r>
          </a:p>
          <a:p>
            <a:pPr marL="0" indent="0" algn="ctr">
              <a:buNone/>
            </a:pPr>
            <a:r>
              <a:rPr lang="en-KW" dirty="0">
                <a:solidFill>
                  <a:srgbClr val="00B0F0"/>
                </a:solidFill>
              </a:rPr>
              <a:t>MPG = exp(z)</a:t>
            </a:r>
          </a:p>
          <a:p>
            <a:pPr marL="0" indent="0" algn="ctr">
              <a:buNone/>
            </a:pPr>
            <a:r>
              <a:rPr lang="en-KW" dirty="0">
                <a:solidFill>
                  <a:srgbClr val="00B0F0"/>
                </a:solidFill>
              </a:rPr>
              <a:t>z = </a:t>
            </a:r>
            <a:r>
              <a:rPr lang="en-KW" sz="2800" b="1" dirty="0">
                <a:solidFill>
                  <a:srgbClr val="00B0F0"/>
                </a:solidFill>
              </a:rPr>
              <a:t>b0 + b1 * HP + b2 * Displacement + ...</a:t>
            </a:r>
            <a:endParaRPr lang="en-KW" dirty="0">
              <a:solidFill>
                <a:srgbClr val="00B0F0"/>
              </a:solidFill>
            </a:endParaRP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73EC9C3-2D77-FCCB-05C9-CB208A3B6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981621"/>
            <a:ext cx="10284438" cy="19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57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74EB-FDFA-1B01-264D-A2135B19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Chain Rule of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9B563E-FBA8-83A4-A5BD-00C6BEA9C887}"/>
                  </a:ext>
                </a:extLst>
              </p:cNvPr>
              <p:cNvSpPr txBox="1"/>
              <p:nvPr/>
            </p:nvSpPr>
            <p:spPr>
              <a:xfrm>
                <a:off x="838201" y="1853244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en-US" sz="2800" i="1" dirty="0">
                    <a:solidFill>
                      <a:srgbClr val="7030A0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800" b="1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KW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9B563E-FBA8-83A4-A5BD-00C6BEA9C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853244"/>
                <a:ext cx="10515600" cy="954107"/>
              </a:xfrm>
              <a:prstGeom prst="rect">
                <a:avLst/>
              </a:prstGeom>
              <a:blipFill>
                <a:blip r:embed="rId2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6ADA48-1C80-F987-3ACE-56540353BBE2}"/>
                  </a:ext>
                </a:extLst>
              </p:cNvPr>
              <p:cNvSpPr txBox="1"/>
              <p:nvPr/>
            </p:nvSpPr>
            <p:spPr>
              <a:xfrm>
                <a:off x="4123265" y="3125044"/>
                <a:ext cx="4851402" cy="18512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sz="28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KW" sz="2800" dirty="0"/>
              </a:p>
              <a:p>
                <a:endParaRPr lang="en-KW" sz="2800" dirty="0"/>
              </a:p>
              <a:p>
                <a:r>
                  <a:rPr lang="en-US" sz="2800" dirty="0">
                    <a:solidFill>
                      <a:srgbClr val="7030A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8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KW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6ADA48-1C80-F987-3ACE-56540353B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265" y="3125044"/>
                <a:ext cx="4851402" cy="1851212"/>
              </a:xfrm>
              <a:prstGeom prst="rect">
                <a:avLst/>
              </a:prstGeom>
              <a:blipFill>
                <a:blip r:embed="rId3"/>
                <a:stretch>
                  <a:fillRect l="-522" b="-4795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37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D63D-6491-CFF4-5AFC-92688C491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Gradient Calculation</a:t>
            </a:r>
            <a:endParaRPr lang="en-K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75581BD-AE10-AD73-4773-FA8A5C7ED9D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12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Matrix form:</a:t>
                </a:r>
              </a:p>
              <a:p>
                <a:pPr marL="0" indent="0">
                  <a:buNone/>
                </a:pPr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sz="28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KW" sz="28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KW" sz="280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e>
                                    <m:r>
                                      <a:rPr lang="en-US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𝑁𝐾</m:t>
                                        </m:r>
                                      </m:sub>
                                    </m:sSub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b="0" i="1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b="0" i="1" smtClean="0">
                                                <a:solidFill>
                                                  <a:srgbClr val="7030A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800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KW" sz="2800" dirty="0"/>
              </a:p>
              <a:p>
                <a:pPr marL="0" indent="0">
                  <a:buNone/>
                </a:pPr>
                <a:endParaRPr lang="en-KW" dirty="0"/>
              </a:p>
              <a:p>
                <a:pPr marL="0" indent="0">
                  <a:buNone/>
                </a:pPr>
                <a:r>
                  <a:rPr lang="en-KW" sz="2800" dirty="0"/>
                  <a:t>The chain rule makes it straightforward to compose complex computational units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75581BD-AE10-AD73-4773-FA8A5C7ED9D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12784"/>
              </a:xfrm>
              <a:prstGeom prst="rect">
                <a:avLst/>
              </a:prstGeom>
              <a:blipFill>
                <a:blip r:embed="rId2"/>
                <a:stretch>
                  <a:fillRect l="-1206" t="-2797" b="-384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9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47AB-3DFA-9AF3-E2F2-37B5B3917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Cautionary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D214-29D9-45B4-8DFC-D64924DA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KW" dirty="0">
                <a:solidFill>
                  <a:srgbClr val="FF0000"/>
                </a:solidFill>
              </a:rPr>
              <a:t>In our exponentiated multivariate model, training will diverge </a:t>
            </a:r>
            <a:r>
              <a:rPr lang="en-US" dirty="0">
                <a:solidFill>
                  <a:srgbClr val="FF0000"/>
                </a:solidFill>
              </a:rPr>
              <a:t>if we just z-score the inputs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This is because the gradient involves an exponential function which quickly blows up</a:t>
            </a:r>
          </a:p>
          <a:p>
            <a:r>
              <a:rPr lang="en-US" dirty="0"/>
              <a:t>Small learning rates won’t fix it as they don’t converge quickly</a:t>
            </a:r>
          </a:p>
          <a:p>
            <a:r>
              <a:rPr lang="en-US" dirty="0">
                <a:solidFill>
                  <a:srgbClr val="00B0F0"/>
                </a:solidFill>
              </a:rPr>
              <a:t>Solution: </a:t>
            </a:r>
            <a:r>
              <a:rPr lang="en-US" dirty="0"/>
              <a:t>scale the inputs to have 0.1 standard deviation</a:t>
            </a:r>
            <a:r>
              <a:rPr lang="en-KW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174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Implement gradient descent for non-linear model</a:t>
            </a:r>
          </a:p>
          <a:p>
            <a:r>
              <a:rPr lang="en-KW" dirty="0"/>
              <a:t>Optimize model with gradient descent</a:t>
            </a:r>
          </a:p>
          <a:p>
            <a:r>
              <a:rPr lang="en-KW" dirty="0"/>
              <a:t>Plot </a:t>
            </a:r>
            <a:r>
              <a:rPr lang="en-KW"/>
              <a:t>the model fit</a:t>
            </a:r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</TotalTime>
  <Words>166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Block 6: Non-Linear Modeling</vt:lpstr>
      <vt:lpstr>Relationship Looks Non-Linear</vt:lpstr>
      <vt:lpstr>Chain Rule of Calculus</vt:lpstr>
      <vt:lpstr>Gradient Calculation</vt:lpstr>
      <vt:lpstr>Cautionary Note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103</cp:revision>
  <dcterms:created xsi:type="dcterms:W3CDTF">2025-10-01T15:15:52Z</dcterms:created>
  <dcterms:modified xsi:type="dcterms:W3CDTF">2025-10-07T15:48:41Z</dcterms:modified>
</cp:coreProperties>
</file>