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5" r:id="rId4"/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4"/>
    <p:restoredTop sz="80087"/>
  </p:normalViewPr>
  <p:slideViewPr>
    <p:cSldViewPr snapToGrid="0">
      <p:cViewPr>
        <p:scale>
          <a:sx n="111" d="100"/>
          <a:sy n="111" d="100"/>
        </p:scale>
        <p:origin x="18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3: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Scalability of Brute Force Optimization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8E13BB8-1803-A517-002E-BE67EE74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427"/>
          </a:xfrm>
        </p:spPr>
        <p:txBody>
          <a:bodyPr>
            <a:normAutofit/>
          </a:bodyPr>
          <a:lstStyle/>
          <a:p>
            <a:r>
              <a:rPr lang="en-KW" dirty="0"/>
              <a:t>We used brute force to find b0 in b1 in: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MPG = b0 + b1 * HP</a:t>
            </a:r>
          </a:p>
          <a:p>
            <a:pPr marL="0" indent="0" algn="ctr">
              <a:buNone/>
            </a:pPr>
            <a:endParaRPr lang="en-KW" sz="2800" b="1" dirty="0">
              <a:solidFill>
                <a:srgbClr val="00B0F0"/>
              </a:solidFill>
            </a:endParaRPr>
          </a:p>
          <a:p>
            <a:r>
              <a:rPr lang="en-KW" dirty="0"/>
              <a:t>Considered a grid of 100x100 values of b0 and b1 </a:t>
            </a:r>
          </a:p>
          <a:p>
            <a:pPr lvl="1"/>
            <a:r>
              <a:rPr lang="en-KW" dirty="0"/>
              <a:t>Curse of dimensionality: 10,000 combinations for just two params!</a:t>
            </a:r>
          </a:p>
          <a:p>
            <a:pPr lvl="1"/>
            <a:endParaRPr lang="en-KW" dirty="0"/>
          </a:p>
          <a:p>
            <a:r>
              <a:rPr lang="en-KW" dirty="0"/>
              <a:t>Large Language Models have </a:t>
            </a:r>
            <a:r>
              <a:rPr lang="en-KW" u="sng" dirty="0"/>
              <a:t>billions</a:t>
            </a:r>
            <a:r>
              <a:rPr lang="en-KW" dirty="0"/>
              <a:t> of parameters!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7030A0"/>
                </a:solidFill>
              </a:rPr>
              <a:t>Use gradiant descent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AAD7-CF63-3A86-2153-CB34D2E7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5513D2-988E-AE01-7C2E-F074D8C52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400" y="1899444"/>
            <a:ext cx="4521200" cy="4203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68F6-93F2-B349-8E26-A6229E5544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W" dirty="0"/>
              <a:t>Start at some random point</a:t>
            </a:r>
          </a:p>
          <a:p>
            <a:r>
              <a:rPr lang="en-KW" dirty="0"/>
              <a:t>Evaluate loss at that point</a:t>
            </a:r>
          </a:p>
          <a:p>
            <a:r>
              <a:rPr lang="en-KW" dirty="0"/>
              <a:t>Take a step in the downward direction</a:t>
            </a:r>
          </a:p>
          <a:p>
            <a:r>
              <a:rPr lang="en-KW" dirty="0"/>
              <a:t>Repeat until you hit the minimum</a:t>
            </a:r>
          </a:p>
          <a:p>
            <a:pPr marL="0" indent="0">
              <a:buNone/>
            </a:pPr>
            <a:endParaRPr lang="en-KW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How to find the “downward direction?”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5C18-CE84-419B-8C21-61F3CF3D8440}"/>
              </a:ext>
            </a:extLst>
          </p:cNvPr>
          <p:cNvCxnSpPr/>
          <p:nvPr/>
        </p:nvCxnSpPr>
        <p:spPr>
          <a:xfrm flipH="1">
            <a:off x="2365513" y="3627783"/>
            <a:ext cx="2524539" cy="70567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64FD88-5EF2-5F98-FC7A-9C2F4D77A68B}"/>
              </a:ext>
            </a:extLst>
          </p:cNvPr>
          <p:cNvCxnSpPr>
            <a:cxnSpLocks/>
          </p:cNvCxnSpPr>
          <p:nvPr/>
        </p:nvCxnSpPr>
        <p:spPr>
          <a:xfrm flipH="1" flipV="1">
            <a:off x="2365513" y="4333461"/>
            <a:ext cx="2067339" cy="22860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F4C49-25AF-CAA5-AF84-E1D38BBA004F}"/>
              </a:ext>
            </a:extLst>
          </p:cNvPr>
          <p:cNvCxnSpPr>
            <a:cxnSpLocks/>
          </p:cNvCxnSpPr>
          <p:nvPr/>
        </p:nvCxnSpPr>
        <p:spPr>
          <a:xfrm flipH="1">
            <a:off x="2822713" y="4562061"/>
            <a:ext cx="1610139" cy="437322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D3E7D-8346-2792-879C-8DE7B77DA71B}"/>
              </a:ext>
            </a:extLst>
          </p:cNvPr>
          <p:cNvCxnSpPr>
            <a:cxnSpLocks/>
          </p:cNvCxnSpPr>
          <p:nvPr/>
        </p:nvCxnSpPr>
        <p:spPr>
          <a:xfrm flipH="1" flipV="1">
            <a:off x="2822713" y="4999383"/>
            <a:ext cx="1182757" cy="10933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4BE63-38E9-686E-261A-7EA3F09662E6}"/>
              </a:ext>
            </a:extLst>
          </p:cNvPr>
          <p:cNvCxnSpPr>
            <a:cxnSpLocks/>
          </p:cNvCxnSpPr>
          <p:nvPr/>
        </p:nvCxnSpPr>
        <p:spPr>
          <a:xfrm flipH="1">
            <a:off x="3448878" y="5108713"/>
            <a:ext cx="556592" cy="23853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4A0D4EC-8872-25EF-C6C8-9A8E338C603B}"/>
              </a:ext>
            </a:extLst>
          </p:cNvPr>
          <p:cNvSpPr/>
          <p:nvPr/>
        </p:nvSpPr>
        <p:spPr>
          <a:xfrm>
            <a:off x="4820478" y="3558209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CEE715-F45D-220F-0F35-4F4CA4B206B4}"/>
              </a:ext>
            </a:extLst>
          </p:cNvPr>
          <p:cNvSpPr/>
          <p:nvPr/>
        </p:nvSpPr>
        <p:spPr>
          <a:xfrm>
            <a:off x="2295939" y="4263887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CC7903-742A-C3FD-D4D8-2EDF09ADFBFF}"/>
              </a:ext>
            </a:extLst>
          </p:cNvPr>
          <p:cNvSpPr/>
          <p:nvPr/>
        </p:nvSpPr>
        <p:spPr>
          <a:xfrm>
            <a:off x="4363278" y="4482548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8E67DE-2418-64CF-473B-0FCE22C5320E}"/>
              </a:ext>
            </a:extLst>
          </p:cNvPr>
          <p:cNvSpPr/>
          <p:nvPr/>
        </p:nvSpPr>
        <p:spPr>
          <a:xfrm>
            <a:off x="2753139" y="4929809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D77C3A-0035-D20A-D8B6-8F78BAC58A31}"/>
              </a:ext>
            </a:extLst>
          </p:cNvPr>
          <p:cNvSpPr/>
          <p:nvPr/>
        </p:nvSpPr>
        <p:spPr>
          <a:xfrm>
            <a:off x="3935896" y="5019260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969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5B-7099-A6CC-E64F-54C23749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Calculus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5197-BEF5-FC14-983C-941A5E2FA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W" dirty="0"/>
                  <a:t>The derivative of the loss function tells us the direction</a:t>
                </a:r>
              </a:p>
              <a:p>
                <a:r>
                  <a:rPr lang="en-KW" dirty="0"/>
                  <a:t>For our simple model, we want the partial derivatives of the loss function with respect to </a:t>
                </a:r>
                <a:r>
                  <a:rPr lang="en-KW" dirty="0">
                    <a:solidFill>
                      <a:srgbClr val="00B0F0"/>
                    </a:solidFill>
                  </a:rPr>
                  <a:t>b0</a:t>
                </a:r>
                <a:r>
                  <a:rPr lang="en-KW" dirty="0"/>
                  <a:t> and </a:t>
                </a:r>
                <a:r>
                  <a:rPr lang="en-KW" dirty="0">
                    <a:solidFill>
                      <a:srgbClr val="00B0F0"/>
                    </a:solidFill>
                  </a:rPr>
                  <a:t>b1</a:t>
                </a:r>
              </a:p>
              <a:p>
                <a:r>
                  <a:rPr lang="en-KW" dirty="0"/>
                  <a:t>Remember, the MSE Loss is: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KW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is the ith observation and model prediction,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5197-BEF5-FC14-983C-941A5E2FA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126B-74A9-032E-AFEE-A65BB3E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Calculus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BC489-6DDC-833A-A413-BEC163D0B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The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W" b="0" dirty="0">
                    <a:solidFill>
                      <a:srgbClr val="7030A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Gradient descent update rule: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KW" b="0" dirty="0">
                    <a:solidFill>
                      <a:srgbClr val="7030A0"/>
                    </a:solidFill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KW" b="0" dirty="0"/>
              </a:p>
              <a:p>
                <a:pPr marL="0" indent="0">
                  <a:buNone/>
                </a:pPr>
                <a:r>
                  <a:rPr lang="en-KW" dirty="0"/>
                  <a:t>Where</a:t>
                </a:r>
                <a:r>
                  <a:rPr lang="en-KW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KW" dirty="0"/>
                  <a:t> is the step size:</a:t>
                </a:r>
              </a:p>
              <a:p>
                <a:r>
                  <a:rPr lang="en-KW" dirty="0">
                    <a:solidFill>
                      <a:srgbClr val="7030A0"/>
                    </a:solidFill>
                  </a:rPr>
                  <a:t>Too small =&gt; slow learning</a:t>
                </a:r>
              </a:p>
              <a:p>
                <a:r>
                  <a:rPr lang="en-KW" dirty="0">
                    <a:solidFill>
                      <a:srgbClr val="7030A0"/>
                    </a:solidFill>
                  </a:rPr>
                  <a:t>Too large =&gt; overshoot minimum and oscillate</a:t>
                </a: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BC489-6DDC-833A-A413-BEC163D0B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360" b="-3488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5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5D4-A8DE-33D5-3B12-CCE551A1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Example</a:t>
            </a:r>
          </a:p>
        </p:txBody>
      </p:sp>
      <p:pic>
        <p:nvPicPr>
          <p:cNvPr id="5" name="Content Placeholder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07CA9A56-21BA-EFF2-D3D8-5E16DE46A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962"/>
            <a:ext cx="10515600" cy="4042664"/>
          </a:xfrm>
        </p:spPr>
      </p:pic>
    </p:spTree>
    <p:extLst>
      <p:ext uri="{BB962C8B-B14F-4D97-AF65-F5344CB8AC3E}">
        <p14:creationId xmlns:p14="http://schemas.microsoft.com/office/powerpoint/2010/main" val="398197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4E5-53A1-0FE1-BA93-CB869F9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Cautionary Note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245F-E6CF-4471-B932-C9DA14ABA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Z-scoring: </a:t>
                </a:r>
                <a:r>
                  <a:rPr lang="en-KW" dirty="0"/>
                  <a:t>To make the example work, I had to normalize the input (horsepower) to a range of -1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KW" b="0" dirty="0"/>
              </a:p>
              <a:p>
                <a:endParaRPr lang="en-KW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Reason: </a:t>
                </a:r>
                <a:r>
                  <a:rPr lang="en-KW" dirty="0"/>
                  <a:t>look at the derivative: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KW" dirty="0"/>
                  <a:t>If x is large =&gt; derivative is large =&gt; step size has to be very small</a:t>
                </a:r>
              </a:p>
              <a:p>
                <a:pPr lvl="1"/>
                <a:r>
                  <a:rPr lang="en-KW" dirty="0"/>
                  <a:t>But that makes learning very slow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245F-E6CF-4471-B932-C9DA14ABA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9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Z-score inputs</a:t>
            </a:r>
          </a:p>
          <a:p>
            <a:r>
              <a:rPr lang="en-KW" dirty="0"/>
              <a:t>Optimize model with gradient descent</a:t>
            </a:r>
          </a:p>
          <a:p>
            <a:r>
              <a:rPr lang="en-KW" dirty="0"/>
              <a:t>Try different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297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Block 3: Gradient Descent</vt:lpstr>
      <vt:lpstr>Scalability of Brute Force Optimization</vt:lpstr>
      <vt:lpstr>Gradient Descent</vt:lpstr>
      <vt:lpstr>Calculus 101</vt:lpstr>
      <vt:lpstr>Calculus 101</vt:lpstr>
      <vt:lpstr>Example</vt:lpstr>
      <vt:lpstr>Cautionary Note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69</cp:revision>
  <dcterms:created xsi:type="dcterms:W3CDTF">2025-10-01T15:15:52Z</dcterms:created>
  <dcterms:modified xsi:type="dcterms:W3CDTF">2025-10-06T10:13:22Z</dcterms:modified>
</cp:coreProperties>
</file>