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2" r:id="rId3"/>
    <p:sldId id="293" r:id="rId4"/>
    <p:sldId id="294" r:id="rId5"/>
    <p:sldId id="296" r:id="rId6"/>
    <p:sldId id="291" r:id="rId7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1"/>
    <p:restoredTop sz="80175"/>
  </p:normalViewPr>
  <p:slideViewPr>
    <p:cSldViewPr snapToGrid="0">
      <p:cViewPr>
        <p:scale>
          <a:sx n="144" d="100"/>
          <a:sy n="144" d="100"/>
        </p:scale>
        <p:origin x="17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9: Linear Binary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CD8A-F1EC-68F2-D6EC-F126164B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CE96-DC16-3C22-170A-E362EC92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KW" dirty="0">
                <a:solidFill>
                  <a:srgbClr val="00B0F0"/>
                </a:solidFill>
              </a:rPr>
              <a:t>Regression: </a:t>
            </a:r>
            <a:r>
              <a:rPr lang="en-KW" dirty="0"/>
              <a:t>predict a continous value</a:t>
            </a:r>
          </a:p>
          <a:p>
            <a:r>
              <a:rPr lang="en-KW" dirty="0">
                <a:solidFill>
                  <a:srgbClr val="00B0F0"/>
                </a:solidFill>
              </a:rPr>
              <a:t>Classification: </a:t>
            </a:r>
            <a:r>
              <a:rPr lang="en-KW" dirty="0"/>
              <a:t>predict the category of something (cat, dog, etc.)</a:t>
            </a:r>
          </a:p>
          <a:p>
            <a:pPr lvl="1"/>
            <a:r>
              <a:rPr lang="en-KW" dirty="0"/>
              <a:t>Binary classification: two categories only (is cat or not)</a:t>
            </a:r>
          </a:p>
          <a:p>
            <a:r>
              <a:rPr lang="en-KW" dirty="0">
                <a:solidFill>
                  <a:srgbClr val="00B0F0"/>
                </a:solidFill>
              </a:rPr>
              <a:t>Example: </a:t>
            </a:r>
            <a:r>
              <a:rPr lang="en-KW" dirty="0"/>
              <a:t>classifying blue versus orange points</a:t>
            </a:r>
          </a:p>
        </p:txBody>
      </p:sp>
      <p:pic>
        <p:nvPicPr>
          <p:cNvPr id="5" name="Picture 4" descr="A blue and orange dots&#10;&#10;AI-generated content may be incorrect.">
            <a:extLst>
              <a:ext uri="{FF2B5EF4-FFF2-40B4-BE49-F238E27FC236}">
                <a16:creationId xmlns:a16="http://schemas.microsoft.com/office/drawing/2014/main" id="{221E6B5F-7D46-6FF4-8022-635C9100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2" y="1825625"/>
            <a:ext cx="4889500" cy="48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50ED-5BF7-D2E0-889D-6C8F61C2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Regression vs. Classification</a:t>
            </a:r>
          </a:p>
        </p:txBody>
      </p:sp>
      <p:pic>
        <p:nvPicPr>
          <p:cNvPr id="5" name="Content Placeholder 4" descr="A graph of colored dots&#10;&#10;AI-generated content may be incorrect.">
            <a:extLst>
              <a:ext uri="{FF2B5EF4-FFF2-40B4-BE49-F238E27FC236}">
                <a16:creationId xmlns:a16="http://schemas.microsoft.com/office/drawing/2014/main" id="{F710E236-19BF-884B-2F31-911421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60" y="1834780"/>
            <a:ext cx="9809480" cy="337075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8EC50A-59D9-3240-813E-65E970D68043}"/>
              </a:ext>
            </a:extLst>
          </p:cNvPr>
          <p:cNvSpPr txBox="1">
            <a:spLocks/>
          </p:cNvSpPr>
          <p:nvPr/>
        </p:nvSpPr>
        <p:spPr>
          <a:xfrm>
            <a:off x="838200" y="5349630"/>
            <a:ext cx="10515600" cy="82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KW" dirty="0"/>
              <a:t>A classification model tries to separate the training data neatly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E83A1CFD-6836-E5C0-9488-15D938D1F099}"/>
              </a:ext>
            </a:extLst>
          </p:cNvPr>
          <p:cNvSpPr/>
          <p:nvPr/>
        </p:nvSpPr>
        <p:spPr>
          <a:xfrm>
            <a:off x="9387840" y="955040"/>
            <a:ext cx="355600" cy="87974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6606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7669-902B-C5F9-E985-0F8403D9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The 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A40D4-C8AF-C5D1-27EF-0ACAB08F7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722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KW" dirty="0"/>
                  <a:t>At the heart of a binary classification model is the sigmoid function:</a:t>
                </a:r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/>
                  <a:t>f(x) is the meat of the model, it takes inputs and outputs a continous value</a:t>
                </a: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Linear binary classifier:</a:t>
                </a:r>
              </a:p>
              <a:p>
                <a:pPr marL="0" indent="0" algn="ctr">
                  <a:buNone/>
                </a:pPr>
                <a:r>
                  <a:rPr lang="en-KW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KW" b="0" dirty="0"/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:endParaRPr lang="en-KW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A40D4-C8AF-C5D1-27EF-0ACAB08F7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72200" cy="4351338"/>
              </a:xfrm>
              <a:blipFill>
                <a:blip r:embed="rId2"/>
                <a:stretch>
                  <a:fillRect l="-2058" t="-3198" r="-1852" b="-1744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E4DBB89F-1345-AFD0-19E6-2BC6DEDA0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690688"/>
            <a:ext cx="43434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79CA-0E97-70AB-9269-42582296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8889A-7DBD-0802-87F7-E44C728DE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240" y="1825625"/>
                <a:ext cx="58775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KW" dirty="0"/>
                  <a:t>MSE is inappropriate because output y is either 0 or 1</a:t>
                </a:r>
              </a:p>
              <a:p>
                <a:endParaRPr lang="en-KW" dirty="0"/>
              </a:p>
              <a:p>
                <a:r>
                  <a:rPr lang="en-KW" dirty="0"/>
                  <a:t>The probability of y under the model: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en-KW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KW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KW" b="0" dirty="0"/>
              </a:p>
              <a:p>
                <a:pPr marL="0" indent="0" algn="ctr">
                  <a:buNone/>
                </a:pPr>
                <a:endParaRPr lang="en-KW" b="0" dirty="0"/>
              </a:p>
              <a:p>
                <a:r>
                  <a:rPr lang="en-KW" dirty="0">
                    <a:solidFill>
                      <a:srgbClr val="00B0F0"/>
                    </a:solidFill>
                  </a:rPr>
                  <a:t>Cross-entropy: </a:t>
                </a:r>
                <a:r>
                  <a:rPr lang="en-KW" dirty="0"/>
                  <a:t>negative log probability: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W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KW" dirty="0"/>
              </a:p>
              <a:p>
                <a:r>
                  <a:rPr lang="en-KW" dirty="0">
                    <a:solidFill>
                      <a:srgbClr val="00B0F0"/>
                    </a:solidFill>
                  </a:rPr>
                  <a:t>Full Loss: </a:t>
                </a:r>
                <a:r>
                  <a:rPr lang="en-KW" dirty="0"/>
                  <a:t>just a summation of all individual losses: </a:t>
                </a:r>
                <a14:m>
                  <m:oMath xmlns:m="http://schemas.openxmlformats.org/officeDocument/2006/math">
                    <m:r>
                      <a:rPr lang="en-KW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K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KW" dirty="0"/>
              </a:p>
              <a:p>
                <a:endParaRPr lang="en-KW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8889A-7DBD-0802-87F7-E44C728DE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240" y="1825625"/>
                <a:ext cx="5877560" cy="4351338"/>
              </a:xfrm>
              <a:blipFill>
                <a:blip r:embed="rId2"/>
                <a:stretch>
                  <a:fillRect l="-1509" t="-2616" r="-1293" b="-19767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11B8E206-7392-2D80-E575-D8CBCCDBB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825625"/>
            <a:ext cx="4165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5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Implement linear binary classification with JAX</a:t>
            </a:r>
          </a:p>
          <a:p>
            <a:r>
              <a:rPr lang="en-KW" dirty="0"/>
              <a:t>Train model on two blobs dataset</a:t>
            </a:r>
          </a:p>
          <a:p>
            <a:r>
              <a:rPr lang="en-KW" dirty="0"/>
              <a:t>Plot the model fit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6561</TotalTime>
  <Words>203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Block 9: Linear Binary Classification</vt:lpstr>
      <vt:lpstr>Regression vs. Classification</vt:lpstr>
      <vt:lpstr>Regression vs. Classification</vt:lpstr>
      <vt:lpstr>The Sigmoid Function</vt:lpstr>
      <vt:lpstr>Loss Function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113</cp:revision>
  <dcterms:created xsi:type="dcterms:W3CDTF">2025-10-01T15:15:52Z</dcterms:created>
  <dcterms:modified xsi:type="dcterms:W3CDTF">2025-10-12T16:38:38Z</dcterms:modified>
</cp:coreProperties>
</file>