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2" r:id="rId3"/>
    <p:sldId id="293" r:id="rId4"/>
    <p:sldId id="294" r:id="rId5"/>
    <p:sldId id="295" r:id="rId6"/>
    <p:sldId id="296" r:id="rId7"/>
    <p:sldId id="298" r:id="rId8"/>
    <p:sldId id="299" r:id="rId9"/>
    <p:sldId id="291" r:id="rId10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5"/>
    <p:restoredTop sz="80087"/>
  </p:normalViewPr>
  <p:slideViewPr>
    <p:cSldViewPr snapToGrid="0">
      <p:cViewPr>
        <p:scale>
          <a:sx n="145" d="100"/>
          <a:sy n="145" d="100"/>
        </p:scale>
        <p:origin x="-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Excellent source: https://</a:t>
            </a:r>
            <a:r>
              <a:rPr lang="en-US" dirty="0" err="1"/>
              <a:t>visionbook.mit.edu</a:t>
            </a:r>
            <a:r>
              <a:rPr lang="en-US" dirty="0"/>
              <a:t>/</a:t>
            </a:r>
            <a:r>
              <a:rPr lang="en-US" dirty="0" err="1"/>
              <a:t>backpropagation.html</a:t>
            </a:r>
            <a:endParaRPr lang="en-K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CAF34-6B4C-E54E-8A71-2DCA512F23AC}" type="slidenum">
              <a:rPr lang="en-KW" smtClean="0"/>
              <a:t>7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581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11: Multi Layer Perceptron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AF17-405D-3CDA-E837-544665FB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Can Logistic Regression Handle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6740B-137B-7176-3A53-B25886A27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170" y="1825625"/>
            <a:ext cx="4481660" cy="4351338"/>
          </a:xfrm>
        </p:spPr>
      </p:pic>
    </p:spTree>
    <p:extLst>
      <p:ext uri="{BB962C8B-B14F-4D97-AF65-F5344CB8AC3E}">
        <p14:creationId xmlns:p14="http://schemas.microsoft.com/office/powerpoint/2010/main" val="19401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723C-F248-4269-D3E6-3EC4A2D9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Can Logistic Regression Handle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DA634-09FE-9415-C85F-EFC676857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67769"/>
            <a:ext cx="10515600" cy="30670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6D33C-EAF6-4FBC-F732-F35A42B547B8}"/>
              </a:ext>
            </a:extLst>
          </p:cNvPr>
          <p:cNvSpPr txBox="1"/>
          <p:nvPr/>
        </p:nvSpPr>
        <p:spPr>
          <a:xfrm>
            <a:off x="2477605" y="5788680"/>
            <a:ext cx="7236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b="1" dirty="0">
                <a:solidFill>
                  <a:srgbClr val="FF0000"/>
                </a:solidFill>
              </a:rPr>
              <a:t>No line can neatly separate the two classes</a:t>
            </a:r>
          </a:p>
        </p:txBody>
      </p:sp>
    </p:spTree>
    <p:extLst>
      <p:ext uri="{BB962C8B-B14F-4D97-AF65-F5344CB8AC3E}">
        <p14:creationId xmlns:p14="http://schemas.microsoft.com/office/powerpoint/2010/main" val="420157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F44E-4FC4-37A9-171A-AB5368B0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Solution: Introduce Non-Linearities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1E63-58F5-3038-6C56-83AF9637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4958"/>
            <a:ext cx="10515600" cy="602004"/>
          </a:xfrm>
        </p:spPr>
        <p:txBody>
          <a:bodyPr/>
          <a:lstStyle/>
          <a:p>
            <a:pPr marL="0" indent="0" algn="ctr">
              <a:buNone/>
            </a:pPr>
            <a:r>
              <a:rPr lang="en-KW" dirty="0"/>
              <a:t>This is our current logistic regression setup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B6157D-E441-5B70-4899-5C4DF5C1E80B}"/>
              </a:ext>
            </a:extLst>
          </p:cNvPr>
          <p:cNvSpPr/>
          <p:nvPr/>
        </p:nvSpPr>
        <p:spPr>
          <a:xfrm>
            <a:off x="2298700" y="2617390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23C13-8F47-FDD4-C912-0BF1E0A5EF3E}"/>
              </a:ext>
            </a:extLst>
          </p:cNvPr>
          <p:cNvSpPr/>
          <p:nvPr/>
        </p:nvSpPr>
        <p:spPr>
          <a:xfrm>
            <a:off x="838200" y="2740819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1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5690AC-99A7-ADA7-DD7A-990DCBD6EA4C}"/>
              </a:ext>
            </a:extLst>
          </p:cNvPr>
          <p:cNvSpPr/>
          <p:nvPr/>
        </p:nvSpPr>
        <p:spPr>
          <a:xfrm>
            <a:off x="838200" y="3652440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2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B8D5AB-FCFE-4367-F3D7-52451FD5A0F8}"/>
              </a:ext>
            </a:extLst>
          </p:cNvPr>
          <p:cNvSpPr/>
          <p:nvPr/>
        </p:nvSpPr>
        <p:spPr>
          <a:xfrm>
            <a:off x="838200" y="1828801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EA2B94-6483-3A29-8658-5EF1A9BC5F1B}"/>
              </a:ext>
            </a:extLst>
          </p:cNvPr>
          <p:cNvGrpSpPr/>
          <p:nvPr/>
        </p:nvGrpSpPr>
        <p:grpSpPr>
          <a:xfrm>
            <a:off x="3759200" y="2729122"/>
            <a:ext cx="990600" cy="743743"/>
            <a:chOff x="3759200" y="2740819"/>
            <a:chExt cx="2057400" cy="74374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CE4C8C3-5EBC-6D34-2365-3DE8D640B01C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94E96CBF-4335-BFCF-BEC0-A7CDBFCBC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0E1583-8D8D-38F3-9A8C-A8CF14D17870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>
            <a:off x="1828800" y="2200673"/>
            <a:ext cx="614970" cy="561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B6FE59-4C13-8C6F-A1B0-74754C82918D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flipV="1">
            <a:off x="1828800" y="3112690"/>
            <a:ext cx="4699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54D643-4AA3-9836-7DCD-5C0CE0835D76}"/>
              </a:ext>
            </a:extLst>
          </p:cNvPr>
          <p:cNvCxnSpPr>
            <a:cxnSpLocks/>
            <a:stCxn id="18" idx="3"/>
            <a:endCxn id="16" idx="3"/>
          </p:cNvCxnSpPr>
          <p:nvPr/>
        </p:nvCxnSpPr>
        <p:spPr>
          <a:xfrm flipV="1">
            <a:off x="1828800" y="3462920"/>
            <a:ext cx="614970" cy="561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D1CC7F-A283-6B45-C1AB-26D920E91807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 flipV="1">
            <a:off x="3289300" y="3100994"/>
            <a:ext cx="469900" cy="116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DB4D7D-BB24-917C-F850-0740369164D0}"/>
              </a:ext>
            </a:extLst>
          </p:cNvPr>
          <p:cNvSpPr txBox="1"/>
          <p:nvPr/>
        </p:nvSpPr>
        <p:spPr>
          <a:xfrm>
            <a:off x="2033075" y="2049324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b</a:t>
            </a:r>
            <a:r>
              <a:rPr lang="en-KW" sz="2800" baseline="-25000" dirty="0"/>
              <a:t>0</a:t>
            </a:r>
            <a:endParaRPr lang="en-KW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9ACAAB-C5B0-DB0F-20DB-B891C047D428}"/>
              </a:ext>
            </a:extLst>
          </p:cNvPr>
          <p:cNvSpPr txBox="1"/>
          <p:nvPr/>
        </p:nvSpPr>
        <p:spPr>
          <a:xfrm>
            <a:off x="1821414" y="2595954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b</a:t>
            </a:r>
            <a:r>
              <a:rPr lang="en-KW" sz="2800" baseline="-25000" dirty="0"/>
              <a:t>1</a:t>
            </a:r>
            <a:endParaRPr lang="en-KW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E3951F-40AE-F638-5A4E-95E9D64154FB}"/>
              </a:ext>
            </a:extLst>
          </p:cNvPr>
          <p:cNvSpPr txBox="1"/>
          <p:nvPr/>
        </p:nvSpPr>
        <p:spPr>
          <a:xfrm>
            <a:off x="2033074" y="3607197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b</a:t>
            </a:r>
            <a:r>
              <a:rPr lang="en-KW" sz="2800" baseline="-25000" dirty="0"/>
              <a:t>2</a:t>
            </a:r>
            <a:endParaRPr lang="en-KW" sz="28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B8BC69-E3BC-2855-704F-C63B56163F7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749800" y="3100994"/>
            <a:ext cx="595923" cy="10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D5E896-0FBA-E5D5-11FE-337F47AFFB8A}"/>
              </a:ext>
            </a:extLst>
          </p:cNvPr>
          <p:cNvSpPr txBox="1"/>
          <p:nvPr/>
        </p:nvSpPr>
        <p:spPr>
          <a:xfrm>
            <a:off x="5345723" y="2857564"/>
            <a:ext cx="2258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P(</a:t>
            </a:r>
            <a:r>
              <a:rPr lang="en-KW" sz="2800" b="1" dirty="0">
                <a:solidFill>
                  <a:srgbClr val="0070C0"/>
                </a:solidFill>
              </a:rPr>
              <a:t>Blue Point</a:t>
            </a:r>
            <a:r>
              <a:rPr lang="en-KW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09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92CCF-A785-A48B-6172-EFF2F123D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943F-8859-0326-0181-D29FF1CB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Solution: Introduce Non-Linearities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1AAD-F029-8E21-EAA9-DEEC421B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2639"/>
            <a:ext cx="10515600" cy="574323"/>
          </a:xfrm>
        </p:spPr>
        <p:txBody>
          <a:bodyPr/>
          <a:lstStyle/>
          <a:p>
            <a:pPr marL="0" indent="0" algn="ctr">
              <a:buNone/>
            </a:pPr>
            <a:r>
              <a:rPr lang="en-KW" dirty="0"/>
              <a:t>Multilayer Perceptron (MLP) – Your First Neural Net!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664592-2AC4-A86A-9C67-985ADDCBEC52}"/>
              </a:ext>
            </a:extLst>
          </p:cNvPr>
          <p:cNvSpPr/>
          <p:nvPr/>
        </p:nvSpPr>
        <p:spPr>
          <a:xfrm>
            <a:off x="2683711" y="2263576"/>
            <a:ext cx="617935" cy="6179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9CC545-699D-FA57-FCEF-8964EA89248B}"/>
              </a:ext>
            </a:extLst>
          </p:cNvPr>
          <p:cNvSpPr/>
          <p:nvPr/>
        </p:nvSpPr>
        <p:spPr>
          <a:xfrm>
            <a:off x="838200" y="2740819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1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444D91-9DA0-B480-E9A4-AC5AD8EE6F37}"/>
              </a:ext>
            </a:extLst>
          </p:cNvPr>
          <p:cNvSpPr/>
          <p:nvPr/>
        </p:nvSpPr>
        <p:spPr>
          <a:xfrm>
            <a:off x="838200" y="3652440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2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C2D48D-9073-51E8-F1CD-54810DB163AC}"/>
              </a:ext>
            </a:extLst>
          </p:cNvPr>
          <p:cNvSpPr/>
          <p:nvPr/>
        </p:nvSpPr>
        <p:spPr>
          <a:xfrm>
            <a:off x="838200" y="1828801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688112-4461-734D-6CF1-60617C60E234}"/>
              </a:ext>
            </a:extLst>
          </p:cNvPr>
          <p:cNvGrpSpPr/>
          <p:nvPr/>
        </p:nvGrpSpPr>
        <p:grpSpPr>
          <a:xfrm>
            <a:off x="7311292" y="2733364"/>
            <a:ext cx="990600" cy="743743"/>
            <a:chOff x="3759200" y="2740819"/>
            <a:chExt cx="2057400" cy="74374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7BADC65-ADEC-EDBF-E314-9C4E0E27CAE4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D11E6D4-4CF2-35F1-F433-F41C657A7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CC28A0-71CB-1729-CC7E-B419A443EB4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301892" y="3105236"/>
            <a:ext cx="595923" cy="10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EA52BBC-B285-A406-0AE3-BC93254690D7}"/>
              </a:ext>
            </a:extLst>
          </p:cNvPr>
          <p:cNvSpPr txBox="1"/>
          <p:nvPr/>
        </p:nvSpPr>
        <p:spPr>
          <a:xfrm>
            <a:off x="8897815" y="2861806"/>
            <a:ext cx="2258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P(</a:t>
            </a:r>
            <a:r>
              <a:rPr lang="en-KW" sz="2800" b="1" dirty="0">
                <a:solidFill>
                  <a:srgbClr val="0070C0"/>
                </a:solidFill>
              </a:rPr>
              <a:t>Blue Point</a:t>
            </a:r>
            <a:r>
              <a:rPr lang="en-KW" sz="2800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3C0B05-4C06-7E49-2DD7-CA74087A0E41}"/>
              </a:ext>
            </a:extLst>
          </p:cNvPr>
          <p:cNvGrpSpPr/>
          <p:nvPr/>
        </p:nvGrpSpPr>
        <p:grpSpPr>
          <a:xfrm>
            <a:off x="3561695" y="2200672"/>
            <a:ext cx="990600" cy="743743"/>
            <a:chOff x="3759200" y="2740819"/>
            <a:chExt cx="2057400" cy="74374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9457D95-90F8-A3FB-0B50-A59010E1ECFF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0943C032-A951-5C41-D518-A1AF9F009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F1B0A7-C146-BA3E-6515-97EE6B0A10A2}"/>
              </a:ext>
            </a:extLst>
          </p:cNvPr>
          <p:cNvCxnSpPr>
            <a:cxnSpLocks/>
            <a:stCxn id="16" idx="6"/>
            <a:endCxn id="5" idx="1"/>
          </p:cNvCxnSpPr>
          <p:nvPr/>
        </p:nvCxnSpPr>
        <p:spPr>
          <a:xfrm>
            <a:off x="3301646" y="2572544"/>
            <a:ext cx="2600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2390B8-D52D-F5B5-28FF-F12EB1B820C4}"/>
              </a:ext>
            </a:extLst>
          </p:cNvPr>
          <p:cNvCxnSpPr>
            <a:cxnSpLocks/>
            <a:stCxn id="19" idx="3"/>
            <a:endCxn id="16" idx="2"/>
          </p:cNvCxnSpPr>
          <p:nvPr/>
        </p:nvCxnSpPr>
        <p:spPr>
          <a:xfrm>
            <a:off x="1828800" y="2200673"/>
            <a:ext cx="854911" cy="371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9FEBC0-0395-48D6-C107-984686F7CD6B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flipV="1">
            <a:off x="1828800" y="2572544"/>
            <a:ext cx="854911" cy="540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83E124-1707-2DB4-A2A4-A6C263E70C71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1828800" y="2572544"/>
            <a:ext cx="854911" cy="1451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030599F-AAB7-D63C-092A-25897398AE15}"/>
              </a:ext>
            </a:extLst>
          </p:cNvPr>
          <p:cNvSpPr/>
          <p:nvPr/>
        </p:nvSpPr>
        <p:spPr>
          <a:xfrm>
            <a:off x="2683711" y="3170886"/>
            <a:ext cx="617935" cy="6179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B6EA6BD-FDDE-E694-9D22-369F9BFBBD96}"/>
              </a:ext>
            </a:extLst>
          </p:cNvPr>
          <p:cNvGrpSpPr/>
          <p:nvPr/>
        </p:nvGrpSpPr>
        <p:grpSpPr>
          <a:xfrm>
            <a:off x="3561695" y="3107982"/>
            <a:ext cx="990600" cy="743743"/>
            <a:chOff x="3759200" y="2740819"/>
            <a:chExt cx="2057400" cy="743743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0A84E1C-5FD8-12E3-5913-CDF6813E9010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EC4533C7-FF0B-ABFF-7F45-AF2AFCECB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05F354-27CC-C3E8-F3F8-08A6A9A07DF6}"/>
              </a:ext>
            </a:extLst>
          </p:cNvPr>
          <p:cNvCxnSpPr>
            <a:cxnSpLocks/>
            <a:stCxn id="47" idx="6"/>
            <a:endCxn id="49" idx="1"/>
          </p:cNvCxnSpPr>
          <p:nvPr/>
        </p:nvCxnSpPr>
        <p:spPr>
          <a:xfrm>
            <a:off x="3301646" y="3479854"/>
            <a:ext cx="2600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C6A105C-1F6D-65EE-7D37-EEC7100DC05E}"/>
              </a:ext>
            </a:extLst>
          </p:cNvPr>
          <p:cNvCxnSpPr>
            <a:cxnSpLocks/>
            <a:stCxn id="19" idx="3"/>
            <a:endCxn id="47" idx="2"/>
          </p:cNvCxnSpPr>
          <p:nvPr/>
        </p:nvCxnSpPr>
        <p:spPr>
          <a:xfrm>
            <a:off x="1828800" y="2200673"/>
            <a:ext cx="854911" cy="1279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AE4187-5006-1FF2-4D77-D419E1FE4FF9}"/>
              </a:ext>
            </a:extLst>
          </p:cNvPr>
          <p:cNvCxnSpPr>
            <a:cxnSpLocks/>
            <a:stCxn id="17" idx="3"/>
            <a:endCxn id="47" idx="2"/>
          </p:cNvCxnSpPr>
          <p:nvPr/>
        </p:nvCxnSpPr>
        <p:spPr>
          <a:xfrm>
            <a:off x="1828800" y="3112691"/>
            <a:ext cx="854911" cy="367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61C5A7-28B1-A264-BBAE-60C27A8BD4BF}"/>
              </a:ext>
            </a:extLst>
          </p:cNvPr>
          <p:cNvCxnSpPr>
            <a:cxnSpLocks/>
            <a:stCxn id="18" idx="3"/>
            <a:endCxn id="47" idx="2"/>
          </p:cNvCxnSpPr>
          <p:nvPr/>
        </p:nvCxnSpPr>
        <p:spPr>
          <a:xfrm flipV="1">
            <a:off x="1828800" y="3479854"/>
            <a:ext cx="854911" cy="54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944CBAAD-F088-7F72-466F-EEF80AD5741E}"/>
              </a:ext>
            </a:extLst>
          </p:cNvPr>
          <p:cNvSpPr/>
          <p:nvPr/>
        </p:nvSpPr>
        <p:spPr>
          <a:xfrm>
            <a:off x="5962805" y="2612682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87804D-E031-9BA6-38EC-81E6F064598B}"/>
              </a:ext>
            </a:extLst>
          </p:cNvPr>
          <p:cNvCxnSpPr>
            <a:cxnSpLocks/>
            <a:stCxn id="5" idx="3"/>
            <a:endCxn id="74" idx="2"/>
          </p:cNvCxnSpPr>
          <p:nvPr/>
        </p:nvCxnSpPr>
        <p:spPr>
          <a:xfrm>
            <a:off x="4552295" y="2572544"/>
            <a:ext cx="1410510" cy="53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F14C730-4630-D3B8-6F13-9ADC880DBB02}"/>
              </a:ext>
            </a:extLst>
          </p:cNvPr>
          <p:cNvCxnSpPr>
            <a:cxnSpLocks/>
            <a:stCxn id="49" idx="3"/>
            <a:endCxn id="74" idx="2"/>
          </p:cNvCxnSpPr>
          <p:nvPr/>
        </p:nvCxnSpPr>
        <p:spPr>
          <a:xfrm flipV="1">
            <a:off x="4552295" y="3107982"/>
            <a:ext cx="1410510" cy="371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36FA386-AF5A-34BB-5F2D-EA480145EA28}"/>
              </a:ext>
            </a:extLst>
          </p:cNvPr>
          <p:cNvSpPr/>
          <p:nvPr/>
        </p:nvSpPr>
        <p:spPr>
          <a:xfrm>
            <a:off x="3561695" y="4078197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DCF3D37-8DF5-54FD-7358-3FB93F1F8C80}"/>
              </a:ext>
            </a:extLst>
          </p:cNvPr>
          <p:cNvCxnSpPr>
            <a:cxnSpLocks/>
            <a:stCxn id="81" idx="3"/>
            <a:endCxn id="74" idx="2"/>
          </p:cNvCxnSpPr>
          <p:nvPr/>
        </p:nvCxnSpPr>
        <p:spPr>
          <a:xfrm flipV="1">
            <a:off x="4552295" y="3107982"/>
            <a:ext cx="1410510" cy="1342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A6506A-E549-91E5-1FD3-6792524B2773}"/>
              </a:ext>
            </a:extLst>
          </p:cNvPr>
          <p:cNvCxnSpPr>
            <a:cxnSpLocks/>
            <a:stCxn id="74" idx="6"/>
            <a:endCxn id="20" idx="1"/>
          </p:cNvCxnSpPr>
          <p:nvPr/>
        </p:nvCxnSpPr>
        <p:spPr>
          <a:xfrm flipV="1">
            <a:off x="6953405" y="3105236"/>
            <a:ext cx="357887" cy="2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EB85E80-5A2F-11F5-D085-1B161A647B84}"/>
              </a:ext>
            </a:extLst>
          </p:cNvPr>
          <p:cNvSpPr txBox="1"/>
          <p:nvPr/>
        </p:nvSpPr>
        <p:spPr>
          <a:xfrm>
            <a:off x="2741108" y="1346770"/>
            <a:ext cx="263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W" sz="2800" b="1" dirty="0"/>
              <a:t>Hidden Layer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6661DA39-8840-79B2-E314-708E0D6D8713}"/>
              </a:ext>
            </a:extLst>
          </p:cNvPr>
          <p:cNvSpPr/>
          <p:nvPr/>
        </p:nvSpPr>
        <p:spPr>
          <a:xfrm>
            <a:off x="2523392" y="2092569"/>
            <a:ext cx="2189285" cy="940777"/>
          </a:xfrm>
          <a:prstGeom prst="round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0AE68-B589-BAA1-5DB8-E50C5F4C494A}"/>
              </a:ext>
            </a:extLst>
          </p:cNvPr>
          <p:cNvSpPr txBox="1"/>
          <p:nvPr/>
        </p:nvSpPr>
        <p:spPr>
          <a:xfrm>
            <a:off x="4712677" y="2096462"/>
            <a:ext cx="2631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W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Hidden Unit</a:t>
            </a:r>
          </a:p>
        </p:txBody>
      </p:sp>
    </p:spTree>
    <p:extLst>
      <p:ext uri="{BB962C8B-B14F-4D97-AF65-F5344CB8AC3E}">
        <p14:creationId xmlns:p14="http://schemas.microsoft.com/office/powerpoint/2010/main" val="225347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A1CC-513A-8E41-D73A-641A6B52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What Kind of Non-Linearities?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738A1E-609A-D48C-140A-76734233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592341"/>
            <a:ext cx="10515600" cy="2817905"/>
          </a:xfrm>
        </p:spPr>
      </p:pic>
    </p:spTree>
    <p:extLst>
      <p:ext uri="{BB962C8B-B14F-4D97-AF65-F5344CB8AC3E}">
        <p14:creationId xmlns:p14="http://schemas.microsoft.com/office/powerpoint/2010/main" val="406769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E90649B-BB6B-0EE3-2708-622FAB275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C172-8267-DC1D-CDD8-BF73AF04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Gradient Calculation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32BC7E-FF1B-08AB-140D-F2EBC2DD2898}"/>
              </a:ext>
            </a:extLst>
          </p:cNvPr>
          <p:cNvSpPr/>
          <p:nvPr/>
        </p:nvSpPr>
        <p:spPr>
          <a:xfrm>
            <a:off x="2683711" y="2263576"/>
            <a:ext cx="617935" cy="6179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ADB669-EF95-B6CE-2E1D-62D10067F282}"/>
              </a:ext>
            </a:extLst>
          </p:cNvPr>
          <p:cNvSpPr/>
          <p:nvPr/>
        </p:nvSpPr>
        <p:spPr>
          <a:xfrm>
            <a:off x="838200" y="2740819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1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61B9FC-0A71-3874-45C8-9DD86D2D2473}"/>
              </a:ext>
            </a:extLst>
          </p:cNvPr>
          <p:cNvSpPr/>
          <p:nvPr/>
        </p:nvSpPr>
        <p:spPr>
          <a:xfrm>
            <a:off x="838200" y="3652440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2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E3979-976D-0657-129F-2E700E91DE77}"/>
              </a:ext>
            </a:extLst>
          </p:cNvPr>
          <p:cNvSpPr/>
          <p:nvPr/>
        </p:nvSpPr>
        <p:spPr>
          <a:xfrm>
            <a:off x="838200" y="1828801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A6E29C-4452-8A2D-224F-ABFE6C74F1CF}"/>
              </a:ext>
            </a:extLst>
          </p:cNvPr>
          <p:cNvGrpSpPr/>
          <p:nvPr/>
        </p:nvGrpSpPr>
        <p:grpSpPr>
          <a:xfrm>
            <a:off x="7311292" y="2733364"/>
            <a:ext cx="990600" cy="743743"/>
            <a:chOff x="3759200" y="2740819"/>
            <a:chExt cx="2057400" cy="74374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3198737-B0B1-1619-A08E-5E75B367359D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50E378DA-8D93-F340-19FC-DC7ED1501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D9A0CA-A3C1-7FE2-555D-036B5F8B510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301892" y="3105236"/>
            <a:ext cx="595923" cy="10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03E0A39-4F3F-55C1-CEE2-C02413044182}"/>
              </a:ext>
            </a:extLst>
          </p:cNvPr>
          <p:cNvSpPr txBox="1"/>
          <p:nvPr/>
        </p:nvSpPr>
        <p:spPr>
          <a:xfrm>
            <a:off x="8897815" y="2861806"/>
            <a:ext cx="2258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P(</a:t>
            </a:r>
            <a:r>
              <a:rPr lang="en-KW" sz="2800" b="1" dirty="0">
                <a:solidFill>
                  <a:srgbClr val="0070C0"/>
                </a:solidFill>
              </a:rPr>
              <a:t>Blue Point</a:t>
            </a:r>
            <a:r>
              <a:rPr lang="en-KW" sz="2800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CC13A8-562C-C553-7247-3BE91B2FECD1}"/>
              </a:ext>
            </a:extLst>
          </p:cNvPr>
          <p:cNvGrpSpPr/>
          <p:nvPr/>
        </p:nvGrpSpPr>
        <p:grpSpPr>
          <a:xfrm>
            <a:off x="3561695" y="2200672"/>
            <a:ext cx="990600" cy="743743"/>
            <a:chOff x="3759200" y="2740819"/>
            <a:chExt cx="2057400" cy="74374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C1A8DCC-D18D-0683-E991-0545508B5BF6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3AD8A099-6877-EB8E-E0DC-BBF6F59B2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2F0C2C-B5EE-00B2-89F1-C780FD8BB622}"/>
              </a:ext>
            </a:extLst>
          </p:cNvPr>
          <p:cNvCxnSpPr>
            <a:cxnSpLocks/>
            <a:stCxn id="16" idx="6"/>
            <a:endCxn id="5" idx="1"/>
          </p:cNvCxnSpPr>
          <p:nvPr/>
        </p:nvCxnSpPr>
        <p:spPr>
          <a:xfrm>
            <a:off x="3301646" y="2572544"/>
            <a:ext cx="2600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B8D7EA-47A5-0A88-C71E-DD1512383D65}"/>
              </a:ext>
            </a:extLst>
          </p:cNvPr>
          <p:cNvCxnSpPr>
            <a:cxnSpLocks/>
            <a:stCxn id="19" idx="3"/>
            <a:endCxn id="16" idx="2"/>
          </p:cNvCxnSpPr>
          <p:nvPr/>
        </p:nvCxnSpPr>
        <p:spPr>
          <a:xfrm>
            <a:off x="1828800" y="2200673"/>
            <a:ext cx="854911" cy="371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61E07B8-C70E-06B2-B741-0FBFDEFC3CB0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flipV="1">
            <a:off x="1828800" y="2572544"/>
            <a:ext cx="854911" cy="540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58F564-67B0-6CDA-BF3B-1036094517E9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1828800" y="2572544"/>
            <a:ext cx="854911" cy="1451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96F31CC-F2E2-F0BF-414A-A6C8DD52871A}"/>
              </a:ext>
            </a:extLst>
          </p:cNvPr>
          <p:cNvSpPr/>
          <p:nvPr/>
        </p:nvSpPr>
        <p:spPr>
          <a:xfrm>
            <a:off x="2683711" y="3170886"/>
            <a:ext cx="617935" cy="6179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B8B960-B7A0-9F3E-CC8C-165E7975E20D}"/>
              </a:ext>
            </a:extLst>
          </p:cNvPr>
          <p:cNvGrpSpPr/>
          <p:nvPr/>
        </p:nvGrpSpPr>
        <p:grpSpPr>
          <a:xfrm>
            <a:off x="3561695" y="3107982"/>
            <a:ext cx="990600" cy="743743"/>
            <a:chOff x="3759200" y="2740819"/>
            <a:chExt cx="2057400" cy="743743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93EC8C9-FFCF-1CD6-4308-00D9B77F08CF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1F3E3950-ED1E-AD66-505D-5CEA659AC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21C8B2-B547-C071-891A-70395E31E8FD}"/>
              </a:ext>
            </a:extLst>
          </p:cNvPr>
          <p:cNvCxnSpPr>
            <a:cxnSpLocks/>
            <a:stCxn id="47" idx="6"/>
            <a:endCxn id="49" idx="1"/>
          </p:cNvCxnSpPr>
          <p:nvPr/>
        </p:nvCxnSpPr>
        <p:spPr>
          <a:xfrm>
            <a:off x="3301646" y="3479854"/>
            <a:ext cx="2600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C1325B-6C37-EECA-DC54-54F6E604A1DF}"/>
              </a:ext>
            </a:extLst>
          </p:cNvPr>
          <p:cNvCxnSpPr>
            <a:cxnSpLocks/>
            <a:stCxn id="19" idx="3"/>
            <a:endCxn id="47" idx="2"/>
          </p:cNvCxnSpPr>
          <p:nvPr/>
        </p:nvCxnSpPr>
        <p:spPr>
          <a:xfrm>
            <a:off x="1828800" y="2200673"/>
            <a:ext cx="854911" cy="1279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7894D7-82DE-C7A6-BD0A-6CA6F5E81ADF}"/>
              </a:ext>
            </a:extLst>
          </p:cNvPr>
          <p:cNvCxnSpPr>
            <a:cxnSpLocks/>
            <a:stCxn id="17" idx="3"/>
            <a:endCxn id="47" idx="2"/>
          </p:cNvCxnSpPr>
          <p:nvPr/>
        </p:nvCxnSpPr>
        <p:spPr>
          <a:xfrm>
            <a:off x="1828800" y="3112691"/>
            <a:ext cx="854911" cy="367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AE17FD6-3DD3-6D59-A614-1C0E28A6E1AF}"/>
              </a:ext>
            </a:extLst>
          </p:cNvPr>
          <p:cNvCxnSpPr>
            <a:cxnSpLocks/>
            <a:stCxn id="18" idx="3"/>
            <a:endCxn id="47" idx="2"/>
          </p:cNvCxnSpPr>
          <p:nvPr/>
        </p:nvCxnSpPr>
        <p:spPr>
          <a:xfrm flipV="1">
            <a:off x="1828800" y="3479854"/>
            <a:ext cx="854911" cy="54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BDFC183D-AE9D-BC17-9E44-75209C0D3D23}"/>
              </a:ext>
            </a:extLst>
          </p:cNvPr>
          <p:cNvSpPr/>
          <p:nvPr/>
        </p:nvSpPr>
        <p:spPr>
          <a:xfrm>
            <a:off x="5962805" y="2612682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5D82762-EACF-44F2-9306-515C75F2B680}"/>
              </a:ext>
            </a:extLst>
          </p:cNvPr>
          <p:cNvCxnSpPr>
            <a:cxnSpLocks/>
            <a:stCxn id="5" idx="3"/>
            <a:endCxn id="74" idx="2"/>
          </p:cNvCxnSpPr>
          <p:nvPr/>
        </p:nvCxnSpPr>
        <p:spPr>
          <a:xfrm>
            <a:off x="4552295" y="2572544"/>
            <a:ext cx="1410510" cy="53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7E96C-5E10-AFCB-C65D-46546886CF3B}"/>
              </a:ext>
            </a:extLst>
          </p:cNvPr>
          <p:cNvCxnSpPr>
            <a:cxnSpLocks/>
            <a:stCxn id="49" idx="3"/>
            <a:endCxn id="74" idx="2"/>
          </p:cNvCxnSpPr>
          <p:nvPr/>
        </p:nvCxnSpPr>
        <p:spPr>
          <a:xfrm flipV="1">
            <a:off x="4552295" y="3107982"/>
            <a:ext cx="1410510" cy="371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4A13815B-A4CF-96CB-2AE7-6AA00A19F41E}"/>
              </a:ext>
            </a:extLst>
          </p:cNvPr>
          <p:cNvSpPr/>
          <p:nvPr/>
        </p:nvSpPr>
        <p:spPr>
          <a:xfrm>
            <a:off x="3561695" y="4078197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A387B75-268C-50EC-5A48-12CD7CE29091}"/>
              </a:ext>
            </a:extLst>
          </p:cNvPr>
          <p:cNvCxnSpPr>
            <a:cxnSpLocks/>
            <a:stCxn id="81" idx="3"/>
            <a:endCxn id="74" idx="2"/>
          </p:cNvCxnSpPr>
          <p:nvPr/>
        </p:nvCxnSpPr>
        <p:spPr>
          <a:xfrm flipV="1">
            <a:off x="4552295" y="3107982"/>
            <a:ext cx="1410510" cy="1342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7DC26F-BCE6-994F-4849-F564FC5B3F73}"/>
              </a:ext>
            </a:extLst>
          </p:cNvPr>
          <p:cNvCxnSpPr>
            <a:cxnSpLocks/>
            <a:stCxn id="74" idx="6"/>
            <a:endCxn id="20" idx="1"/>
          </p:cNvCxnSpPr>
          <p:nvPr/>
        </p:nvCxnSpPr>
        <p:spPr>
          <a:xfrm flipV="1">
            <a:off x="6953405" y="3105236"/>
            <a:ext cx="357887" cy="2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0F4C9F-7EA1-1C18-BD7E-BB207D6DDFE6}"/>
              </a:ext>
            </a:extLst>
          </p:cNvPr>
          <p:cNvSpPr txBox="1"/>
          <p:nvPr/>
        </p:nvSpPr>
        <p:spPr>
          <a:xfrm>
            <a:off x="4910182" y="2322902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  <a:r>
              <a:rPr lang="en-KW" sz="2800" dirty="0"/>
              <a:t>_2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4CB8E-6BEE-6B41-1735-4BF44BF75543}"/>
              </a:ext>
            </a:extLst>
          </p:cNvPr>
          <p:cNvSpPr txBox="1"/>
          <p:nvPr/>
        </p:nvSpPr>
        <p:spPr>
          <a:xfrm>
            <a:off x="9508289" y="3341672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  <a:endParaRPr lang="en-KW" sz="2800" dirty="0"/>
          </a:p>
        </p:txBody>
      </p:sp>
    </p:spTree>
    <p:extLst>
      <p:ext uri="{BB962C8B-B14F-4D97-AF65-F5344CB8AC3E}">
        <p14:creationId xmlns:p14="http://schemas.microsoft.com/office/powerpoint/2010/main" val="245206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D634-E692-466F-90C1-2A954C5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Weight Initialization Matters!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56B62-C13C-4B95-100C-30F58301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At the start of training, network weights are randomly initialized</a:t>
            </a:r>
          </a:p>
          <a:p>
            <a:pPr lvl="1"/>
            <a:r>
              <a:rPr lang="en-KW" dirty="0"/>
              <a:t>Say the initialization is from a distribution with mean 0 and variance 1</a:t>
            </a:r>
          </a:p>
          <a:p>
            <a:r>
              <a:rPr lang="en-KW" dirty="0"/>
              <a:t>If a hidden unit is taking inputs from N units in the previous layer, each multiplied by a randomly initialized weight, the summation will have variance N! =&gt; Blowing up forward pass</a:t>
            </a:r>
          </a:p>
          <a:p>
            <a:r>
              <a:rPr lang="en-KW" dirty="0"/>
              <a:t>Strategies have been developed to counteract this, the most obvious one is LeCun initialization:</a:t>
            </a:r>
          </a:p>
          <a:p>
            <a:pPr lvl="1"/>
            <a:r>
              <a:rPr lang="en-KW" dirty="0"/>
              <a:t>Draw weights from the distribution such that the variance of a weight is 1/N</a:t>
            </a:r>
          </a:p>
        </p:txBody>
      </p:sp>
    </p:spTree>
    <p:extLst>
      <p:ext uri="{BB962C8B-B14F-4D97-AF65-F5344CB8AC3E}">
        <p14:creationId xmlns:p14="http://schemas.microsoft.com/office/powerpoint/2010/main" val="2555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C579-3AE1-385E-B13A-F32CA337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E37E-50B3-DD2F-83D9-D2C97D23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Get an intuition for the kinds of functions MLP can represent</a:t>
            </a:r>
          </a:p>
          <a:p>
            <a:r>
              <a:rPr lang="en-KW" dirty="0"/>
              <a:t>Implement MLP</a:t>
            </a:r>
          </a:p>
          <a:p>
            <a:r>
              <a:rPr lang="en-KW" dirty="0"/>
              <a:t>Train on the nonseparable data and evaluate</a:t>
            </a:r>
          </a:p>
          <a:p>
            <a:r>
              <a:rPr lang="en-KW" dirty="0"/>
              <a:t>Visualize results</a:t>
            </a:r>
          </a:p>
        </p:txBody>
      </p:sp>
    </p:spTree>
    <p:extLst>
      <p:ext uri="{BB962C8B-B14F-4D97-AF65-F5344CB8AC3E}">
        <p14:creationId xmlns:p14="http://schemas.microsoft.com/office/powerpoint/2010/main" val="1760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11021</TotalTime>
  <Words>242</Words>
  <Application>Microsoft Macintosh PowerPoint</Application>
  <PresentationFormat>Widescreen</PresentationFormat>
  <Paragraphs>53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Block 11: Multi Layer Perceptron</vt:lpstr>
      <vt:lpstr>Can Logistic Regression Handle This?</vt:lpstr>
      <vt:lpstr>Can Logistic Regression Handle This?</vt:lpstr>
      <vt:lpstr>Solution: Introduce Non-Linearities</vt:lpstr>
      <vt:lpstr>Solution: Introduce Non-Linearities</vt:lpstr>
      <vt:lpstr>What Kind of Non-Linearities?</vt:lpstr>
      <vt:lpstr>Gradient Calculation</vt:lpstr>
      <vt:lpstr>Weight Initialization Matters!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131</cp:revision>
  <dcterms:created xsi:type="dcterms:W3CDTF">2025-10-01T15:15:52Z</dcterms:created>
  <dcterms:modified xsi:type="dcterms:W3CDTF">2025-10-18T13:48:30Z</dcterms:modified>
</cp:coreProperties>
</file>