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92" r:id="rId4"/>
    <p:sldId id="294" r:id="rId5"/>
    <p:sldId id="293" r:id="rId6"/>
    <p:sldId id="295" r:id="rId7"/>
    <p:sldId id="291" r:id="rId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80130"/>
  </p:normalViewPr>
  <p:slideViewPr>
    <p:cSldViewPr snapToGrid="0">
      <p:cViewPr varScale="1">
        <p:scale>
          <a:sx n="129" d="100"/>
          <a:sy n="129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4: Multivariate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/>
              <a:t>October 2025</a:t>
            </a: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</a:t>
            </a:r>
            <a:r>
              <a:rPr lang="en-US" dirty="0"/>
              <a:t>Why Just One Feature?</a:t>
            </a:r>
            <a:endParaRPr lang="en-K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E8E13BB8-1803-A517-002E-BE67EE741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We can add more features to the linear model:</a:t>
                </a:r>
              </a:p>
              <a:p>
                <a:pPr marL="0" indent="0" algn="ctr">
                  <a:buNone/>
                </a:pPr>
                <a:r>
                  <a:rPr lang="en-KW" sz="2800" b="1" dirty="0">
                    <a:solidFill>
                      <a:srgbClr val="00B0F0"/>
                    </a:solidFill>
                  </a:rPr>
                  <a:t>MPG = b0 + b1 * HP + b2 * Displacement + ...</a:t>
                </a:r>
              </a:p>
              <a:p>
                <a:endParaRPr lang="en-KW" dirty="0"/>
              </a:p>
              <a:p>
                <a:r>
                  <a:rPr lang="en-KW" dirty="0"/>
                  <a:t>So we have to find b0, b1, b2, …</a:t>
                </a:r>
              </a:p>
              <a:p>
                <a:r>
                  <a:rPr lang="en-KW" dirty="0"/>
                  <a:t>But we need to update the gradient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where x</a:t>
                </a:r>
                <a:r>
                  <a:rPr lang="en-KW" baseline="-25000" dirty="0">
                    <a:solidFill>
                      <a:srgbClr val="7030A0"/>
                    </a:solidFill>
                  </a:rPr>
                  <a:t>ik</a:t>
                </a:r>
                <a:r>
                  <a:rPr lang="en-KW" dirty="0">
                    <a:solidFill>
                      <a:srgbClr val="7030A0"/>
                    </a:solidFill>
                  </a:rPr>
                  <a:t> is the kth feature of the ith data point</a:t>
                </a:r>
              </a:p>
              <a:p>
                <a:r>
                  <a:rPr lang="en-KW" dirty="0"/>
                  <a:t>We can express this more succiently in matrix form</a:t>
                </a:r>
              </a:p>
              <a:p>
                <a:endParaRPr lang="en-KW" dirty="0"/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E8E13BB8-1803-A517-002E-BE67EE741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  <a:blipFill>
                <a:blip r:embed="rId2"/>
                <a:stretch>
                  <a:fillRect l="-1206" t="-3303" b="-2702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D5A-AB0E-72E4-5DEE-68605E3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F4F4E-6A2F-4507-0720-81041EF2F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7052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First, lets pack all features into a NxK matrix where N is the number of data points and K is the number of features</a:t>
                </a:r>
              </a:p>
              <a:p>
                <a:r>
                  <a:rPr lang="en-KW" dirty="0"/>
                  <a:t>Then, we pack all the derivatives into one vector: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KW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F4F4E-6A2F-4507-0720-81041EF2F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70523" cy="4351338"/>
              </a:xfrm>
              <a:blipFill>
                <a:blip r:embed="rId2"/>
                <a:stretch>
                  <a:fillRect l="-1413" t="-3198" r="-88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398C3-B714-EC23-000C-053FBC78D648}"/>
              </a:ext>
            </a:extLst>
          </p:cNvPr>
          <p:cNvGrpSpPr/>
          <p:nvPr/>
        </p:nvGrpSpPr>
        <p:grpSpPr>
          <a:xfrm>
            <a:off x="8703202" y="1690688"/>
            <a:ext cx="2650598" cy="2667966"/>
            <a:chOff x="8507390" y="2095017"/>
            <a:chExt cx="2650598" cy="26679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01C3A3-0CDF-7CA4-6DF7-0CDA3643C7C5}"/>
                </a:ext>
              </a:extLst>
            </p:cNvPr>
            <p:cNvSpPr/>
            <p:nvPr/>
          </p:nvSpPr>
          <p:spPr>
            <a:xfrm>
              <a:off x="8507391" y="209501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00</a:t>
              </a:r>
              <a:endParaRPr lang="en-KW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56EC1C-EA99-0847-0230-7A77DCA2B613}"/>
                </a:ext>
              </a:extLst>
            </p:cNvPr>
            <p:cNvSpPr/>
            <p:nvPr/>
          </p:nvSpPr>
          <p:spPr>
            <a:xfrm>
              <a:off x="8507390" y="2789499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6EDB7A-90DE-365B-8487-CF34E2CB20A3}"/>
                </a:ext>
              </a:extLst>
            </p:cNvPr>
            <p:cNvSpPr/>
            <p:nvPr/>
          </p:nvSpPr>
          <p:spPr>
            <a:xfrm>
              <a:off x="8507390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AD2C00-527D-BBFD-9CDF-CC12346EDCDF}"/>
                </a:ext>
              </a:extLst>
            </p:cNvPr>
            <p:cNvSpPr/>
            <p:nvPr/>
          </p:nvSpPr>
          <p:spPr>
            <a:xfrm>
              <a:off x="9201869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0D5D05-641F-129B-F707-32BCD6E92128}"/>
                </a:ext>
              </a:extLst>
            </p:cNvPr>
            <p:cNvSpPr/>
            <p:nvPr/>
          </p:nvSpPr>
          <p:spPr>
            <a:xfrm>
              <a:off x="9201869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2444B4-A252-1C84-1B9B-008BB1D876D9}"/>
                </a:ext>
              </a:extLst>
            </p:cNvPr>
            <p:cNvSpPr/>
            <p:nvPr/>
          </p:nvSpPr>
          <p:spPr>
            <a:xfrm>
              <a:off x="9201868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032A4E-1C27-310B-FE7C-7330738E957E}"/>
                </a:ext>
              </a:extLst>
            </p:cNvPr>
            <p:cNvSpPr/>
            <p:nvPr/>
          </p:nvSpPr>
          <p:spPr>
            <a:xfrm>
              <a:off x="10463507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B42763-3F90-D841-E7A9-CA64768505F0}"/>
                </a:ext>
              </a:extLst>
            </p:cNvPr>
            <p:cNvSpPr/>
            <p:nvPr/>
          </p:nvSpPr>
          <p:spPr>
            <a:xfrm>
              <a:off x="10463507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F2A8E9-4199-226F-ABA8-B84D75612020}"/>
                </a:ext>
              </a:extLst>
            </p:cNvPr>
            <p:cNvSpPr/>
            <p:nvPr/>
          </p:nvSpPr>
          <p:spPr>
            <a:xfrm>
              <a:off x="10463506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 err="1">
                  <a:solidFill>
                    <a:schemeClr val="tx1"/>
                  </a:solidFill>
                </a:rPr>
                <a:t>NK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9623-A298-77C7-1570-DF487338D130}"/>
                </a:ext>
              </a:extLst>
            </p:cNvPr>
            <p:cNvSpPr/>
            <p:nvPr/>
          </p:nvSpPr>
          <p:spPr>
            <a:xfrm>
              <a:off x="8854627" y="3374020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465898-3D8A-FC13-C1A9-B9855BAC3206}"/>
                </a:ext>
              </a:extLst>
            </p:cNvPr>
            <p:cNvSpPr/>
            <p:nvPr/>
          </p:nvSpPr>
          <p:spPr>
            <a:xfrm>
              <a:off x="10463502" y="3374019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6A0B5E-6CEC-2B1D-41BE-D532FB630C17}"/>
                </a:ext>
              </a:extLst>
            </p:cNvPr>
            <p:cNvSpPr/>
            <p:nvPr/>
          </p:nvSpPr>
          <p:spPr>
            <a:xfrm>
              <a:off x="9832686" y="2387276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3FB775-5D21-C149-2B6B-416892016310}"/>
                </a:ext>
              </a:extLst>
            </p:cNvPr>
            <p:cNvSpPr/>
            <p:nvPr/>
          </p:nvSpPr>
          <p:spPr>
            <a:xfrm>
              <a:off x="9896345" y="4001294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895A92-A788-1936-D9A2-7EFEAC7279C4}"/>
              </a:ext>
            </a:extLst>
          </p:cNvPr>
          <p:cNvSpPr txBox="1"/>
          <p:nvPr/>
        </p:nvSpPr>
        <p:spPr>
          <a:xfrm>
            <a:off x="4672314" y="5544273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KxN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047BD-4121-BE36-AF07-90C8104A7444}"/>
              </a:ext>
            </a:extLst>
          </p:cNvPr>
          <p:cNvSpPr txBox="1"/>
          <p:nvPr/>
        </p:nvSpPr>
        <p:spPr>
          <a:xfrm>
            <a:off x="6096000" y="4097044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69DE66-64D0-0263-67BE-C9D764B66CF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672314" y="5173884"/>
            <a:ext cx="423354" cy="3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BD7643-877C-D27D-FFA0-6ECDD77E9B1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19021" y="4358654"/>
            <a:ext cx="576979" cy="479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3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E8D9-E723-C6CF-5D11-D2C28E4A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222C-700C-2C8E-F952-0717E4D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904E-9EF7-CD47-ED2D-EE5D9651A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7050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We don’t need to treat intercept b</a:t>
                </a:r>
                <a:r>
                  <a:rPr lang="en-KW" baseline="-25000" dirty="0"/>
                  <a:t>0</a:t>
                </a:r>
                <a:r>
                  <a:rPr lang="en-KW" dirty="0"/>
                  <a:t> as a special case</a:t>
                </a:r>
              </a:p>
              <a:p>
                <a:r>
                  <a:rPr lang="en-KW" dirty="0"/>
                  <a:t>Just add a column of ones as “input”</a:t>
                </a:r>
              </a:p>
              <a:p>
                <a:r>
                  <a:rPr lang="en-KW" dirty="0"/>
                  <a:t>Then we just have one gradient update equation: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KW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904E-9EF7-CD47-ED2D-EE5D9651A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70507" cy="4351338"/>
              </a:xfrm>
              <a:blipFill>
                <a:blip r:embed="rId2"/>
                <a:stretch>
                  <a:fillRect l="-1413" t="-3198" b="-116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80C4C-EEB3-0B08-939F-CA3B8BD8EEFD}"/>
              </a:ext>
            </a:extLst>
          </p:cNvPr>
          <p:cNvGrpSpPr/>
          <p:nvPr/>
        </p:nvGrpSpPr>
        <p:grpSpPr>
          <a:xfrm>
            <a:off x="8703202" y="1690688"/>
            <a:ext cx="2650598" cy="2667966"/>
            <a:chOff x="8507390" y="2095017"/>
            <a:chExt cx="2650598" cy="26679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3C4865-8606-803A-719F-CFD23BCCCF04}"/>
                </a:ext>
              </a:extLst>
            </p:cNvPr>
            <p:cNvSpPr/>
            <p:nvPr/>
          </p:nvSpPr>
          <p:spPr>
            <a:xfrm>
              <a:off x="8507391" y="209501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00</a:t>
              </a:r>
              <a:endParaRPr lang="en-KW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4AE6E-C1E5-1611-FC42-13F1114673D6}"/>
                </a:ext>
              </a:extLst>
            </p:cNvPr>
            <p:cNvSpPr/>
            <p:nvPr/>
          </p:nvSpPr>
          <p:spPr>
            <a:xfrm>
              <a:off x="8507390" y="2789499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5DC912-947E-56C8-5D59-4EF08612AA6A}"/>
                </a:ext>
              </a:extLst>
            </p:cNvPr>
            <p:cNvSpPr/>
            <p:nvPr/>
          </p:nvSpPr>
          <p:spPr>
            <a:xfrm>
              <a:off x="8507390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685A82-735E-0214-5930-BB89855CE7E2}"/>
                </a:ext>
              </a:extLst>
            </p:cNvPr>
            <p:cNvSpPr/>
            <p:nvPr/>
          </p:nvSpPr>
          <p:spPr>
            <a:xfrm>
              <a:off x="9201869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00F3D-DD24-6E5A-A352-AAE6BB2CE179}"/>
                </a:ext>
              </a:extLst>
            </p:cNvPr>
            <p:cNvSpPr/>
            <p:nvPr/>
          </p:nvSpPr>
          <p:spPr>
            <a:xfrm>
              <a:off x="9201869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B16E5-702C-BBFA-BD62-B781930F4370}"/>
                </a:ext>
              </a:extLst>
            </p:cNvPr>
            <p:cNvSpPr/>
            <p:nvPr/>
          </p:nvSpPr>
          <p:spPr>
            <a:xfrm>
              <a:off x="9201868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8320B3-E83B-46F5-D149-62B678EDFD6C}"/>
                </a:ext>
              </a:extLst>
            </p:cNvPr>
            <p:cNvSpPr/>
            <p:nvPr/>
          </p:nvSpPr>
          <p:spPr>
            <a:xfrm>
              <a:off x="10463507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50B7E0-4098-952E-CCFF-941428B4F57B}"/>
                </a:ext>
              </a:extLst>
            </p:cNvPr>
            <p:cNvSpPr/>
            <p:nvPr/>
          </p:nvSpPr>
          <p:spPr>
            <a:xfrm>
              <a:off x="10463507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A6F2BA-354D-4DEA-B68F-46A38EF11BEA}"/>
                </a:ext>
              </a:extLst>
            </p:cNvPr>
            <p:cNvSpPr/>
            <p:nvPr/>
          </p:nvSpPr>
          <p:spPr>
            <a:xfrm>
              <a:off x="10463506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 err="1">
                  <a:solidFill>
                    <a:schemeClr val="tx1"/>
                  </a:solidFill>
                </a:rPr>
                <a:t>NK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2B335D-5BF6-E890-819C-DBD1F630B206}"/>
                </a:ext>
              </a:extLst>
            </p:cNvPr>
            <p:cNvSpPr/>
            <p:nvPr/>
          </p:nvSpPr>
          <p:spPr>
            <a:xfrm>
              <a:off x="8854627" y="3374020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C88671-9BDC-47E1-182B-F7BE3DEF9057}"/>
                </a:ext>
              </a:extLst>
            </p:cNvPr>
            <p:cNvSpPr/>
            <p:nvPr/>
          </p:nvSpPr>
          <p:spPr>
            <a:xfrm>
              <a:off x="10463502" y="3374019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442961-DF9D-22B7-DEBB-2D1E5B32B07C}"/>
                </a:ext>
              </a:extLst>
            </p:cNvPr>
            <p:cNvSpPr/>
            <p:nvPr/>
          </p:nvSpPr>
          <p:spPr>
            <a:xfrm>
              <a:off x="9832686" y="2387276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EEE268-4E71-60E6-AAC3-157E85F1EF10}"/>
                </a:ext>
              </a:extLst>
            </p:cNvPr>
            <p:cNvSpPr/>
            <p:nvPr/>
          </p:nvSpPr>
          <p:spPr>
            <a:xfrm>
              <a:off x="9896345" y="4001294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210C64-99ED-D6CC-E2CD-E4F4482C4F96}"/>
              </a:ext>
            </a:extLst>
          </p:cNvPr>
          <p:cNvSpPr txBox="1"/>
          <p:nvPr/>
        </p:nvSpPr>
        <p:spPr>
          <a:xfrm>
            <a:off x="4672314" y="5544273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(K+1)xN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F6A1D-88BA-385B-CB8E-158A756FC41B}"/>
              </a:ext>
            </a:extLst>
          </p:cNvPr>
          <p:cNvSpPr txBox="1"/>
          <p:nvPr/>
        </p:nvSpPr>
        <p:spPr>
          <a:xfrm>
            <a:off x="6096000" y="4097044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9F8264-C6A3-ED29-042E-21B21179BA86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672314" y="5173884"/>
            <a:ext cx="721512" cy="3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545382-A182-5FF6-E0A8-437625D35C88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19021" y="4358654"/>
            <a:ext cx="576979" cy="479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6C2672-1430-96E8-DDFA-9E3E542F32FE}"/>
              </a:ext>
            </a:extLst>
          </p:cNvPr>
          <p:cNvSpPr/>
          <p:nvPr/>
        </p:nvSpPr>
        <p:spPr>
          <a:xfrm>
            <a:off x="8008715" y="169068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69008-1970-839A-8330-78C68C7DD755}"/>
              </a:ext>
            </a:extLst>
          </p:cNvPr>
          <p:cNvSpPr/>
          <p:nvPr/>
        </p:nvSpPr>
        <p:spPr>
          <a:xfrm>
            <a:off x="8008714" y="2385169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230E-8201-CA4B-DE4F-CA2BA9E81DEC}"/>
              </a:ext>
            </a:extLst>
          </p:cNvPr>
          <p:cNvSpPr/>
          <p:nvPr/>
        </p:nvSpPr>
        <p:spPr>
          <a:xfrm>
            <a:off x="8008714" y="3664172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6E25-4B82-1C33-0587-062906C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What About Nominal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F2EB-C2A9-6D84-F74E-B60DA160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5" y="1690687"/>
            <a:ext cx="6029446" cy="469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/>
              <a:t>Some features are not numeric, e.g., country of origin</a:t>
            </a:r>
          </a:p>
          <a:p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Solution: </a:t>
            </a:r>
            <a:r>
              <a:rPr lang="en-KW" dirty="0"/>
              <a:t>one-hot encoding</a:t>
            </a:r>
          </a:p>
          <a:p>
            <a:pPr lvl="1"/>
            <a:r>
              <a:rPr lang="en-KW" dirty="0"/>
              <a:t>Convert to binary vector of length L</a:t>
            </a:r>
          </a:p>
          <a:p>
            <a:pPr lvl="1"/>
            <a:r>
              <a:rPr lang="en-KW" dirty="0"/>
              <a:t>Each element maps to a particular value (country)</a:t>
            </a:r>
          </a:p>
          <a:p>
            <a:pPr lvl="1"/>
            <a:r>
              <a:rPr lang="en-KW" dirty="0"/>
              <a:t>In statistical literature, features could also be converted into vector of length L-1, with one value being set aside as a “reference”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71B83B-691B-7775-F632-A7F0EDEFB5F2}"/>
              </a:ext>
            </a:extLst>
          </p:cNvPr>
          <p:cNvSpPr/>
          <p:nvPr/>
        </p:nvSpPr>
        <p:spPr>
          <a:xfrm>
            <a:off x="1084044" y="2848156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USA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7FA10-7645-CAFB-BB0A-229A1C1DD149}"/>
              </a:ext>
            </a:extLst>
          </p:cNvPr>
          <p:cNvSpPr/>
          <p:nvPr/>
        </p:nvSpPr>
        <p:spPr>
          <a:xfrm>
            <a:off x="1084044" y="3542637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Europe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2FF999-1CC0-4ECD-5612-12ABA4A8F0CB}"/>
              </a:ext>
            </a:extLst>
          </p:cNvPr>
          <p:cNvSpPr/>
          <p:nvPr/>
        </p:nvSpPr>
        <p:spPr>
          <a:xfrm>
            <a:off x="1084044" y="4237118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Japan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E80C8-B18F-5A00-0022-756B1F8D54E0}"/>
              </a:ext>
            </a:extLst>
          </p:cNvPr>
          <p:cNvSpPr/>
          <p:nvPr/>
        </p:nvSpPr>
        <p:spPr>
          <a:xfrm>
            <a:off x="256958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2DEE4-B567-A77C-DB99-5F9721293D05}"/>
              </a:ext>
            </a:extLst>
          </p:cNvPr>
          <p:cNvSpPr/>
          <p:nvPr/>
        </p:nvSpPr>
        <p:spPr>
          <a:xfrm>
            <a:off x="256957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CFEB2-270D-7ECB-D818-B2E9C891E4D9}"/>
              </a:ext>
            </a:extLst>
          </p:cNvPr>
          <p:cNvSpPr/>
          <p:nvPr/>
        </p:nvSpPr>
        <p:spPr>
          <a:xfrm>
            <a:off x="256957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D5EA0-5F8D-3E11-1244-9DB69E9C4412}"/>
              </a:ext>
            </a:extLst>
          </p:cNvPr>
          <p:cNvSpPr/>
          <p:nvPr/>
        </p:nvSpPr>
        <p:spPr>
          <a:xfrm>
            <a:off x="326406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9EBAFE-F790-75A9-22F3-F3D7D4F3135B}"/>
              </a:ext>
            </a:extLst>
          </p:cNvPr>
          <p:cNvSpPr/>
          <p:nvPr/>
        </p:nvSpPr>
        <p:spPr>
          <a:xfrm>
            <a:off x="326405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07079F-8AC4-1740-0EF4-7EA2272A4582}"/>
              </a:ext>
            </a:extLst>
          </p:cNvPr>
          <p:cNvSpPr/>
          <p:nvPr/>
        </p:nvSpPr>
        <p:spPr>
          <a:xfrm>
            <a:off x="326405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FAE0CC-D36A-996C-9FEE-5A77E1195BAB}"/>
              </a:ext>
            </a:extLst>
          </p:cNvPr>
          <p:cNvSpPr/>
          <p:nvPr/>
        </p:nvSpPr>
        <p:spPr>
          <a:xfrm>
            <a:off x="395854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803D0A-FBD4-D64D-AA2F-9875E5DA1D24}"/>
              </a:ext>
            </a:extLst>
          </p:cNvPr>
          <p:cNvSpPr/>
          <p:nvPr/>
        </p:nvSpPr>
        <p:spPr>
          <a:xfrm>
            <a:off x="395853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A7338D-688E-2B23-833E-3F4D613D71BA}"/>
              </a:ext>
            </a:extLst>
          </p:cNvPr>
          <p:cNvSpPr/>
          <p:nvPr/>
        </p:nvSpPr>
        <p:spPr>
          <a:xfrm>
            <a:off x="395853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EA12-A7DE-D7F7-249A-3F06C5FA8FFC}"/>
              </a:ext>
            </a:extLst>
          </p:cNvPr>
          <p:cNvSpPr/>
          <p:nvPr/>
        </p:nvSpPr>
        <p:spPr>
          <a:xfrm>
            <a:off x="2760805" y="2153675"/>
            <a:ext cx="1700990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Features</a:t>
            </a:r>
            <a:endParaRPr lang="en-KW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6A6-9AEC-AD65-6DA9-9C5F79C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How About Feature Transformations?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926EE-2834-5EEC-833E-A582C45F704B}"/>
              </a:ext>
            </a:extLst>
          </p:cNvPr>
          <p:cNvSpPr/>
          <p:nvPr/>
        </p:nvSpPr>
        <p:spPr>
          <a:xfrm>
            <a:off x="7569843" y="2662177"/>
            <a:ext cx="3159889" cy="5092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DB63-2459-F5B6-5EBC-7A6DD0F4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a house’s price depends on the combination of length and width of the area, not on either one alone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Price = b0 + b1 * Length + b2 * Width + b3 * Width * Height</a:t>
            </a:r>
          </a:p>
          <a:p>
            <a:pPr marL="0" indent="0" algn="ctr">
              <a:buNone/>
            </a:pPr>
            <a:endParaRPr lang="en-KW" dirty="0">
              <a:solidFill>
                <a:srgbClr val="00B0F0"/>
              </a:solidFill>
            </a:endParaRPr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response times are typically modeled logarithmaclly (differences in small values matter, whereas differences in large values do not)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Success Rate = b0 + b1 * Log(response time)</a:t>
            </a:r>
          </a:p>
          <a:p>
            <a:r>
              <a:rPr lang="en-KW" dirty="0"/>
              <a:t>With linear regression, you do all your feature transformations before you feed them into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C9C9B-0FAC-55FB-A458-5CBAA70F149C}"/>
              </a:ext>
            </a:extLst>
          </p:cNvPr>
          <p:cNvSpPr txBox="1"/>
          <p:nvPr/>
        </p:nvSpPr>
        <p:spPr>
          <a:xfrm>
            <a:off x="7957606" y="3171463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400" b="1" dirty="0">
                <a:solidFill>
                  <a:srgbClr val="7030A0"/>
                </a:solidFill>
              </a:rPr>
              <a:t>Interaction Term</a:t>
            </a:r>
          </a:p>
        </p:txBody>
      </p:sp>
    </p:spTree>
    <p:extLst>
      <p:ext uri="{BB962C8B-B14F-4D97-AF65-F5344CB8AC3E}">
        <p14:creationId xmlns:p14="http://schemas.microsoft.com/office/powerpoint/2010/main" val="13799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One-hot encoding of categorical features</a:t>
            </a:r>
          </a:p>
          <a:p>
            <a:r>
              <a:rPr lang="en-KW" dirty="0"/>
              <a:t>Implement gradient descent for multiple features</a:t>
            </a:r>
          </a:p>
          <a:p>
            <a:r>
              <a:rPr lang="en-KW" dirty="0"/>
              <a:t>Optimize model with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408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Block 4: Multivariate Linear Regression</vt:lpstr>
      <vt:lpstr> Why Just One Feature?</vt:lpstr>
      <vt:lpstr>Gradient Formulas</vt:lpstr>
      <vt:lpstr>Gradient Formulas</vt:lpstr>
      <vt:lpstr>What About Nominal Features?</vt:lpstr>
      <vt:lpstr>How About Feature Transformations?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87</cp:revision>
  <dcterms:created xsi:type="dcterms:W3CDTF">2025-10-01T15:15:52Z</dcterms:created>
  <dcterms:modified xsi:type="dcterms:W3CDTF">2025-10-20T05:56:19Z</dcterms:modified>
</cp:coreProperties>
</file>