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2" r:id="rId3"/>
    <p:sldId id="293" r:id="rId4"/>
    <p:sldId id="294" r:id="rId5"/>
    <p:sldId id="295" r:id="rId6"/>
    <p:sldId id="296" r:id="rId7"/>
    <p:sldId id="301" r:id="rId8"/>
    <p:sldId id="300" r:id="rId9"/>
    <p:sldId id="291" r:id="rId10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1"/>
    <p:restoredTop sz="80175"/>
  </p:normalViewPr>
  <p:slideViewPr>
    <p:cSldViewPr snapToGrid="0">
      <p:cViewPr varScale="1">
        <p:scale>
          <a:sx n="111" d="100"/>
          <a:sy n="111" d="100"/>
        </p:scale>
        <p:origin x="216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KW" dirty="0"/>
              <a:t>Backprop: </a:t>
            </a:r>
            <a:r>
              <a:rPr lang="en-US" dirty="0"/>
              <a:t>Excellent source: https://</a:t>
            </a:r>
            <a:r>
              <a:rPr lang="en-US" dirty="0" err="1"/>
              <a:t>visionbook.mit.edu</a:t>
            </a:r>
            <a:r>
              <a:rPr lang="en-US" dirty="0"/>
              <a:t>/</a:t>
            </a:r>
            <a:r>
              <a:rPr lang="en-US" dirty="0" err="1"/>
              <a:t>backpropagation.html</a:t>
            </a:r>
            <a:endParaRPr lang="en-KW" dirty="0"/>
          </a:p>
          <a:p>
            <a:endParaRPr lang="en-KW" dirty="0"/>
          </a:p>
          <a:p>
            <a:r>
              <a:rPr lang="en-KW" dirty="0"/>
              <a:t>Extended expalanation: </a:t>
            </a:r>
            <a:r>
              <a:rPr lang="en-US" dirty="0"/>
              <a:t>https://</a:t>
            </a:r>
            <a:r>
              <a:rPr lang="en-US" dirty="0" err="1"/>
              <a:t>www.deeplearning.ai</a:t>
            </a:r>
            <a:r>
              <a:rPr lang="en-US" dirty="0"/>
              <a:t>/ai-notes/initialization/</a:t>
            </a:r>
            <a:r>
              <a:rPr lang="en-US" dirty="0" err="1"/>
              <a:t>index.html</a:t>
            </a:r>
            <a:endParaRPr lang="en-K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AF34-6B4C-E54E-8A71-2DCA512F23AC}" type="slidenum">
              <a:rPr lang="en-KW" smtClean="0"/>
              <a:t>8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27725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11: Multi Layer 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AF17-405D-3CDA-E837-544665FB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Can Logistic Regression Handle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6740B-137B-7176-3A53-B25886A27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170" y="1825625"/>
            <a:ext cx="4481660" cy="4351338"/>
          </a:xfrm>
        </p:spPr>
      </p:pic>
    </p:spTree>
    <p:extLst>
      <p:ext uri="{BB962C8B-B14F-4D97-AF65-F5344CB8AC3E}">
        <p14:creationId xmlns:p14="http://schemas.microsoft.com/office/powerpoint/2010/main" val="19401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723C-F248-4269-D3E6-3EC4A2D9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Can Logistic Regression Handle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DA634-09FE-9415-C85F-EFC676857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95475"/>
            <a:ext cx="10515600" cy="30670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6D33C-EAF6-4FBC-F732-F35A42B547B8}"/>
              </a:ext>
            </a:extLst>
          </p:cNvPr>
          <p:cNvSpPr txBox="1"/>
          <p:nvPr/>
        </p:nvSpPr>
        <p:spPr>
          <a:xfrm>
            <a:off x="1156447" y="5167312"/>
            <a:ext cx="10197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W" sz="2800" b="1" dirty="0">
                <a:solidFill>
                  <a:srgbClr val="FF0000"/>
                </a:solidFill>
              </a:rPr>
              <a:t>No line can neatly separate the two classes</a:t>
            </a:r>
          </a:p>
          <a:p>
            <a:pPr algn="ctr"/>
            <a:r>
              <a:rPr lang="en-KW" sz="2800" b="1" dirty="0">
                <a:solidFill>
                  <a:srgbClr val="FF0000"/>
                </a:solidFill>
              </a:rPr>
              <a:t>History: this problem caused the first AI winter in the 1970s</a:t>
            </a:r>
          </a:p>
        </p:txBody>
      </p:sp>
    </p:spTree>
    <p:extLst>
      <p:ext uri="{BB962C8B-B14F-4D97-AF65-F5344CB8AC3E}">
        <p14:creationId xmlns:p14="http://schemas.microsoft.com/office/powerpoint/2010/main" val="4201577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F44E-4FC4-37A9-171A-AB5368B0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Logistic Regression Diagram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1E63-58F5-3038-6C56-83AF9637B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74866"/>
                <a:ext cx="10515600" cy="1402096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KW" dirty="0">
                    <a:solidFill>
                      <a:srgbClr val="7030A0"/>
                    </a:solidFill>
                  </a:rPr>
                  <a:t>P(Blue Point)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W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KW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1E63-58F5-3038-6C56-83AF9637B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74866"/>
                <a:ext cx="10515600" cy="1402096"/>
              </a:xfrm>
              <a:blipFill>
                <a:blip r:embed="rId2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A8B6157D-E441-5B70-4899-5C4DF5C1E80B}"/>
              </a:ext>
            </a:extLst>
          </p:cNvPr>
          <p:cNvSpPr/>
          <p:nvPr/>
        </p:nvSpPr>
        <p:spPr>
          <a:xfrm>
            <a:off x="2298700" y="2617390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23C13-8F47-FDD4-C912-0BF1E0A5EF3E}"/>
              </a:ext>
            </a:extLst>
          </p:cNvPr>
          <p:cNvSpPr/>
          <p:nvPr/>
        </p:nvSpPr>
        <p:spPr>
          <a:xfrm>
            <a:off x="838200" y="2740819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5690AC-99A7-ADA7-DD7A-990DCBD6EA4C}"/>
              </a:ext>
            </a:extLst>
          </p:cNvPr>
          <p:cNvSpPr/>
          <p:nvPr/>
        </p:nvSpPr>
        <p:spPr>
          <a:xfrm>
            <a:off x="838200" y="3652440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2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B8D5AB-FCFE-4367-F3D7-52451FD5A0F8}"/>
              </a:ext>
            </a:extLst>
          </p:cNvPr>
          <p:cNvSpPr/>
          <p:nvPr/>
        </p:nvSpPr>
        <p:spPr>
          <a:xfrm>
            <a:off x="838200" y="1828801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EA2B94-6483-3A29-8658-5EF1A9BC5F1B}"/>
              </a:ext>
            </a:extLst>
          </p:cNvPr>
          <p:cNvGrpSpPr/>
          <p:nvPr/>
        </p:nvGrpSpPr>
        <p:grpSpPr>
          <a:xfrm>
            <a:off x="3759200" y="2729122"/>
            <a:ext cx="990600" cy="743743"/>
            <a:chOff x="3759200" y="2740819"/>
            <a:chExt cx="2057400" cy="74374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CE4C8C3-5EBC-6D34-2365-3DE8D640B01C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94E96CBF-4335-BFCF-BEC0-A7CDBFCBC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0E1583-8D8D-38F3-9A8C-A8CF14D17870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>
            <a:off x="1828800" y="2200673"/>
            <a:ext cx="614970" cy="561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B6FE59-4C13-8C6F-A1B0-74754C82918D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1828800" y="3112690"/>
            <a:ext cx="4699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54D643-4AA3-9836-7DCD-5C0CE0835D76}"/>
              </a:ext>
            </a:extLst>
          </p:cNvPr>
          <p:cNvCxnSpPr>
            <a:cxnSpLocks/>
            <a:stCxn id="18" idx="3"/>
            <a:endCxn id="16" idx="3"/>
          </p:cNvCxnSpPr>
          <p:nvPr/>
        </p:nvCxnSpPr>
        <p:spPr>
          <a:xfrm flipV="1">
            <a:off x="1828800" y="3462920"/>
            <a:ext cx="614970" cy="561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D1CC7F-A283-6B45-C1AB-26D920E91807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 flipV="1">
            <a:off x="3289300" y="3100994"/>
            <a:ext cx="469900" cy="11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DB4D7D-BB24-917C-F850-0740369164D0}"/>
              </a:ext>
            </a:extLst>
          </p:cNvPr>
          <p:cNvSpPr txBox="1"/>
          <p:nvPr/>
        </p:nvSpPr>
        <p:spPr>
          <a:xfrm>
            <a:off x="2033075" y="2049324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b</a:t>
            </a:r>
            <a:r>
              <a:rPr lang="en-KW" sz="2800" baseline="-25000" dirty="0"/>
              <a:t>0</a:t>
            </a:r>
            <a:endParaRPr lang="en-KW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9ACAAB-C5B0-DB0F-20DB-B891C047D428}"/>
              </a:ext>
            </a:extLst>
          </p:cNvPr>
          <p:cNvSpPr txBox="1"/>
          <p:nvPr/>
        </p:nvSpPr>
        <p:spPr>
          <a:xfrm>
            <a:off x="1821414" y="2595954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b</a:t>
            </a:r>
            <a:r>
              <a:rPr lang="en-KW" sz="2800" baseline="-25000" dirty="0"/>
              <a:t>1</a:t>
            </a:r>
            <a:endParaRPr lang="en-KW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E3951F-40AE-F638-5A4E-95E9D64154FB}"/>
              </a:ext>
            </a:extLst>
          </p:cNvPr>
          <p:cNvSpPr txBox="1"/>
          <p:nvPr/>
        </p:nvSpPr>
        <p:spPr>
          <a:xfrm>
            <a:off x="2033074" y="3607197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b</a:t>
            </a:r>
            <a:r>
              <a:rPr lang="en-KW" sz="2800" baseline="-25000" dirty="0"/>
              <a:t>2</a:t>
            </a:r>
            <a:endParaRPr lang="en-KW" sz="28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B8BC69-E3BC-2855-704F-C63B56163F7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749800" y="3100994"/>
            <a:ext cx="595923" cy="10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D5E896-0FBA-E5D5-11FE-337F47AFFB8A}"/>
              </a:ext>
            </a:extLst>
          </p:cNvPr>
          <p:cNvSpPr txBox="1"/>
          <p:nvPr/>
        </p:nvSpPr>
        <p:spPr>
          <a:xfrm>
            <a:off x="5345723" y="2857564"/>
            <a:ext cx="225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P(</a:t>
            </a:r>
            <a:r>
              <a:rPr lang="en-KW" sz="2800" b="1" dirty="0">
                <a:solidFill>
                  <a:srgbClr val="0070C0"/>
                </a:solidFill>
              </a:rPr>
              <a:t>Blue Point</a:t>
            </a:r>
            <a:r>
              <a:rPr lang="en-KW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09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92CCF-A785-A48B-6172-EFF2F123D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943F-8859-0326-0181-D29FF1CB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Solution: Introduce Non-Linearities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1AAD-F029-8E21-EAA9-DEEC421B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2639"/>
            <a:ext cx="10515600" cy="574323"/>
          </a:xfrm>
        </p:spPr>
        <p:txBody>
          <a:bodyPr/>
          <a:lstStyle/>
          <a:p>
            <a:pPr marL="0" indent="0" algn="ctr">
              <a:buNone/>
            </a:pPr>
            <a:r>
              <a:rPr lang="en-KW" dirty="0"/>
              <a:t>Multilayer Perceptron (MLP) – Your First Neural Net!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664592-2AC4-A86A-9C67-985ADDCBEC52}"/>
              </a:ext>
            </a:extLst>
          </p:cNvPr>
          <p:cNvSpPr/>
          <p:nvPr/>
        </p:nvSpPr>
        <p:spPr>
          <a:xfrm>
            <a:off x="2683711" y="2263576"/>
            <a:ext cx="617935" cy="6179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CC545-699D-FA57-FCEF-8964EA89248B}"/>
              </a:ext>
            </a:extLst>
          </p:cNvPr>
          <p:cNvSpPr/>
          <p:nvPr/>
        </p:nvSpPr>
        <p:spPr>
          <a:xfrm>
            <a:off x="838200" y="2740819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444D91-9DA0-B480-E9A4-AC5AD8EE6F37}"/>
              </a:ext>
            </a:extLst>
          </p:cNvPr>
          <p:cNvSpPr/>
          <p:nvPr/>
        </p:nvSpPr>
        <p:spPr>
          <a:xfrm>
            <a:off x="838200" y="3652440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2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C2D48D-9073-51E8-F1CD-54810DB163AC}"/>
              </a:ext>
            </a:extLst>
          </p:cNvPr>
          <p:cNvSpPr/>
          <p:nvPr/>
        </p:nvSpPr>
        <p:spPr>
          <a:xfrm>
            <a:off x="838200" y="1828801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688112-4461-734D-6CF1-60617C60E234}"/>
              </a:ext>
            </a:extLst>
          </p:cNvPr>
          <p:cNvGrpSpPr/>
          <p:nvPr/>
        </p:nvGrpSpPr>
        <p:grpSpPr>
          <a:xfrm>
            <a:off x="7311292" y="2733364"/>
            <a:ext cx="990600" cy="743743"/>
            <a:chOff x="3759200" y="2740819"/>
            <a:chExt cx="2057400" cy="74374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7BADC65-ADEC-EDBF-E314-9C4E0E27CAE4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D11E6D4-4CF2-35F1-F433-F41C657A7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CC28A0-71CB-1729-CC7E-B419A443EB4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301892" y="3105236"/>
            <a:ext cx="595923" cy="10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EA52BBC-B285-A406-0AE3-BC93254690D7}"/>
              </a:ext>
            </a:extLst>
          </p:cNvPr>
          <p:cNvSpPr txBox="1"/>
          <p:nvPr/>
        </p:nvSpPr>
        <p:spPr>
          <a:xfrm>
            <a:off x="8897815" y="2861806"/>
            <a:ext cx="225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P(</a:t>
            </a:r>
            <a:r>
              <a:rPr lang="en-KW" sz="2800" b="1" dirty="0">
                <a:solidFill>
                  <a:srgbClr val="0070C0"/>
                </a:solidFill>
              </a:rPr>
              <a:t>Blue Point</a:t>
            </a:r>
            <a:r>
              <a:rPr lang="en-KW" sz="2800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3C0B05-4C06-7E49-2DD7-CA74087A0E41}"/>
              </a:ext>
            </a:extLst>
          </p:cNvPr>
          <p:cNvGrpSpPr/>
          <p:nvPr/>
        </p:nvGrpSpPr>
        <p:grpSpPr>
          <a:xfrm>
            <a:off x="3561695" y="2200672"/>
            <a:ext cx="990600" cy="743743"/>
            <a:chOff x="3759200" y="2740819"/>
            <a:chExt cx="2057400" cy="74374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9457D95-90F8-A3FB-0B50-A59010E1ECFF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0943C032-A951-5C41-D518-A1AF9F009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F1B0A7-C146-BA3E-6515-97EE6B0A10A2}"/>
              </a:ext>
            </a:extLst>
          </p:cNvPr>
          <p:cNvCxnSpPr>
            <a:cxnSpLocks/>
            <a:stCxn id="16" idx="6"/>
            <a:endCxn id="5" idx="1"/>
          </p:cNvCxnSpPr>
          <p:nvPr/>
        </p:nvCxnSpPr>
        <p:spPr>
          <a:xfrm>
            <a:off x="3301646" y="2572544"/>
            <a:ext cx="2600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2390B8-D52D-F5B5-28FF-F12EB1B820C4}"/>
              </a:ext>
            </a:extLst>
          </p:cNvPr>
          <p:cNvCxnSpPr>
            <a:cxnSpLocks/>
            <a:stCxn id="19" idx="3"/>
            <a:endCxn id="16" idx="2"/>
          </p:cNvCxnSpPr>
          <p:nvPr/>
        </p:nvCxnSpPr>
        <p:spPr>
          <a:xfrm>
            <a:off x="1828800" y="2200673"/>
            <a:ext cx="854911" cy="371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9FEBC0-0395-48D6-C107-984686F7CD6B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1828800" y="2572544"/>
            <a:ext cx="854911" cy="540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83E124-1707-2DB4-A2A4-A6C263E70C71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1828800" y="2572544"/>
            <a:ext cx="854911" cy="1451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030599F-AAB7-D63C-092A-25897398AE15}"/>
              </a:ext>
            </a:extLst>
          </p:cNvPr>
          <p:cNvSpPr/>
          <p:nvPr/>
        </p:nvSpPr>
        <p:spPr>
          <a:xfrm>
            <a:off x="2683711" y="3170886"/>
            <a:ext cx="617935" cy="6179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6EA6BD-FDDE-E694-9D22-369F9BFBBD96}"/>
              </a:ext>
            </a:extLst>
          </p:cNvPr>
          <p:cNvGrpSpPr/>
          <p:nvPr/>
        </p:nvGrpSpPr>
        <p:grpSpPr>
          <a:xfrm>
            <a:off x="3561695" y="3107982"/>
            <a:ext cx="990600" cy="743743"/>
            <a:chOff x="3759200" y="2740819"/>
            <a:chExt cx="2057400" cy="74374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0A84E1C-5FD8-12E3-5913-CDF6813E9010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EC4533C7-FF0B-ABFF-7F45-AF2AFCECB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05F354-27CC-C3E8-F3F8-08A6A9A07DF6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3301646" y="3479854"/>
            <a:ext cx="2600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C6A105C-1F6D-65EE-7D37-EEC7100DC05E}"/>
              </a:ext>
            </a:extLst>
          </p:cNvPr>
          <p:cNvCxnSpPr>
            <a:cxnSpLocks/>
            <a:stCxn id="19" idx="3"/>
            <a:endCxn id="47" idx="2"/>
          </p:cNvCxnSpPr>
          <p:nvPr/>
        </p:nvCxnSpPr>
        <p:spPr>
          <a:xfrm>
            <a:off x="1828800" y="2200673"/>
            <a:ext cx="854911" cy="1279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AE4187-5006-1FF2-4D77-D419E1FE4FF9}"/>
              </a:ext>
            </a:extLst>
          </p:cNvPr>
          <p:cNvCxnSpPr>
            <a:cxnSpLocks/>
            <a:stCxn id="17" idx="3"/>
            <a:endCxn id="47" idx="2"/>
          </p:cNvCxnSpPr>
          <p:nvPr/>
        </p:nvCxnSpPr>
        <p:spPr>
          <a:xfrm>
            <a:off x="1828800" y="3112691"/>
            <a:ext cx="854911" cy="367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61C5A7-28B1-A264-BBAE-60C27A8BD4BF}"/>
              </a:ext>
            </a:extLst>
          </p:cNvPr>
          <p:cNvCxnSpPr>
            <a:cxnSpLocks/>
            <a:stCxn id="18" idx="3"/>
            <a:endCxn id="47" idx="2"/>
          </p:cNvCxnSpPr>
          <p:nvPr/>
        </p:nvCxnSpPr>
        <p:spPr>
          <a:xfrm flipV="1">
            <a:off x="1828800" y="3479854"/>
            <a:ext cx="854911" cy="54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944CBAAD-F088-7F72-466F-EEF80AD5741E}"/>
              </a:ext>
            </a:extLst>
          </p:cNvPr>
          <p:cNvSpPr/>
          <p:nvPr/>
        </p:nvSpPr>
        <p:spPr>
          <a:xfrm>
            <a:off x="5962805" y="2612682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87804D-E031-9BA6-38EC-81E6F064598B}"/>
              </a:ext>
            </a:extLst>
          </p:cNvPr>
          <p:cNvCxnSpPr>
            <a:cxnSpLocks/>
            <a:stCxn id="5" idx="3"/>
            <a:endCxn id="74" idx="2"/>
          </p:cNvCxnSpPr>
          <p:nvPr/>
        </p:nvCxnSpPr>
        <p:spPr>
          <a:xfrm>
            <a:off x="4552295" y="2572544"/>
            <a:ext cx="1410510" cy="53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F14C730-4630-D3B8-6F13-9ADC880DBB02}"/>
              </a:ext>
            </a:extLst>
          </p:cNvPr>
          <p:cNvCxnSpPr>
            <a:cxnSpLocks/>
            <a:stCxn id="49" idx="3"/>
            <a:endCxn id="74" idx="2"/>
          </p:cNvCxnSpPr>
          <p:nvPr/>
        </p:nvCxnSpPr>
        <p:spPr>
          <a:xfrm flipV="1">
            <a:off x="4552295" y="3107982"/>
            <a:ext cx="1410510" cy="371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36FA386-AF5A-34BB-5F2D-EA480145EA28}"/>
              </a:ext>
            </a:extLst>
          </p:cNvPr>
          <p:cNvSpPr/>
          <p:nvPr/>
        </p:nvSpPr>
        <p:spPr>
          <a:xfrm>
            <a:off x="3561695" y="4078197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DCF3D37-8DF5-54FD-7358-3FB93F1F8C80}"/>
              </a:ext>
            </a:extLst>
          </p:cNvPr>
          <p:cNvCxnSpPr>
            <a:cxnSpLocks/>
            <a:stCxn id="81" idx="3"/>
            <a:endCxn id="74" idx="2"/>
          </p:cNvCxnSpPr>
          <p:nvPr/>
        </p:nvCxnSpPr>
        <p:spPr>
          <a:xfrm flipV="1">
            <a:off x="4552295" y="3107982"/>
            <a:ext cx="1410510" cy="1342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A6506A-E549-91E5-1FD3-6792524B2773}"/>
              </a:ext>
            </a:extLst>
          </p:cNvPr>
          <p:cNvCxnSpPr>
            <a:cxnSpLocks/>
            <a:stCxn id="74" idx="6"/>
            <a:endCxn id="20" idx="1"/>
          </p:cNvCxnSpPr>
          <p:nvPr/>
        </p:nvCxnSpPr>
        <p:spPr>
          <a:xfrm flipV="1">
            <a:off x="6953405" y="3105236"/>
            <a:ext cx="357887" cy="2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EB85E80-5A2F-11F5-D085-1B161A647B84}"/>
              </a:ext>
            </a:extLst>
          </p:cNvPr>
          <p:cNvSpPr txBox="1"/>
          <p:nvPr/>
        </p:nvSpPr>
        <p:spPr>
          <a:xfrm>
            <a:off x="2741108" y="1346770"/>
            <a:ext cx="263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W" sz="2800" b="1" dirty="0"/>
              <a:t>Hidden Layer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661DA39-8840-79B2-E314-708E0D6D8713}"/>
              </a:ext>
            </a:extLst>
          </p:cNvPr>
          <p:cNvSpPr/>
          <p:nvPr/>
        </p:nvSpPr>
        <p:spPr>
          <a:xfrm>
            <a:off x="2523392" y="2092569"/>
            <a:ext cx="2189285" cy="940777"/>
          </a:xfrm>
          <a:prstGeom prst="round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0AE68-B589-BAA1-5DB8-E50C5F4C494A}"/>
              </a:ext>
            </a:extLst>
          </p:cNvPr>
          <p:cNvSpPr txBox="1"/>
          <p:nvPr/>
        </p:nvSpPr>
        <p:spPr>
          <a:xfrm>
            <a:off x="4712677" y="2096462"/>
            <a:ext cx="2631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W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Hidden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780C2-5451-100B-EA47-65A14497461C}"/>
              </a:ext>
            </a:extLst>
          </p:cNvPr>
          <p:cNvSpPr txBox="1"/>
          <p:nvPr/>
        </p:nvSpPr>
        <p:spPr>
          <a:xfrm>
            <a:off x="5372881" y="4364647"/>
            <a:ext cx="1494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W" sz="2000" b="1" dirty="0">
                <a:solidFill>
                  <a:srgbClr val="00B0F0"/>
                </a:solidFill>
              </a:rPr>
              <a:t>Activations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C483E8-4614-C97A-C17A-47F04DDDDC45}"/>
              </a:ext>
            </a:extLst>
          </p:cNvPr>
          <p:cNvCxnSpPr>
            <a:cxnSpLocks/>
            <a:stCxn id="15" idx="0"/>
            <a:endCxn id="49" idx="2"/>
          </p:cNvCxnSpPr>
          <p:nvPr/>
        </p:nvCxnSpPr>
        <p:spPr>
          <a:xfrm flipV="1">
            <a:off x="2523392" y="3851725"/>
            <a:ext cx="1533603" cy="712336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B17EB5-336C-100F-2011-1864D41DD224}"/>
              </a:ext>
            </a:extLst>
          </p:cNvPr>
          <p:cNvCxnSpPr>
            <a:cxnSpLocks/>
            <a:stCxn id="15" idx="0"/>
            <a:endCxn id="5" idx="2"/>
          </p:cNvCxnSpPr>
          <p:nvPr/>
        </p:nvCxnSpPr>
        <p:spPr>
          <a:xfrm flipV="1">
            <a:off x="2523392" y="2944415"/>
            <a:ext cx="1533603" cy="1619646"/>
          </a:xfrm>
          <a:prstGeom prst="straightConnector1">
            <a:avLst/>
          </a:prstGeom>
          <a:ln w="381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845BED9-9259-C02E-DAFA-0A160FF68B78}"/>
              </a:ext>
            </a:extLst>
          </p:cNvPr>
          <p:cNvSpPr txBox="1"/>
          <p:nvPr/>
        </p:nvSpPr>
        <p:spPr>
          <a:xfrm>
            <a:off x="1723136" y="4564061"/>
            <a:ext cx="160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W" sz="2000" b="1" dirty="0">
                <a:solidFill>
                  <a:srgbClr val="7030A0"/>
                </a:solidFill>
              </a:rPr>
              <a:t>Activation </a:t>
            </a:r>
          </a:p>
          <a:p>
            <a:r>
              <a:rPr lang="en-KW" sz="2000" b="1" dirty="0">
                <a:solidFill>
                  <a:srgbClr val="7030A0"/>
                </a:solidFill>
              </a:rPr>
              <a:t>Function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337D31-0975-A785-6757-42C71B76A6FC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095298" y="3412828"/>
            <a:ext cx="1024625" cy="951819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BE1234B-D3F8-AC5D-866E-7C100E04C87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4955873" y="2787253"/>
            <a:ext cx="1164050" cy="1577394"/>
          </a:xfrm>
          <a:prstGeom prst="straightConnector1">
            <a:avLst/>
          </a:prstGeom>
          <a:ln w="38100">
            <a:solidFill>
              <a:srgbClr val="00B0F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7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9" grpId="0" animBg="1"/>
      <p:bldP spid="90" grpId="0"/>
      <p:bldP spid="7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A1CC-513A-8E41-D73A-641A6B52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Common Non-Linear Activation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38A1E-609A-D48C-140A-76734233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592341"/>
            <a:ext cx="10515600" cy="2817905"/>
          </a:xfrm>
        </p:spPr>
      </p:pic>
    </p:spTree>
    <p:extLst>
      <p:ext uri="{BB962C8B-B14F-4D97-AF65-F5344CB8AC3E}">
        <p14:creationId xmlns:p14="http://schemas.microsoft.com/office/powerpoint/2010/main" val="406769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33B9-E7E8-4130-6223-1803DCD74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Why Non-Linearities?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8078B-9D1A-A896-3539-8797D8D34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282" y="1825625"/>
            <a:ext cx="5329517" cy="4351338"/>
          </a:xfrm>
        </p:spPr>
        <p:txBody>
          <a:bodyPr>
            <a:normAutofit/>
          </a:bodyPr>
          <a:lstStyle/>
          <a:p>
            <a:r>
              <a:rPr lang="en-KW" dirty="0"/>
              <a:t>MLP can represent more complex input – output relationships</a:t>
            </a:r>
          </a:p>
          <a:p>
            <a:r>
              <a:rPr lang="en-KW" dirty="0"/>
              <a:t>Examples of randomly initialized MLP with 2 inputs, and 20 hidden ReLU units</a:t>
            </a:r>
          </a:p>
          <a:p>
            <a:r>
              <a:rPr lang="en-KW" dirty="0"/>
              <a:t>Changing weights =&gt; different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94B34-22B9-F5EB-F41D-D191762C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594412" cy="4511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6D2AAF-8EF8-FDF2-518E-FC9A2B6A8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568971" cy="448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BEF992-CE49-ADF5-004F-CA3AEE6DA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4568971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91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C5E8-D5E3-1AA7-6B9E-AB606443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Weight Initialization Matters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52353-B1A2-BC9C-C81C-A69B6CDA0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8494" y="1825625"/>
                <a:ext cx="6145305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KW" dirty="0"/>
                  <a:t>Suppose x</a:t>
                </a:r>
                <a:r>
                  <a:rPr lang="en-KW" baseline="-25000" dirty="0"/>
                  <a:t>1</a:t>
                </a:r>
                <a:r>
                  <a:rPr lang="en-KW" dirty="0"/>
                  <a:t>, ..., x</a:t>
                </a:r>
                <a:r>
                  <a:rPr lang="en-KW" baseline="-25000" dirty="0"/>
                  <a:t>k</a:t>
                </a:r>
                <a:r>
                  <a:rPr lang="en-KW" dirty="0"/>
                  <a:t> are given </a:t>
                </a:r>
              </a:p>
              <a:p>
                <a:r>
                  <a:rPr lang="en-KW" dirty="0"/>
                  <a:t>w</a:t>
                </a:r>
                <a:r>
                  <a:rPr lang="en-KW" baseline="-25000" dirty="0"/>
                  <a:t>1</a:t>
                </a:r>
                <a:r>
                  <a:rPr lang="en-KW" dirty="0"/>
                  <a:t>, ..., w</a:t>
                </a:r>
                <a:r>
                  <a:rPr lang="en-KW" baseline="-25000" dirty="0"/>
                  <a:t>k</a:t>
                </a:r>
                <a:r>
                  <a:rPr lang="en-KW" dirty="0"/>
                  <a:t> are randomly initialized from a standard normal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KW" sz="2400" b="0" dirty="0">
                  <a:solidFill>
                    <a:srgbClr val="7030A0"/>
                  </a:solidFill>
                </a:endParaRPr>
              </a:p>
              <a:p>
                <a:r>
                  <a:rPr lang="en-KW" sz="2400" dirty="0"/>
                  <a:t>More inputs =&gt; greater variance! (i.e., greater chance of extreme output values)</a:t>
                </a:r>
              </a:p>
              <a:p>
                <a:r>
                  <a:rPr lang="en-KW" sz="2400" dirty="0"/>
                  <a:t>Can blow up the forward pass &amp; gradients</a:t>
                </a:r>
              </a:p>
              <a:p>
                <a:r>
                  <a:rPr lang="en-KW" sz="2400" dirty="0"/>
                  <a:t>If output is going into non-linearity, the activation could saturate and no learning occurs</a:t>
                </a:r>
              </a:p>
              <a:p>
                <a:r>
                  <a:rPr lang="en-KW" sz="2400" dirty="0">
                    <a:solidFill>
                      <a:srgbClr val="00B0F0"/>
                    </a:solidFill>
                  </a:rPr>
                  <a:t>Common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KW" sz="2400" b="0" dirty="0">
                    <a:solidFill>
                      <a:srgbClr val="7030A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KW" sz="2400" b="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52353-B1A2-BC9C-C81C-A69B6CDA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8494" y="1825625"/>
                <a:ext cx="6145305" cy="4351338"/>
              </a:xfrm>
              <a:blipFill>
                <a:blip r:embed="rId3"/>
                <a:stretch>
                  <a:fillRect l="-1031" t="-6686" r="-1856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748CB91-B9EB-0724-1FE0-5B38121A41E9}"/>
              </a:ext>
            </a:extLst>
          </p:cNvPr>
          <p:cNvSpPr/>
          <p:nvPr/>
        </p:nvSpPr>
        <p:spPr>
          <a:xfrm>
            <a:off x="2880934" y="3370283"/>
            <a:ext cx="1035436" cy="103543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4DF0F-A579-2045-1215-40CBFE626A03}"/>
              </a:ext>
            </a:extLst>
          </p:cNvPr>
          <p:cNvSpPr/>
          <p:nvPr/>
        </p:nvSpPr>
        <p:spPr>
          <a:xfrm>
            <a:off x="838200" y="1891705"/>
            <a:ext cx="990600" cy="5899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8A5493-843B-254D-7253-F980EEA53974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>
            <a:off x="1828800" y="2186675"/>
            <a:ext cx="1052134" cy="1701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2174-DE9B-2A18-6FF5-1439D37C9BCA}"/>
              </a:ext>
            </a:extLst>
          </p:cNvPr>
          <p:cNvSpPr/>
          <p:nvPr/>
        </p:nvSpPr>
        <p:spPr>
          <a:xfrm>
            <a:off x="838200" y="2560250"/>
            <a:ext cx="990600" cy="5899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2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086BF9-CCB2-6691-5AB3-DB4A6D74189D}"/>
              </a:ext>
            </a:extLst>
          </p:cNvPr>
          <p:cNvSpPr/>
          <p:nvPr/>
        </p:nvSpPr>
        <p:spPr>
          <a:xfrm>
            <a:off x="838200" y="3228795"/>
            <a:ext cx="990600" cy="5899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3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2D52B8-AEDD-7253-2E50-20B94517A961}"/>
              </a:ext>
            </a:extLst>
          </p:cNvPr>
          <p:cNvSpPr/>
          <p:nvPr/>
        </p:nvSpPr>
        <p:spPr>
          <a:xfrm>
            <a:off x="838200" y="3888001"/>
            <a:ext cx="990600" cy="5899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4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CC316C-A2B3-C252-93A8-E0891827231C}"/>
              </a:ext>
            </a:extLst>
          </p:cNvPr>
          <p:cNvSpPr/>
          <p:nvPr/>
        </p:nvSpPr>
        <p:spPr>
          <a:xfrm>
            <a:off x="838200" y="4556546"/>
            <a:ext cx="990600" cy="5899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371D03-7E96-E899-42F8-AC9291DCC963}"/>
              </a:ext>
            </a:extLst>
          </p:cNvPr>
          <p:cNvSpPr/>
          <p:nvPr/>
        </p:nvSpPr>
        <p:spPr>
          <a:xfrm>
            <a:off x="838200" y="5225091"/>
            <a:ext cx="990600" cy="5899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K</a:t>
            </a:r>
            <a:endParaRPr lang="en-KW" sz="28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25BBE7-9681-260E-991B-BFCB90E613D0}"/>
              </a:ext>
            </a:extLst>
          </p:cNvPr>
          <p:cNvCxnSpPr>
            <a:cxnSpLocks/>
            <a:stCxn id="19" idx="3"/>
            <a:endCxn id="10" idx="2"/>
          </p:cNvCxnSpPr>
          <p:nvPr/>
        </p:nvCxnSpPr>
        <p:spPr>
          <a:xfrm>
            <a:off x="1828800" y="2855220"/>
            <a:ext cx="1052134" cy="1032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C08F15-D804-64FA-DBBA-62F8A64AFC70}"/>
              </a:ext>
            </a:extLst>
          </p:cNvPr>
          <p:cNvCxnSpPr>
            <a:cxnSpLocks/>
            <a:stCxn id="46" idx="3"/>
            <a:endCxn id="10" idx="2"/>
          </p:cNvCxnSpPr>
          <p:nvPr/>
        </p:nvCxnSpPr>
        <p:spPr>
          <a:xfrm>
            <a:off x="1828800" y="3523765"/>
            <a:ext cx="1052134" cy="364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865024B-CB4E-CCE8-3399-57120D0F467E}"/>
              </a:ext>
            </a:extLst>
          </p:cNvPr>
          <p:cNvCxnSpPr>
            <a:cxnSpLocks/>
            <a:stCxn id="47" idx="3"/>
            <a:endCxn id="10" idx="2"/>
          </p:cNvCxnSpPr>
          <p:nvPr/>
        </p:nvCxnSpPr>
        <p:spPr>
          <a:xfrm flipV="1">
            <a:off x="1828800" y="3888001"/>
            <a:ext cx="1052134" cy="294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D2BE6B-B59B-CF14-1F48-FA8DB9B5F220}"/>
              </a:ext>
            </a:extLst>
          </p:cNvPr>
          <p:cNvCxnSpPr>
            <a:cxnSpLocks/>
            <a:stCxn id="48" idx="3"/>
            <a:endCxn id="10" idx="2"/>
          </p:cNvCxnSpPr>
          <p:nvPr/>
        </p:nvCxnSpPr>
        <p:spPr>
          <a:xfrm flipV="1">
            <a:off x="1828800" y="3888001"/>
            <a:ext cx="1052134" cy="963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9B57DE-D6D0-8AE8-CE1C-6921D5463B3C}"/>
              </a:ext>
            </a:extLst>
          </p:cNvPr>
          <p:cNvCxnSpPr>
            <a:cxnSpLocks/>
            <a:stCxn id="49" idx="3"/>
            <a:endCxn id="10" idx="2"/>
          </p:cNvCxnSpPr>
          <p:nvPr/>
        </p:nvCxnSpPr>
        <p:spPr>
          <a:xfrm flipV="1">
            <a:off x="1828800" y="3888001"/>
            <a:ext cx="1052134" cy="163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B6E3493-FFA5-A734-5791-FFD4BBE358ED}"/>
              </a:ext>
            </a:extLst>
          </p:cNvPr>
          <p:cNvSpPr txBox="1"/>
          <p:nvPr/>
        </p:nvSpPr>
        <p:spPr>
          <a:xfrm>
            <a:off x="2089075" y="2191984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w</a:t>
            </a:r>
            <a:r>
              <a:rPr lang="en-KW" sz="2800" baseline="-25000" dirty="0"/>
              <a:t>1</a:t>
            </a:r>
            <a:endParaRPr lang="en-KW" sz="28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1CEDFE-44BA-9180-F767-06937183310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916370" y="3888001"/>
            <a:ext cx="7721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67B14C9-9C84-C5FA-D372-084C39D6D625}"/>
              </a:ext>
            </a:extLst>
          </p:cNvPr>
          <p:cNvSpPr txBox="1"/>
          <p:nvPr/>
        </p:nvSpPr>
        <p:spPr>
          <a:xfrm>
            <a:off x="3871534" y="3954721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EA7FFEC-3724-8604-863E-EE170205E603}"/>
                  </a:ext>
                </a:extLst>
              </p:cNvPr>
              <p:cNvSpPr txBox="1"/>
              <p:nvPr/>
            </p:nvSpPr>
            <p:spPr>
              <a:xfrm>
                <a:off x="2337336" y="4759601"/>
                <a:ext cx="1082027" cy="456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KW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EA7FFEC-3724-8604-863E-EE170205E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336" y="4759601"/>
                <a:ext cx="1082027" cy="456151"/>
              </a:xfrm>
              <a:prstGeom prst="rect">
                <a:avLst/>
              </a:prstGeom>
              <a:blipFill>
                <a:blip r:embed="rId4"/>
                <a:stretch>
                  <a:fillRect l="-3448" r="-2299" b="-18919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64301F2-2962-2F16-83B8-AA5BC37BC6AF}"/>
                  </a:ext>
                </a:extLst>
              </p:cNvPr>
              <p:cNvSpPr txBox="1"/>
              <p:nvPr/>
            </p:nvSpPr>
            <p:spPr>
              <a:xfrm>
                <a:off x="838200" y="5971005"/>
                <a:ext cx="4527177" cy="68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KW" b="1" dirty="0">
                    <a:solidFill>
                      <a:srgbClr val="7030A0"/>
                    </a:solidFill>
                  </a:rPr>
                  <a:t> Number of units in previous layer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KW" b="1" dirty="0">
                    <a:solidFill>
                      <a:srgbClr val="7030A0"/>
                    </a:solidFill>
                  </a:rPr>
                  <a:t> Number of units in next layer</a:t>
                </a: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64301F2-2962-2F16-83B8-AA5BC37B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71005"/>
                <a:ext cx="4527177" cy="681790"/>
              </a:xfrm>
              <a:prstGeom prst="rect">
                <a:avLst/>
              </a:prstGeom>
              <a:blipFill>
                <a:blip r:embed="rId5"/>
                <a:stretch>
                  <a:fillRect t="-1818" b="-10909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52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Get an intuition for the kinds of functions MLP can represent</a:t>
            </a:r>
          </a:p>
          <a:p>
            <a:r>
              <a:rPr lang="en-KW" dirty="0"/>
              <a:t>Implement MLP</a:t>
            </a:r>
          </a:p>
          <a:p>
            <a:r>
              <a:rPr lang="en-KW" dirty="0"/>
              <a:t>Train on the nonseparable data and evaluate</a:t>
            </a:r>
          </a:p>
          <a:p>
            <a:r>
              <a:rPr lang="en-KW" dirty="0"/>
              <a:t>Visualize results</a:t>
            </a:r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11197</TotalTime>
  <Words>296</Words>
  <Application>Microsoft Macintosh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Block 11: Multi Layer Perceptron</vt:lpstr>
      <vt:lpstr>Can Logistic Regression Handle This?</vt:lpstr>
      <vt:lpstr>Can Logistic Regression Handle This?</vt:lpstr>
      <vt:lpstr>Logistic Regression Diagram</vt:lpstr>
      <vt:lpstr>Solution: Introduce Non-Linearities</vt:lpstr>
      <vt:lpstr>Common Non-Linear Activation Functions</vt:lpstr>
      <vt:lpstr>Why Non-Linearities?</vt:lpstr>
      <vt:lpstr>Weight Initialization Matters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153</cp:revision>
  <dcterms:created xsi:type="dcterms:W3CDTF">2025-10-01T15:15:52Z</dcterms:created>
  <dcterms:modified xsi:type="dcterms:W3CDTF">2025-10-21T19:17:08Z</dcterms:modified>
</cp:coreProperties>
</file>