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0"/>
  </p:notesMasterIdLst>
  <p:sldIdLst>
    <p:sldId id="256" r:id="rId2"/>
    <p:sldId id="279" r:id="rId3"/>
    <p:sldId id="285" r:id="rId4"/>
    <p:sldId id="287" r:id="rId5"/>
    <p:sldId id="288" r:id="rId6"/>
    <p:sldId id="289" r:id="rId7"/>
    <p:sldId id="290" r:id="rId8"/>
    <p:sldId id="291" r:id="rId9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274"/>
    <p:restoredTop sz="80087"/>
  </p:normalViewPr>
  <p:slideViewPr>
    <p:cSldViewPr snapToGrid="0">
      <p:cViewPr>
        <p:scale>
          <a:sx n="111" d="100"/>
          <a:sy n="111" d="100"/>
        </p:scale>
        <p:origin x="1832" y="12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03/10/2025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3: Gradient Descent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19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0B8F52-D0B1-380B-3F64-8BC098481C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Scalability of Brute Force Optimization</a:t>
            </a:r>
          </a:p>
        </p:txBody>
      </p:sp>
      <p:sp>
        <p:nvSpPr>
          <p:cNvPr id="22" name="Content Placeholder 21">
            <a:extLst>
              <a:ext uri="{FF2B5EF4-FFF2-40B4-BE49-F238E27FC236}">
                <a16:creationId xmlns:a16="http://schemas.microsoft.com/office/drawing/2014/main" id="{E8E13BB8-1803-A517-002E-BE67EE7414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07427"/>
          </a:xfrm>
        </p:spPr>
        <p:txBody>
          <a:bodyPr>
            <a:normAutofit/>
          </a:bodyPr>
          <a:lstStyle/>
          <a:p>
            <a:r>
              <a:rPr lang="en-KW" dirty="0"/>
              <a:t>We used brute force to find b0 in b1 in:</a:t>
            </a:r>
          </a:p>
          <a:p>
            <a:pPr marL="0" indent="0" algn="ctr">
              <a:buNone/>
            </a:pPr>
            <a:r>
              <a:rPr lang="en-KW" sz="2800" b="1" dirty="0">
                <a:solidFill>
                  <a:srgbClr val="00B0F0"/>
                </a:solidFill>
              </a:rPr>
              <a:t>MPG = b0 + b1 * HP</a:t>
            </a:r>
          </a:p>
          <a:p>
            <a:pPr marL="0" indent="0" algn="ctr">
              <a:buNone/>
            </a:pPr>
            <a:endParaRPr lang="en-KW" sz="2800" b="1" dirty="0">
              <a:solidFill>
                <a:srgbClr val="00B0F0"/>
              </a:solidFill>
            </a:endParaRPr>
          </a:p>
          <a:p>
            <a:r>
              <a:rPr lang="en-KW" dirty="0"/>
              <a:t>Considered a grid of 100x100 values of b0 and b1 </a:t>
            </a:r>
          </a:p>
          <a:p>
            <a:pPr lvl="1"/>
            <a:r>
              <a:rPr lang="en-KW" dirty="0"/>
              <a:t>Curse of dimensionality: 10,000 combinations for just two params!</a:t>
            </a:r>
          </a:p>
          <a:p>
            <a:pPr lvl="1"/>
            <a:endParaRPr lang="en-KW" dirty="0"/>
          </a:p>
          <a:p>
            <a:r>
              <a:rPr lang="en-KW" dirty="0"/>
              <a:t>Large Language Models have </a:t>
            </a:r>
            <a:r>
              <a:rPr lang="en-KW" u="sng" dirty="0"/>
              <a:t>billions</a:t>
            </a:r>
            <a:r>
              <a:rPr lang="en-KW" dirty="0"/>
              <a:t> of parameters!</a:t>
            </a:r>
          </a:p>
          <a:p>
            <a:pPr marL="0" indent="0" algn="ctr">
              <a:buNone/>
            </a:pPr>
            <a:r>
              <a:rPr lang="en-KW" dirty="0">
                <a:solidFill>
                  <a:srgbClr val="7030A0"/>
                </a:solidFill>
              </a:rPr>
              <a:t>Use gradiant descent</a:t>
            </a:r>
          </a:p>
        </p:txBody>
      </p:sp>
    </p:spTree>
    <p:extLst>
      <p:ext uri="{BB962C8B-B14F-4D97-AF65-F5344CB8AC3E}">
        <p14:creationId xmlns:p14="http://schemas.microsoft.com/office/powerpoint/2010/main" val="241657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0AAD7-CF63-3A86-2153-CB34D2E79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Gradient Descent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125513D2-988E-AE01-7C2E-F074D8C5215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68400" y="1899444"/>
            <a:ext cx="4521200" cy="4203700"/>
          </a:xfrm>
        </p:spPr>
      </p:pic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9A68F6-93F2-B349-8E26-A6229E55448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KW" dirty="0"/>
              <a:t>Start at some random point</a:t>
            </a:r>
          </a:p>
          <a:p>
            <a:r>
              <a:rPr lang="en-KW" dirty="0"/>
              <a:t>Evaluate loss at that point</a:t>
            </a:r>
          </a:p>
          <a:p>
            <a:r>
              <a:rPr lang="en-KW" dirty="0"/>
              <a:t>Take a step in the downward direction</a:t>
            </a:r>
          </a:p>
          <a:p>
            <a:r>
              <a:rPr lang="en-KW" dirty="0"/>
              <a:t>Repeat until you hit the minimum</a:t>
            </a:r>
          </a:p>
          <a:p>
            <a:pPr marL="0" indent="0">
              <a:buNone/>
            </a:pPr>
            <a:endParaRPr lang="en-KW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KW" dirty="0">
                <a:solidFill>
                  <a:srgbClr val="7030A0"/>
                </a:solidFill>
              </a:rPr>
              <a:t>How to find the “downward direction?”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AFF25C18-CE84-419B-8C21-61F3CF3D8440}"/>
              </a:ext>
            </a:extLst>
          </p:cNvPr>
          <p:cNvCxnSpPr/>
          <p:nvPr/>
        </p:nvCxnSpPr>
        <p:spPr>
          <a:xfrm flipH="1">
            <a:off x="2365513" y="3627783"/>
            <a:ext cx="2524539" cy="705678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264FD88-5EF2-5F98-FC7A-9C2F4D77A68B}"/>
              </a:ext>
            </a:extLst>
          </p:cNvPr>
          <p:cNvCxnSpPr>
            <a:cxnSpLocks/>
          </p:cNvCxnSpPr>
          <p:nvPr/>
        </p:nvCxnSpPr>
        <p:spPr>
          <a:xfrm flipH="1" flipV="1">
            <a:off x="2365513" y="4333461"/>
            <a:ext cx="2067339" cy="22860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4EF4C49-25AF-CAA5-AF84-E1D38BBA004F}"/>
              </a:ext>
            </a:extLst>
          </p:cNvPr>
          <p:cNvCxnSpPr>
            <a:cxnSpLocks/>
          </p:cNvCxnSpPr>
          <p:nvPr/>
        </p:nvCxnSpPr>
        <p:spPr>
          <a:xfrm flipH="1">
            <a:off x="2822713" y="4562061"/>
            <a:ext cx="1610139" cy="437322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6D3E7D-8346-2792-879C-8DE7B77DA71B}"/>
              </a:ext>
            </a:extLst>
          </p:cNvPr>
          <p:cNvCxnSpPr>
            <a:cxnSpLocks/>
          </p:cNvCxnSpPr>
          <p:nvPr/>
        </p:nvCxnSpPr>
        <p:spPr>
          <a:xfrm flipH="1" flipV="1">
            <a:off x="2822713" y="4999383"/>
            <a:ext cx="1182757" cy="109330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CC4BE63-38E9-686E-261A-7EA3F09662E6}"/>
              </a:ext>
            </a:extLst>
          </p:cNvPr>
          <p:cNvCxnSpPr>
            <a:cxnSpLocks/>
          </p:cNvCxnSpPr>
          <p:nvPr/>
        </p:nvCxnSpPr>
        <p:spPr>
          <a:xfrm flipH="1">
            <a:off x="3448878" y="5108713"/>
            <a:ext cx="556592" cy="238539"/>
          </a:xfrm>
          <a:prstGeom prst="line">
            <a:avLst/>
          </a:prstGeom>
          <a:ln w="28575">
            <a:solidFill>
              <a:srgbClr val="7030A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B4A0D4EC-8872-25EF-C6C8-9A8E338C603B}"/>
              </a:ext>
            </a:extLst>
          </p:cNvPr>
          <p:cNvSpPr/>
          <p:nvPr/>
        </p:nvSpPr>
        <p:spPr>
          <a:xfrm>
            <a:off x="4820478" y="3558209"/>
            <a:ext cx="139148" cy="1391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5CCEE715-F45D-220F-0F35-4F4CA4B206B4}"/>
              </a:ext>
            </a:extLst>
          </p:cNvPr>
          <p:cNvSpPr/>
          <p:nvPr/>
        </p:nvSpPr>
        <p:spPr>
          <a:xfrm>
            <a:off x="2295939" y="4263887"/>
            <a:ext cx="139148" cy="1391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D5CC7903-742A-C3FD-D4D8-2EDF09ADFBFF}"/>
              </a:ext>
            </a:extLst>
          </p:cNvPr>
          <p:cNvSpPr/>
          <p:nvPr/>
        </p:nvSpPr>
        <p:spPr>
          <a:xfrm>
            <a:off x="4363278" y="4482548"/>
            <a:ext cx="139148" cy="1391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E18E67DE-2418-64CF-473B-0FCE22C5320E}"/>
              </a:ext>
            </a:extLst>
          </p:cNvPr>
          <p:cNvSpPr/>
          <p:nvPr/>
        </p:nvSpPr>
        <p:spPr>
          <a:xfrm>
            <a:off x="2753139" y="4929809"/>
            <a:ext cx="139148" cy="1391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06D77C3A-0035-D20A-D8B6-8F78BAC58A31}"/>
              </a:ext>
            </a:extLst>
          </p:cNvPr>
          <p:cNvSpPr/>
          <p:nvPr/>
        </p:nvSpPr>
        <p:spPr>
          <a:xfrm>
            <a:off x="3935896" y="5019260"/>
            <a:ext cx="139148" cy="139148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9698672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F505B-7099-A6CC-E64F-54C237494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Calculus 101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8E5197-BEF5-FC14-983C-941A5E2FA3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W" dirty="0"/>
                  <a:t>The derivative of the loss function tells us the direction</a:t>
                </a:r>
              </a:p>
              <a:p>
                <a:r>
                  <a:rPr lang="en-KW" dirty="0"/>
                  <a:t>For our simple model, we want the partial derivatives of the loss function with respect to </a:t>
                </a:r>
                <a:r>
                  <a:rPr lang="en-KW" dirty="0">
                    <a:solidFill>
                      <a:srgbClr val="00B0F0"/>
                    </a:solidFill>
                  </a:rPr>
                  <a:t>b0</a:t>
                </a:r>
                <a:r>
                  <a:rPr lang="en-KW" dirty="0"/>
                  <a:t> and </a:t>
                </a:r>
                <a:r>
                  <a:rPr lang="en-KW" dirty="0">
                    <a:solidFill>
                      <a:srgbClr val="00B0F0"/>
                    </a:solidFill>
                  </a:rPr>
                  <a:t>b1</a:t>
                </a:r>
              </a:p>
              <a:p>
                <a:r>
                  <a:rPr lang="en-KW" dirty="0"/>
                  <a:t>Remember, the MSE Loss is:</a:t>
                </a:r>
              </a:p>
              <a:p>
                <a:endParaRPr lang="en-KW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supHide m:val="on"/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  <m:sup/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−</m:t>
                                      </m:r>
                                      <m:sSub>
                                        <m:sSubPr>
                                          <m:ctrlP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acc>
                                            <m:accPr>
                                              <m:chr m:val="̂"/>
                                              <m:ctrlP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</m:ctrlPr>
                                            </m:accPr>
                                            <m:e>
                                              <m:r>
                                                <a:rPr lang="en-US" b="0" i="1" smtClean="0">
                                                  <a:solidFill>
                                                    <a:srgbClr val="7030A0"/>
                                                  </a:solidFill>
                                                  <a:latin typeface="Cambria Math" panose="02040503050406030204" pitchFamily="18" charset="0"/>
                                                  <a:ea typeface="Cambria Math" panose="02040503050406030204" pitchFamily="18" charset="0"/>
                                                </a:rPr>
                                                <m:t>𝑦</m:t>
                                              </m:r>
                                            </m:e>
                                          </m:acc>
                                        </m:e>
                                        <m:sub>
                                          <m:r>
                                            <a:rPr lang="en-US" b="0" i="1" smtClean="0">
                                              <a:solidFill>
                                                <a:srgbClr val="7030A0"/>
                                              </a:solidFill>
                                              <a:latin typeface="Cambria Math" panose="02040503050406030204" pitchFamily="18" charset="0"/>
                                              <a:ea typeface="Cambria Math" panose="02040503050406030204" pitchFamily="18" charset="0"/>
                                            </a:rPr>
                                            <m:t>𝑖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  <m:sup>
                                  <m: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en-KW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KW" dirty="0">
                    <a:solidFill>
                      <a:srgbClr val="0070C0"/>
                    </a:solidFill>
                  </a:rPr>
                  <a:t>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KW" dirty="0">
                    <a:solidFill>
                      <a:srgbClr val="0070C0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̂"/>
                            <m:ctrlPr>
                              <a:rPr lang="en-US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>
                                <a:solidFill>
                                  <a:srgbClr val="0070C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</m:acc>
                      </m:e>
                      <m:sub>
                        <m:r>
                          <a:rPr lang="en-US" b="0" i="1">
                            <a:solidFill>
                              <a:srgbClr val="0070C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KW" dirty="0">
                    <a:solidFill>
                      <a:srgbClr val="0070C0"/>
                    </a:solidFill>
                  </a:rPr>
                  <a:t> is the ith observation and model prediction, respectively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B8E5197-BEF5-FC14-983C-941A5E2FA3D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326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0718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9126B-74A9-032E-AFEE-A65BB3EA9A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Calculus 101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7BC489-6DDC-833A-A413-BEC163D0B08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10000"/>
              </a:bodyPr>
              <a:lstStyle/>
              <a:p>
                <a:pPr marL="0" indent="0">
                  <a:buNone/>
                </a:pPr>
                <a:r>
                  <a:rPr lang="en-KW" dirty="0"/>
                  <a:t>The derivatives are: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KW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2(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KW" b="0" dirty="0">
                    <a:solidFill>
                      <a:srgbClr val="7030A0"/>
                    </a:solidFill>
                  </a:rPr>
                  <a:t>			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W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KW" dirty="0"/>
                  <a:t>Gradient descent update rule: 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KW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den>
                    </m:f>
                  </m:oMath>
                </a14:m>
                <a:r>
                  <a:rPr lang="en-KW" b="0" dirty="0">
                    <a:solidFill>
                      <a:srgbClr val="7030A0"/>
                    </a:solidFill>
                  </a:rPr>
                  <a:t> 		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←</m:t>
                    </m:r>
                    <m:sSub>
                      <m:sSubPr>
                        <m:ctrlP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𝜂</m:t>
                    </m:r>
                    <m:f>
                      <m:fPr>
                        <m:ctrlPr>
                          <a:rPr lang="en-KW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</m:oMath>
                </a14:m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endParaRPr lang="en-KW" b="0" dirty="0"/>
              </a:p>
              <a:p>
                <a:pPr marL="0" indent="0">
                  <a:buNone/>
                </a:pPr>
                <a:r>
                  <a:rPr lang="en-KW" dirty="0"/>
                  <a:t>Where</a:t>
                </a:r>
                <a:r>
                  <a:rPr lang="en-KW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𝜂</m:t>
                    </m:r>
                  </m:oMath>
                </a14:m>
                <a:r>
                  <a:rPr lang="en-KW" dirty="0"/>
                  <a:t> is the step size:</a:t>
                </a:r>
              </a:p>
              <a:p>
                <a:r>
                  <a:rPr lang="en-KW" dirty="0">
                    <a:solidFill>
                      <a:srgbClr val="7030A0"/>
                    </a:solidFill>
                  </a:rPr>
                  <a:t>Too small =&gt; slow learning</a:t>
                </a:r>
              </a:p>
              <a:p>
                <a:r>
                  <a:rPr lang="en-KW" dirty="0">
                    <a:solidFill>
                      <a:srgbClr val="7030A0"/>
                    </a:solidFill>
                  </a:rPr>
                  <a:t>Too large =&gt; overshoot minimum and oscillate</a:t>
                </a:r>
              </a:p>
              <a:p>
                <a:pPr marL="0" indent="0">
                  <a:buNone/>
                </a:pPr>
                <a:endParaRPr lang="en-KW" b="0" dirty="0">
                  <a:solidFill>
                    <a:srgbClr val="7030A0"/>
                  </a:solidFill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37BC489-6DDC-833A-A413-BEC163D0B08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4360" b="-3488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549576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D1B5D4-A8DE-33D5-3B12-CCE551A1DB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Example</a:t>
            </a:r>
          </a:p>
        </p:txBody>
      </p:sp>
      <p:pic>
        <p:nvPicPr>
          <p:cNvPr id="5" name="Content Placeholder 4" descr="A graph of a number of objects&#10;&#10;AI-generated content may be incorrect.">
            <a:extLst>
              <a:ext uri="{FF2B5EF4-FFF2-40B4-BE49-F238E27FC236}">
                <a16:creationId xmlns:a16="http://schemas.microsoft.com/office/drawing/2014/main" id="{07CA9A56-21BA-EFF2-D3D8-5E16DE46AC6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979962"/>
            <a:ext cx="10515600" cy="4042664"/>
          </a:xfrm>
        </p:spPr>
      </p:pic>
    </p:spTree>
    <p:extLst>
      <p:ext uri="{BB962C8B-B14F-4D97-AF65-F5344CB8AC3E}">
        <p14:creationId xmlns:p14="http://schemas.microsoft.com/office/powerpoint/2010/main" val="39819718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81E4E5-53A1-0FE1-BA93-CB869F913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Cautionary Note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E245F-E6CF-4471-B932-C9DA14ABA6E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KW" dirty="0">
                    <a:solidFill>
                      <a:srgbClr val="00B0F0"/>
                    </a:solidFill>
                  </a:rPr>
                  <a:t>Z-scoring: </a:t>
                </a:r>
                <a:r>
                  <a:rPr lang="en-KW" dirty="0"/>
                  <a:t>To make the example work, I had to normalize the input (horsepower) to a range of -1 to 1: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𝜇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𝜎</m:t>
                          </m:r>
                        </m:den>
                      </m:f>
                    </m:oMath>
                  </m:oMathPara>
                </a14:m>
                <a:endParaRPr lang="en-KW" b="0" dirty="0"/>
              </a:p>
              <a:p>
                <a:endParaRPr lang="en-KW" dirty="0"/>
              </a:p>
              <a:p>
                <a:r>
                  <a:rPr lang="en-KW" dirty="0">
                    <a:solidFill>
                      <a:srgbClr val="00B0F0"/>
                    </a:solidFill>
                  </a:rPr>
                  <a:t>Reason: </a:t>
                </a:r>
                <a:r>
                  <a:rPr lang="en-KW" dirty="0"/>
                  <a:t>look at the derivative: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KW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ℒ</m:t>
                        </m:r>
                      </m:num>
                      <m:den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𝜕</m:t>
                        </m:r>
                        <m:sSub>
                          <m:sSubPr>
                            <m:ctrlP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den>
                    </m:f>
                    <m:r>
                      <a:rPr lang="en-US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𝑁</m:t>
                        </m:r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  <m:sSub>
                          <m:sSubPr>
                            <m:ctrlP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</m:acc>
                          </m:e>
                          <m:sub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KW" b="0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en-KW" dirty="0"/>
                  <a:t>If x is large =&gt; derivative is large =&gt; step size has to be very small</a:t>
                </a:r>
              </a:p>
              <a:p>
                <a:pPr lvl="1"/>
                <a:r>
                  <a:rPr lang="en-KW" dirty="0"/>
                  <a:t>But that makes learning very slow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14E245F-E6CF-4471-B932-C9DA14ABA6E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86" t="-2326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99834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C579-3AE1-385E-B13A-F32CA337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E37E-50B3-DD2F-83D9-D2C97D23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Load dataset</a:t>
            </a:r>
          </a:p>
          <a:p>
            <a:r>
              <a:rPr lang="en-KW" dirty="0"/>
              <a:t>Z-score inputs</a:t>
            </a:r>
          </a:p>
          <a:p>
            <a:r>
              <a:rPr lang="en-KW" dirty="0"/>
              <a:t>Optimize model with gradient descent</a:t>
            </a:r>
          </a:p>
          <a:p>
            <a:r>
              <a:rPr lang="en-KW"/>
              <a:t>Try different input features</a:t>
            </a:r>
          </a:p>
        </p:txBody>
      </p:sp>
    </p:spTree>
    <p:extLst>
      <p:ext uri="{BB962C8B-B14F-4D97-AF65-F5344CB8AC3E}">
        <p14:creationId xmlns:p14="http://schemas.microsoft.com/office/powerpoint/2010/main" val="176006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4760</TotalTime>
  <Words>299</Words>
  <Application>Microsoft Macintosh PowerPoint</Application>
  <PresentationFormat>Widescreen</PresentationFormat>
  <Paragraphs>49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Aptos</vt:lpstr>
      <vt:lpstr>Aptos Display</vt:lpstr>
      <vt:lpstr>Arial</vt:lpstr>
      <vt:lpstr>Cambria Math</vt:lpstr>
      <vt:lpstr>Office Theme</vt:lpstr>
      <vt:lpstr>Block 3: Gradient Descent</vt:lpstr>
      <vt:lpstr>Scalability of Brute Force Optimization</vt:lpstr>
      <vt:lpstr>Gradient Descent</vt:lpstr>
      <vt:lpstr>Calculus 101</vt:lpstr>
      <vt:lpstr>Calculus 101</vt:lpstr>
      <vt:lpstr>Example</vt:lpstr>
      <vt:lpstr>Cautionary Note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68</cp:revision>
  <dcterms:created xsi:type="dcterms:W3CDTF">2025-10-01T15:15:52Z</dcterms:created>
  <dcterms:modified xsi:type="dcterms:W3CDTF">2025-10-06T07:27:38Z</dcterms:modified>
</cp:coreProperties>
</file>