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5" r:id="rId3"/>
    <p:sldId id="263" r:id="rId4"/>
    <p:sldId id="274" r:id="rId5"/>
    <p:sldId id="276" r:id="rId6"/>
    <p:sldId id="272" r:id="rId7"/>
    <p:sldId id="277" r:id="rId8"/>
    <p:sldId id="273" r:id="rId9"/>
    <p:sldId id="262" r:id="rId10"/>
    <p:sldId id="258" r:id="rId11"/>
    <p:sldId id="279" r:id="rId12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71"/>
    <p:restoredTop sz="80081"/>
  </p:normalViewPr>
  <p:slideViewPr>
    <p:cSldViewPr snapToGrid="0">
      <p:cViewPr varScale="1">
        <p:scale>
          <a:sx n="102" d="100"/>
          <a:sy n="102" d="100"/>
        </p:scale>
        <p:origin x="1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AF9C-BFBB-7344-81B1-BA27AD60250B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AF34-6B4C-E54E-8A71-2DCA512F23AC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8900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BCC9-5C0C-E844-BFB2-4C93A3E35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1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CAF34-6B4C-E54E-8A71-2DCA512F23AC}" type="slidenum">
              <a:rPr lang="en-KW" smtClean="0"/>
              <a:t>7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153923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W" dirty="0"/>
              <a:t>MSE: Mean Squared Error</a:t>
            </a:r>
          </a:p>
          <a:p>
            <a:r>
              <a:rPr lang="en-KW" dirty="0"/>
              <a:t>MAE: Mean Absolute Error</a:t>
            </a:r>
          </a:p>
          <a:p>
            <a:r>
              <a:rPr lang="en-KW" dirty="0"/>
              <a:t>CE: Cross Entropy</a:t>
            </a:r>
          </a:p>
          <a:p>
            <a:endParaRPr lang="en-KW" dirty="0"/>
          </a:p>
          <a:p>
            <a:r>
              <a:rPr lang="en-KW" dirty="0"/>
              <a:t>GD: Gradient Descent</a:t>
            </a:r>
          </a:p>
          <a:p>
            <a:r>
              <a:rPr lang="en-KW" dirty="0"/>
              <a:t>SGD: Stochastic Gradient Descent</a:t>
            </a:r>
          </a:p>
          <a:p>
            <a:r>
              <a:rPr lang="en-KW" dirty="0"/>
              <a:t>NADAM: Nestrov-Accelerated Adam Optimizer</a:t>
            </a:r>
          </a:p>
          <a:p>
            <a:endParaRPr lang="en-KW" dirty="0"/>
          </a:p>
          <a:p>
            <a:r>
              <a:rPr lang="en-KW" dirty="0"/>
              <a:t>AUC-ROC: Area Under ROC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CAF34-6B4C-E54E-8A71-2DCA512F23AC}" type="slidenum">
              <a:rPr lang="en-KW" smtClean="0"/>
              <a:t>9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01079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FC9F-3FEE-244A-F999-EBE418F5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96D3-E3C8-8005-0F74-73AF9061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7DE9-8CE4-8B35-96EF-114B2AC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BB4D-C488-D49F-8F4E-A06CFA19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8E6F-4158-3173-2FF2-460CF78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808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E83-D0C9-A30E-9054-8F8418FC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61F0-3850-6152-C323-4290E7C2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8A54-2448-BCEE-2F39-B97BFF3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C73F-94D9-BC4B-5B1C-1D108679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15D3-8A27-CEFA-DBCC-9653139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034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59B5C-57B7-5723-29C8-829FBC685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4A64-D5C2-AD64-5D55-070EA508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0F4-5017-8D28-A65C-0A4975B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A4C3-369B-DE65-08B8-5D85DF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BC1-3503-992F-C324-4F978C3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154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20E-0794-40B7-3EE5-E4B39330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4351-3D0D-BF14-0D5B-679664D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1A2-EAAE-6ACB-F4D4-7515C15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446-E56C-1FEC-235C-2834246C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FA1-90D5-5E85-D9B2-73548BC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7874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9B6-967D-25A1-EA0E-FB990E54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708B-C405-B344-39CF-4B2EC81F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9D3A-BC32-B076-50CC-A0519B0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881B-C3C1-AEA8-D905-3B09E72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EF5-B0F4-9935-BAFD-25F723E1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709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ECE-A557-2EA8-C9F9-9961A81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BB8-8A8C-AF32-F17F-F0CDAECB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3B24-1F34-901E-2F82-98F50460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B0A3-EF2D-FA9C-33C5-D38F9FCC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99C2-9A2B-DB64-82A2-E0209C9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09A1-2960-416F-EBF8-D55BDBA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6950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EF8-038D-7834-6209-C2A429A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38ED-CD04-918E-3416-48073A75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A666-9B70-8184-F3C8-365A965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63D6-A67F-AC83-0F6E-D165EBC6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905A8-86AE-3855-AAE8-A8AF640E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4D39B-ACAB-1CCB-EB5F-A778713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968B2-7704-A144-F071-5C7106A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63C4-B312-E8A1-AAEA-C04E837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6169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7E2-3547-CBB3-209D-376E78C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FEC2-C79E-CD82-94BB-6E3B706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28F1-E5BB-D61D-7D55-574CAA7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2419-FC3A-4FF1-ADDB-80310C4C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695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F98D-9DCB-D04F-1304-1261674F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2328-DCE1-F392-6F10-11158E94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5402-FEB5-A5AC-E766-3CE8858D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87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EBA-1B9E-C9EB-2AEB-1056A2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B520-7670-DFB7-E67F-9FF193A1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2F-3B40-32A7-450D-7900DEC0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FBB0-D546-4C3D-05F9-BA2CC417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591F-74DD-C836-F2FD-3D2CC7AE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8F9F-FA95-BB44-CBB3-D1CEC83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091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636B-66DA-3672-5C55-90B3F3E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9A154-828D-5527-60D6-27056B3B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3C6F8-B1CB-084C-A99B-3F588120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D2AB-2C09-6601-6504-3FB78C9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4D3B-3843-A1FF-6CB7-43E271B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4B6E-E964-9A60-F11B-7777E97A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2189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4A35-6333-5A38-881D-92447D7F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2A0A-9A15-AF59-D197-3171075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B62D-BF38-77EA-FB49-6A345C91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E836-83C3-5E8C-7A20-323C5443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8206-E860-1902-21BA-53BD22E2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74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776-8520-D894-E08F-ECB183D9B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W" dirty="0"/>
              <a:t>Block 1: What is Machine Learning?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8F23-CC65-7302-3FAD-EE84686DE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dirty="0"/>
              <a:t>Mohammad M. Khajah</a:t>
            </a:r>
          </a:p>
          <a:p>
            <a:r>
              <a:rPr lang="en-KW" dirty="0"/>
              <a:t>October 2025</a:t>
            </a:r>
          </a:p>
        </p:txBody>
      </p:sp>
    </p:spTree>
    <p:extLst>
      <p:ext uri="{BB962C8B-B14F-4D97-AF65-F5344CB8AC3E}">
        <p14:creationId xmlns:p14="http://schemas.microsoft.com/office/powerpoint/2010/main" val="212480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C711-4908-7268-0340-D128CF4A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03BC-1BA7-4370-7C5C-36748B85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A scripting language lets you explicitly define the whole data processing &amp; modeling pipeline =&gt; better for reproducability</a:t>
            </a:r>
          </a:p>
          <a:p>
            <a:r>
              <a:rPr lang="en-KW" dirty="0"/>
              <a:t>There are multiple scripting languages to choose from: Python, R, Matlab, Julia, etc. </a:t>
            </a:r>
          </a:p>
          <a:p>
            <a:pPr lvl="1"/>
            <a:r>
              <a:rPr lang="en-KW" dirty="0"/>
              <a:t>Most of these are either commercial (vendor lock-in) or not general-purpose so you can only do one thing in them.</a:t>
            </a:r>
          </a:p>
          <a:p>
            <a:r>
              <a:rPr lang="en-KW" dirty="0"/>
              <a:t>Python has strong ML and scientific computing libraries AND it is a general purpose programming language</a:t>
            </a:r>
          </a:p>
          <a:p>
            <a:pPr lvl="1"/>
            <a:r>
              <a:rPr lang="en-KW" dirty="0"/>
              <a:t>You can code a website AND the ML pipeline in the same language</a:t>
            </a:r>
          </a:p>
          <a:p>
            <a:pPr lvl="1"/>
            <a:r>
              <a:rPr lang="en-KW" dirty="0"/>
              <a:t>Example: https://ssdd.kisr.edu.kw/gi_pred/search_gi</a:t>
            </a:r>
          </a:p>
          <a:p>
            <a:pPr lvl="2"/>
            <a:endParaRPr lang="en-KW" dirty="0"/>
          </a:p>
          <a:p>
            <a:pPr lvl="1"/>
            <a:endParaRPr lang="en-KW" dirty="0"/>
          </a:p>
        </p:txBody>
      </p:sp>
    </p:spTree>
    <p:extLst>
      <p:ext uri="{BB962C8B-B14F-4D97-AF65-F5344CB8AC3E}">
        <p14:creationId xmlns:p14="http://schemas.microsoft.com/office/powerpoint/2010/main" val="286967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D43C5-F969-2D2B-E484-3768B2704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72CA-3133-73A7-D064-2A34A7FF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Coding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F2A4-BC2E-21FD-9AA0-B01A26BDD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Quick overview of numpy &amp; pandas</a:t>
            </a:r>
          </a:p>
          <a:p>
            <a:r>
              <a:rPr lang="en-KW" dirty="0"/>
              <a:t>Load a dataset</a:t>
            </a:r>
          </a:p>
          <a:p>
            <a:r>
              <a:rPr lang="en-KW" dirty="0"/>
              <a:t>Visualize it</a:t>
            </a:r>
          </a:p>
        </p:txBody>
      </p:sp>
    </p:spTree>
    <p:extLst>
      <p:ext uri="{BB962C8B-B14F-4D97-AF65-F5344CB8AC3E}">
        <p14:creationId xmlns:p14="http://schemas.microsoft.com/office/powerpoint/2010/main" val="81358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09C1-0790-B449-A3AB-EDFBB596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of AI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06AA49-27A3-4426-BCFF-FB924F1ED7C4}"/>
              </a:ext>
            </a:extLst>
          </p:cNvPr>
          <p:cNvCxnSpPr>
            <a:cxnSpLocks/>
          </p:cNvCxnSpPr>
          <p:nvPr/>
        </p:nvCxnSpPr>
        <p:spPr>
          <a:xfrm>
            <a:off x="838199" y="3055239"/>
            <a:ext cx="10515600" cy="0"/>
          </a:xfrm>
          <a:prstGeom prst="straightConnector1">
            <a:avLst/>
          </a:prstGeom>
          <a:ln w="1270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33B9A61-5AD4-40EA-93A6-02DBD874B661}"/>
              </a:ext>
            </a:extLst>
          </p:cNvPr>
          <p:cNvSpPr/>
          <p:nvPr/>
        </p:nvSpPr>
        <p:spPr>
          <a:xfrm>
            <a:off x="746233" y="3305791"/>
            <a:ext cx="235131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Expert Systems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40A48E-4081-4CC9-95A5-4A456EB341E3}"/>
              </a:ext>
            </a:extLst>
          </p:cNvPr>
          <p:cNvSpPr/>
          <p:nvPr/>
        </p:nvSpPr>
        <p:spPr>
          <a:xfrm>
            <a:off x="654267" y="3903904"/>
            <a:ext cx="4414345" cy="1439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7030A0"/>
                </a:solidFill>
              </a:rPr>
              <a:t>Explicit A-&gt;B rules</a:t>
            </a:r>
          </a:p>
          <a:p>
            <a:r>
              <a:rPr lang="en-US" sz="2400" dirty="0">
                <a:solidFill>
                  <a:srgbClr val="7030A0"/>
                </a:solidFill>
              </a:rPr>
              <a:t>Expert systems: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If patient has symptom X -&gt; Y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If Y -&gt; order medication Z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F9A7C5-DC12-44CB-A895-600C64948B99}"/>
              </a:ext>
            </a:extLst>
          </p:cNvPr>
          <p:cNvSpPr/>
          <p:nvPr/>
        </p:nvSpPr>
        <p:spPr>
          <a:xfrm>
            <a:off x="654267" y="5342967"/>
            <a:ext cx="5183007" cy="1439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Understandable representation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Incapable of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Unable to deal with uncertainty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6AC174-8A9C-4032-9FA8-BA5F8D84F11E}"/>
              </a:ext>
            </a:extLst>
          </p:cNvPr>
          <p:cNvSpPr/>
          <p:nvPr/>
        </p:nvSpPr>
        <p:spPr>
          <a:xfrm>
            <a:off x="838199" y="1778708"/>
            <a:ext cx="10775731" cy="1439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rgbClr val="0070C0"/>
                </a:solidFill>
              </a:rPr>
              <a:t>AI algorithms range from symbolic to pure data-driven methods</a:t>
            </a:r>
          </a:p>
        </p:txBody>
      </p:sp>
      <p:sp>
        <p:nvSpPr>
          <p:cNvPr id="36" name="Rectangle 35" hidden="1">
            <a:extLst>
              <a:ext uri="{FF2B5EF4-FFF2-40B4-BE49-F238E27FC236}">
                <a16:creationId xmlns:a16="http://schemas.microsoft.com/office/drawing/2014/main" id="{182C92CF-6A4C-43EC-91F4-0B94DA87E770}"/>
              </a:ext>
            </a:extLst>
          </p:cNvPr>
          <p:cNvSpPr/>
          <p:nvPr/>
        </p:nvSpPr>
        <p:spPr>
          <a:xfrm>
            <a:off x="7638392" y="4504940"/>
            <a:ext cx="3715407" cy="11749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Machine Learning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8D446A1E-53E3-50C2-9910-57FDDEBF9277}"/>
              </a:ext>
            </a:extLst>
          </p:cNvPr>
          <p:cNvSpPr/>
          <p:nvPr/>
        </p:nvSpPr>
        <p:spPr>
          <a:xfrm>
            <a:off x="8132226" y="2701934"/>
            <a:ext cx="579863" cy="579863"/>
          </a:xfrm>
          <a:prstGeom prst="star5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1B8C11E7-E6CC-46FE-254C-C2AEA176521C}"/>
              </a:ext>
            </a:extLst>
          </p:cNvPr>
          <p:cNvSpPr/>
          <p:nvPr/>
        </p:nvSpPr>
        <p:spPr>
          <a:xfrm>
            <a:off x="10405540" y="2725928"/>
            <a:ext cx="579863" cy="579863"/>
          </a:xfrm>
          <a:prstGeom prst="star5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88CB2337-5251-600F-A27B-712BCF91102F}"/>
              </a:ext>
            </a:extLst>
          </p:cNvPr>
          <p:cNvSpPr/>
          <p:nvPr/>
        </p:nvSpPr>
        <p:spPr>
          <a:xfrm>
            <a:off x="5710390" y="2691042"/>
            <a:ext cx="579863" cy="579863"/>
          </a:xfrm>
          <a:prstGeom prst="star5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13953C-A71A-C1CF-AB8E-ADEA7970A8AF}"/>
              </a:ext>
            </a:extLst>
          </p:cNvPr>
          <p:cNvSpPr/>
          <p:nvPr/>
        </p:nvSpPr>
        <p:spPr>
          <a:xfrm>
            <a:off x="4701149" y="3270905"/>
            <a:ext cx="2443280" cy="1095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Probabilistic Graphical Models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Somewhat flexible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Open box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B83AEC-F43B-362B-DF45-CA63497687A5}"/>
              </a:ext>
            </a:extLst>
          </p:cNvPr>
          <p:cNvSpPr/>
          <p:nvPr/>
        </p:nvSpPr>
        <p:spPr>
          <a:xfrm>
            <a:off x="9558971" y="3350845"/>
            <a:ext cx="2443280" cy="1439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Random forests, SVMs, GBs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Flexible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Black box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C0036-FB71-0844-1CB3-76D6B67B7A94}"/>
              </a:ext>
            </a:extLst>
          </p:cNvPr>
          <p:cNvSpPr/>
          <p:nvPr/>
        </p:nvSpPr>
        <p:spPr>
          <a:xfrm>
            <a:off x="7115691" y="3299076"/>
            <a:ext cx="2648072" cy="1614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Neural networks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Flexible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Opaque box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Can incorporate prior knowledge</a:t>
            </a:r>
          </a:p>
          <a:p>
            <a:pPr algn="ctr"/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0083ECCD-5E81-0FD3-C3F1-330E75A9F221}"/>
              </a:ext>
            </a:extLst>
          </p:cNvPr>
          <p:cNvSpPr/>
          <p:nvPr/>
        </p:nvSpPr>
        <p:spPr>
          <a:xfrm>
            <a:off x="1501952" y="2717610"/>
            <a:ext cx="579863" cy="579863"/>
          </a:xfrm>
          <a:prstGeom prst="star5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998220-9B8F-3F5D-9844-929ACB791979}"/>
              </a:ext>
            </a:extLst>
          </p:cNvPr>
          <p:cNvSpPr/>
          <p:nvPr/>
        </p:nvSpPr>
        <p:spPr>
          <a:xfrm>
            <a:off x="7517219" y="5053812"/>
            <a:ext cx="4293338" cy="1439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Opaque/</a:t>
            </a:r>
            <a:r>
              <a:rPr lang="en-US" sz="2400" b="1">
                <a:solidFill>
                  <a:srgbClr val="FF0000"/>
                </a:solidFill>
              </a:rPr>
              <a:t>nonsensical representation</a:t>
            </a: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Learns from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Deals with uncertainty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585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4" grpId="0"/>
      <p:bldP spid="3" grpId="0" animBg="1"/>
      <p:bldP spid="4" grpId="0" animBg="1"/>
      <p:bldP spid="5" grpId="0" animBg="1"/>
      <p:bldP spid="6" grpId="0"/>
      <p:bldP spid="8" grpId="0"/>
      <p:bldP spid="9" grpId="0"/>
      <p:bldP spid="10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50DF-F2D6-014F-B8FF-C0A87768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+mn-lt"/>
              </a:rPr>
              <a:t>Types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F95E-5E59-8442-8E0C-5EFCDA2B7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10359" cy="48146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Supervised ML: </a:t>
            </a:r>
            <a:r>
              <a:rPr lang="en-US" dirty="0"/>
              <a:t>predict an output given an input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Unsupervised ML: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find structure in the data</a:t>
            </a:r>
          </a:p>
          <a:p>
            <a:r>
              <a:rPr lang="en-US" b="1" dirty="0">
                <a:solidFill>
                  <a:srgbClr val="00B0F0"/>
                </a:solidFill>
              </a:rPr>
              <a:t>Reinforcement Learning (RL):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how to optimally act in an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Each method has specific data requirements</a:t>
            </a: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B7421D-4E0F-674A-BA0C-E4025BEF7C04}"/>
              </a:ext>
            </a:extLst>
          </p:cNvPr>
          <p:cNvGrpSpPr/>
          <p:nvPr/>
        </p:nvGrpSpPr>
        <p:grpSpPr>
          <a:xfrm>
            <a:off x="6285893" y="1455909"/>
            <a:ext cx="4089533" cy="1325563"/>
            <a:chOff x="7315200" y="1606606"/>
            <a:chExt cx="4089533" cy="132556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B80929-7850-4A47-B04B-53F4B1AB3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39" t="4281" r="3457" b="8575"/>
            <a:stretch/>
          </p:blipFill>
          <p:spPr>
            <a:xfrm>
              <a:off x="7315200" y="1606606"/>
              <a:ext cx="1784091" cy="132556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963672D-E45D-F54F-8E32-0530376D74CC}"/>
                </a:ext>
              </a:extLst>
            </p:cNvPr>
            <p:cNvSpPr/>
            <p:nvPr/>
          </p:nvSpPr>
          <p:spPr>
            <a:xfrm>
              <a:off x="9469801" y="1863151"/>
              <a:ext cx="1093075" cy="812472"/>
            </a:xfrm>
            <a:prstGeom prst="rect">
              <a:avLst/>
            </a:prstGeom>
            <a:solidFill>
              <a:srgbClr val="FFC00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ML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738FA12-3BF6-DC49-A92B-C2064B4B7B0B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 flipV="1">
              <a:off x="9099291" y="2269387"/>
              <a:ext cx="37051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BAB6C20-EF12-E141-BD0E-F02A393328CF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0562876" y="2269387"/>
              <a:ext cx="42304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4E3B64-D62A-1248-8235-D86F4BD61A7B}"/>
                </a:ext>
              </a:extLst>
            </p:cNvPr>
            <p:cNvSpPr txBox="1"/>
            <p:nvPr/>
          </p:nvSpPr>
          <p:spPr>
            <a:xfrm>
              <a:off x="10933386" y="2084721"/>
              <a:ext cx="471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cat</a:t>
              </a:r>
            </a:p>
          </p:txBody>
        </p:sp>
      </p:grpSp>
      <p:pic>
        <p:nvPicPr>
          <p:cNvPr id="114" name="Picture 113">
            <a:extLst>
              <a:ext uri="{FF2B5EF4-FFF2-40B4-BE49-F238E27FC236}">
                <a16:creationId xmlns:a16="http://schemas.microsoft.com/office/drawing/2014/main" id="{B13CB1DF-B959-5C42-B66C-816721D31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893" y="4714916"/>
            <a:ext cx="2184400" cy="1905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0B7006A-2F23-BA47-A8B2-46E1E2777D67}"/>
              </a:ext>
            </a:extLst>
          </p:cNvPr>
          <p:cNvGrpSpPr/>
          <p:nvPr/>
        </p:nvGrpSpPr>
        <p:grpSpPr>
          <a:xfrm>
            <a:off x="6285893" y="2905432"/>
            <a:ext cx="4508578" cy="1709917"/>
            <a:chOff x="7572432" y="2926366"/>
            <a:chExt cx="4508578" cy="1709917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8BDC007-0D6A-3C4C-B1D9-405D85941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72432" y="2926366"/>
              <a:ext cx="2041858" cy="1707822"/>
            </a:xfrm>
            <a:prstGeom prst="rect">
              <a:avLst/>
            </a:prstGeom>
          </p:spPr>
        </p:pic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23E42A9-04A8-A840-A55D-8DF53EC831AD}"/>
                </a:ext>
              </a:extLst>
            </p:cNvPr>
            <p:cNvCxnSpPr/>
            <p:nvPr/>
          </p:nvCxnSpPr>
          <p:spPr>
            <a:xfrm flipV="1">
              <a:off x="9668646" y="3780277"/>
              <a:ext cx="37051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75962DA-9D7A-9B4E-A78D-5C9B5BD1B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39156" y="2928465"/>
              <a:ext cx="2041854" cy="1707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330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BBAD-191C-F109-92E4-0CF8AB87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Supervised 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D0685-C7D7-A50D-3D92-EE5D02823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599" cy="483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KW" dirty="0">
                <a:solidFill>
                  <a:srgbClr val="00B0F0"/>
                </a:solidFill>
              </a:rPr>
              <a:t>Requires: </a:t>
            </a:r>
            <a:r>
              <a:rPr lang="en-KW" dirty="0"/>
              <a:t>pairs of inputs and outputs</a:t>
            </a:r>
          </a:p>
          <a:p>
            <a:pPr marL="0" indent="0">
              <a:buNone/>
            </a:pPr>
            <a:endParaRPr lang="en-KW" dirty="0"/>
          </a:p>
          <a:p>
            <a:pPr marL="0" indent="0">
              <a:buNone/>
            </a:pPr>
            <a:endParaRPr lang="en-KW" dirty="0"/>
          </a:p>
          <a:p>
            <a:pPr marL="0" indent="0">
              <a:buNone/>
            </a:pPr>
            <a:endParaRPr lang="en-KW" dirty="0"/>
          </a:p>
          <a:p>
            <a:pPr marL="0" indent="0">
              <a:buNone/>
            </a:pPr>
            <a:endParaRPr lang="en-KW" dirty="0"/>
          </a:p>
          <a:p>
            <a:pPr marL="0" indent="0">
              <a:buNone/>
            </a:pPr>
            <a:endParaRPr lang="en-KW" dirty="0"/>
          </a:p>
          <a:p>
            <a:pPr marL="0" indent="0">
              <a:buNone/>
            </a:pPr>
            <a:endParaRPr lang="en-KW" dirty="0"/>
          </a:p>
          <a:p>
            <a:pPr marL="0" indent="0">
              <a:buNone/>
            </a:pPr>
            <a:endParaRPr lang="en-KW" dirty="0"/>
          </a:p>
          <a:p>
            <a:pPr marL="0" indent="0">
              <a:buNone/>
            </a:pPr>
            <a:r>
              <a:rPr lang="en-KW" dirty="0">
                <a:solidFill>
                  <a:srgbClr val="7030A0"/>
                </a:solidFill>
              </a:rPr>
              <a:t>Doesn’t have to be tabular!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33177F8-2D2C-BFF0-04BD-8A4DBB27A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59171"/>
              </p:ext>
            </p:extLst>
          </p:nvPr>
        </p:nvGraphicFramePr>
        <p:xfrm>
          <a:off x="3923415" y="3600068"/>
          <a:ext cx="5507665" cy="1808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729">
                  <a:extLst>
                    <a:ext uri="{9D8B030D-6E8A-4147-A177-3AD203B41FA5}">
                      <a16:colId xmlns:a16="http://schemas.microsoft.com/office/drawing/2014/main" val="2252350562"/>
                    </a:ext>
                  </a:extLst>
                </a:gridCol>
                <a:gridCol w="967563">
                  <a:extLst>
                    <a:ext uri="{9D8B030D-6E8A-4147-A177-3AD203B41FA5}">
                      <a16:colId xmlns:a16="http://schemas.microsoft.com/office/drawing/2014/main" val="2145213635"/>
                    </a:ext>
                  </a:extLst>
                </a:gridCol>
                <a:gridCol w="818707">
                  <a:extLst>
                    <a:ext uri="{9D8B030D-6E8A-4147-A177-3AD203B41FA5}">
                      <a16:colId xmlns:a16="http://schemas.microsoft.com/office/drawing/2014/main" val="894195126"/>
                    </a:ext>
                  </a:extLst>
                </a:gridCol>
                <a:gridCol w="893135">
                  <a:extLst>
                    <a:ext uri="{9D8B030D-6E8A-4147-A177-3AD203B41FA5}">
                      <a16:colId xmlns:a16="http://schemas.microsoft.com/office/drawing/2014/main" val="3788688508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907119767"/>
                    </a:ext>
                  </a:extLst>
                </a:gridCol>
                <a:gridCol w="1105787">
                  <a:extLst>
                    <a:ext uri="{9D8B030D-6E8A-4147-A177-3AD203B41FA5}">
                      <a16:colId xmlns:a16="http://schemas.microsoft.com/office/drawing/2014/main" val="3692438898"/>
                    </a:ext>
                  </a:extLst>
                </a:gridCol>
              </a:tblGrid>
              <a:tr h="390812"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#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Lot (m2)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Floors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Built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Area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Price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9855"/>
                  </a:ext>
                </a:extLst>
              </a:tr>
              <a:tr h="390812">
                <a:tc>
                  <a:txBody>
                    <a:bodyPr/>
                    <a:lstStyle/>
                    <a:p>
                      <a:r>
                        <a:rPr lang="en-KW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500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1995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Mishrif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600K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647991"/>
                  </a:ext>
                </a:extLst>
              </a:tr>
              <a:tr h="635854">
                <a:tc>
                  <a:txBody>
                    <a:bodyPr/>
                    <a:lstStyle/>
                    <a:p>
                      <a:r>
                        <a:rPr lang="en-KW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750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1980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Abdullah Al-Salem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1.5M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167477"/>
                  </a:ext>
                </a:extLst>
              </a:tr>
              <a:tr h="390812"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454089"/>
                  </a:ext>
                </a:extLst>
              </a:tr>
            </a:tbl>
          </a:graphicData>
        </a:graphic>
      </p:graphicFrame>
      <p:sp>
        <p:nvSpPr>
          <p:cNvPr id="14" name="Left Brace 13">
            <a:extLst>
              <a:ext uri="{FF2B5EF4-FFF2-40B4-BE49-F238E27FC236}">
                <a16:creationId xmlns:a16="http://schemas.microsoft.com/office/drawing/2014/main" id="{0D735008-49A3-4130-956E-F7DD0E7E4D77}"/>
              </a:ext>
            </a:extLst>
          </p:cNvPr>
          <p:cNvSpPr/>
          <p:nvPr/>
        </p:nvSpPr>
        <p:spPr>
          <a:xfrm>
            <a:off x="3179135" y="3600068"/>
            <a:ext cx="574158" cy="1713150"/>
          </a:xfrm>
          <a:prstGeom prst="leftBrace">
            <a:avLst>
              <a:gd name="adj1" fmla="val 4722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D49C02-794C-0F3D-16AB-A160B34345B8}"/>
              </a:ext>
            </a:extLst>
          </p:cNvPr>
          <p:cNvSpPr txBox="1"/>
          <p:nvPr/>
        </p:nvSpPr>
        <p:spPr>
          <a:xfrm>
            <a:off x="1914270" y="3994978"/>
            <a:ext cx="1282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b="1" dirty="0"/>
              <a:t>Samples,</a:t>
            </a:r>
          </a:p>
          <a:p>
            <a:r>
              <a:rPr lang="en-KW" b="1" dirty="0"/>
              <a:t>Instances,</a:t>
            </a:r>
          </a:p>
          <a:p>
            <a:r>
              <a:rPr lang="en-KW" b="1" dirty="0"/>
              <a:t>Pairs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0656141-2932-67EB-EB00-E83F7DF42DE4}"/>
              </a:ext>
            </a:extLst>
          </p:cNvPr>
          <p:cNvSpPr/>
          <p:nvPr/>
        </p:nvSpPr>
        <p:spPr>
          <a:xfrm rot="5400000">
            <a:off x="6091474" y="1317847"/>
            <a:ext cx="574158" cy="3829683"/>
          </a:xfrm>
          <a:prstGeom prst="leftBrace">
            <a:avLst>
              <a:gd name="adj1" fmla="val 4722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C40624-F6BF-A830-1CDB-5EECF337F2C4}"/>
              </a:ext>
            </a:extLst>
          </p:cNvPr>
          <p:cNvSpPr txBox="1"/>
          <p:nvPr/>
        </p:nvSpPr>
        <p:spPr>
          <a:xfrm>
            <a:off x="5242176" y="2347391"/>
            <a:ext cx="2444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W" b="1" dirty="0"/>
              <a:t>Input Features,</a:t>
            </a:r>
          </a:p>
          <a:p>
            <a:pPr algn="ctr"/>
            <a:r>
              <a:rPr lang="en-KW" b="1" dirty="0"/>
              <a:t>Explanatory variables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A239C1-AE63-F205-6F72-75F5F678C07D}"/>
              </a:ext>
            </a:extLst>
          </p:cNvPr>
          <p:cNvSpPr txBox="1"/>
          <p:nvPr/>
        </p:nvSpPr>
        <p:spPr>
          <a:xfrm>
            <a:off x="7190659" y="5408358"/>
            <a:ext cx="224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W" b="1" dirty="0"/>
              <a:t>Output,</a:t>
            </a:r>
          </a:p>
          <a:p>
            <a:pPr algn="r"/>
            <a:r>
              <a:rPr lang="en-KW" b="1" dirty="0"/>
              <a:t>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59511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55230-5B9E-1D11-F39C-12A583F28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6D19-F406-EDD7-9352-11156D2F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Supervised 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47AF3-7D7C-4FAD-9664-F63DFC31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52068" cy="4351338"/>
          </a:xfrm>
        </p:spPr>
        <p:txBody>
          <a:bodyPr>
            <a:normAutofit fontScale="92500"/>
          </a:bodyPr>
          <a:lstStyle/>
          <a:p>
            <a:r>
              <a:rPr lang="en-KW" dirty="0">
                <a:solidFill>
                  <a:srgbClr val="00B0F0"/>
                </a:solidFill>
              </a:rPr>
              <a:t>Predicting student performance: </a:t>
            </a:r>
            <a:r>
              <a:rPr lang="en-KW" dirty="0"/>
              <a:t>given practice history, predict performance on next question</a:t>
            </a:r>
          </a:p>
          <a:p>
            <a:r>
              <a:rPr lang="en-KW" dirty="0">
                <a:solidFill>
                  <a:srgbClr val="00B0F0"/>
                </a:solidFill>
              </a:rPr>
              <a:t>Predicting effects of removal of genes: </a:t>
            </a:r>
            <a:r>
              <a:rPr lang="en-KW" dirty="0"/>
              <a:t>given gene’s coprescipation, phosphorylation, gene ontology terms, predict whether the organism will be dead, sick, or healthy if it is knocked out (Al Anzi, et al. 2022)</a:t>
            </a:r>
          </a:p>
          <a:p>
            <a:r>
              <a:rPr lang="en-KW" dirty="0">
                <a:solidFill>
                  <a:srgbClr val="00B0F0"/>
                </a:solidFill>
              </a:rPr>
              <a:t>Labeling an image: </a:t>
            </a:r>
            <a:r>
              <a:rPr lang="en-KW" dirty="0"/>
              <a:t>predict the object within an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1093C-B487-E6D4-E250-4F865757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888" y="2622897"/>
            <a:ext cx="1794040" cy="204321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6E12C0C-1CD6-FA6D-9069-6E0727DF4CD7}"/>
              </a:ext>
            </a:extLst>
          </p:cNvPr>
          <p:cNvGrpSpPr/>
          <p:nvPr/>
        </p:nvGrpSpPr>
        <p:grpSpPr>
          <a:xfrm>
            <a:off x="6676462" y="1205264"/>
            <a:ext cx="4432500" cy="1134361"/>
            <a:chOff x="4488985" y="4526041"/>
            <a:chExt cx="4324881" cy="1106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E69FEB1-7D5C-CE9B-BF37-4139918F08B6}"/>
                    </a:ext>
                  </a:extLst>
                </p:cNvPr>
                <p:cNvSpPr/>
                <p:nvPr/>
              </p:nvSpPr>
              <p:spPr>
                <a:xfrm>
                  <a:off x="4488985" y="4529497"/>
                  <a:ext cx="1271588" cy="631529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3+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=10</m:t>
                        </m:r>
                      </m:oMath>
                    </m:oMathPara>
                  </a14:m>
                  <a:endParaRPr lang="en-US" b="0" dirty="0">
                    <a:solidFill>
                      <a:srgbClr val="002060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oMath>
                    </m:oMathPara>
                  </a14:m>
                  <a:endParaRPr lang="en-KW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C39121A-11F3-BFB9-9002-F5FCDC4C17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985" y="4529497"/>
                  <a:ext cx="1271588" cy="6315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KW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40FADD4-056B-5B91-331A-58F7B3FACDD1}"/>
                    </a:ext>
                  </a:extLst>
                </p:cNvPr>
                <p:cNvSpPr/>
                <p:nvPr/>
              </p:nvSpPr>
              <p:spPr>
                <a:xfrm>
                  <a:off x="7847423" y="4526041"/>
                  <a:ext cx="966443" cy="631529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KW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9F3B2A9-9911-9DD3-F76C-B546C3C92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423" y="4526041"/>
                  <a:ext cx="966443" cy="6315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KW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E1FF9FA-6FD1-5A46-1AE9-8C84758FB873}"/>
                    </a:ext>
                  </a:extLst>
                </p:cNvPr>
                <p:cNvSpPr/>
                <p:nvPr/>
              </p:nvSpPr>
              <p:spPr>
                <a:xfrm>
                  <a:off x="5895333" y="4528265"/>
                  <a:ext cx="1817330" cy="631529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=3+2</m:t>
                        </m:r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b="0" dirty="0">
                    <a:solidFill>
                      <a:srgbClr val="002060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KW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91B034-786C-F384-74D0-2708A3A001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5333" y="4528265"/>
                  <a:ext cx="1817330" cy="63152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KW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544975-14A0-077E-7A97-3D3D3C6150D6}"/>
                </a:ext>
              </a:extLst>
            </p:cNvPr>
            <p:cNvSpPr txBox="1"/>
            <p:nvPr/>
          </p:nvSpPr>
          <p:spPr>
            <a:xfrm>
              <a:off x="4874550" y="5157570"/>
              <a:ext cx="374128" cy="450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W" sz="2400" b="1" i="0" u="none" strike="noStrike" dirty="0">
                  <a:solidFill>
                    <a:srgbClr val="00B050"/>
                  </a:solidFill>
                  <a:effectLst/>
                  <a:latin typeface="Source Sans Pro" panose="020B0503030403020204" pitchFamily="34" charset="0"/>
                </a:rPr>
                <a:t>✓</a:t>
              </a:r>
              <a:endParaRPr lang="en-KW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2B1FB1-F7EE-5BFB-E3A3-99F4DFE36AD8}"/>
                </a:ext>
              </a:extLst>
            </p:cNvPr>
            <p:cNvSpPr txBox="1"/>
            <p:nvPr/>
          </p:nvSpPr>
          <p:spPr>
            <a:xfrm>
              <a:off x="7952175" y="5179549"/>
              <a:ext cx="597793" cy="450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W" sz="2400" b="1" dirty="0">
                  <a:solidFill>
                    <a:srgbClr val="7030A0"/>
                  </a:solidFill>
                  <a:latin typeface="Source Sans Pro" panose="020B0503030403020204" pitchFamily="34" charset="0"/>
                </a:rPr>
                <a:t>???</a:t>
              </a:r>
              <a:endParaRPr lang="en-KW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854183-D7B6-EE42-4522-1072FD6AB5DE}"/>
                </a:ext>
              </a:extLst>
            </p:cNvPr>
            <p:cNvSpPr txBox="1"/>
            <p:nvPr/>
          </p:nvSpPr>
          <p:spPr>
            <a:xfrm>
              <a:off x="6607504" y="5182405"/>
              <a:ext cx="392987" cy="4504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KW" sz="2400" b="1" i="0" u="none" strike="noStrike" dirty="0">
                  <a:solidFill>
                    <a:srgbClr val="DF000F"/>
                  </a:solidFill>
                  <a:effectLst/>
                  <a:latin typeface="Source Sans Pro" panose="020B0503030403020204" pitchFamily="34" charset="0"/>
                </a:rPr>
                <a:t>✗</a:t>
              </a:r>
              <a:endParaRPr lang="en-KW" sz="2400" b="1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0E469F-258E-3767-555C-1F3FAC818354}"/>
              </a:ext>
            </a:extLst>
          </p:cNvPr>
          <p:cNvGrpSpPr/>
          <p:nvPr/>
        </p:nvGrpSpPr>
        <p:grpSpPr>
          <a:xfrm>
            <a:off x="7003888" y="5040910"/>
            <a:ext cx="3921171" cy="1216568"/>
            <a:chOff x="7003888" y="5040910"/>
            <a:chExt cx="3921171" cy="121656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D5995AB-9874-2C03-99FA-799F2A459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0964" t="3736" r="9973" b="46681"/>
            <a:stretch/>
          </p:blipFill>
          <p:spPr>
            <a:xfrm>
              <a:off x="7003888" y="5040910"/>
              <a:ext cx="2573836" cy="121656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76A7E1-9C6F-9F59-BA69-EE55DEB7A820}"/>
                </a:ext>
              </a:extLst>
            </p:cNvPr>
            <p:cNvSpPr txBox="1"/>
            <p:nvPr/>
          </p:nvSpPr>
          <p:spPr>
            <a:xfrm>
              <a:off x="10225829" y="5356806"/>
              <a:ext cx="6992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W" sz="3200" b="1" dirty="0">
                  <a:latin typeface="Source Sans Pro" panose="020B0503030403020204" pitchFamily="34" charset="0"/>
                </a:rPr>
                <a:t>5 0</a:t>
              </a:r>
              <a:endParaRPr lang="en-KW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7487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703F-9168-5EE8-02F1-4747C592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Unsupervised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2E723-7F04-3C49-17C4-FA5513C32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KW" dirty="0">
                <a:solidFill>
                  <a:srgbClr val="00B0F0"/>
                </a:solidFill>
              </a:rPr>
              <a:t>Requires: </a:t>
            </a:r>
            <a:r>
              <a:rPr lang="en-KW" dirty="0"/>
              <a:t>inputs only (no dependent variables)</a:t>
            </a:r>
          </a:p>
          <a:p>
            <a:endParaRPr lang="en-KW" dirty="0"/>
          </a:p>
          <a:p>
            <a:endParaRPr lang="en-KW" dirty="0"/>
          </a:p>
          <a:p>
            <a:endParaRPr lang="en-KW" dirty="0"/>
          </a:p>
          <a:p>
            <a:endParaRPr lang="en-KW" dirty="0"/>
          </a:p>
          <a:p>
            <a:endParaRPr lang="en-KW" dirty="0"/>
          </a:p>
          <a:p>
            <a:endParaRPr lang="en-KW" dirty="0"/>
          </a:p>
          <a:p>
            <a:endParaRPr lang="en-KW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77993B-8D45-673C-0411-5B20C3FA2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06389"/>
              </p:ext>
            </p:extLst>
          </p:nvPr>
        </p:nvGraphicFramePr>
        <p:xfrm>
          <a:off x="2573079" y="2664403"/>
          <a:ext cx="6517758" cy="19965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37">
                  <a:extLst>
                    <a:ext uri="{9D8B030D-6E8A-4147-A177-3AD203B41FA5}">
                      <a16:colId xmlns:a16="http://schemas.microsoft.com/office/drawing/2014/main" val="2252350562"/>
                    </a:ext>
                  </a:extLst>
                </a:gridCol>
                <a:gridCol w="1432648">
                  <a:extLst>
                    <a:ext uri="{9D8B030D-6E8A-4147-A177-3AD203B41FA5}">
                      <a16:colId xmlns:a16="http://schemas.microsoft.com/office/drawing/2014/main" val="2145213635"/>
                    </a:ext>
                  </a:extLst>
                </a:gridCol>
                <a:gridCol w="1212241">
                  <a:extLst>
                    <a:ext uri="{9D8B030D-6E8A-4147-A177-3AD203B41FA5}">
                      <a16:colId xmlns:a16="http://schemas.microsoft.com/office/drawing/2014/main" val="894195126"/>
                    </a:ext>
                  </a:extLst>
                </a:gridCol>
                <a:gridCol w="1322444">
                  <a:extLst>
                    <a:ext uri="{9D8B030D-6E8A-4147-A177-3AD203B41FA5}">
                      <a16:colId xmlns:a16="http://schemas.microsoft.com/office/drawing/2014/main" val="3788688508"/>
                    </a:ext>
                  </a:extLst>
                </a:gridCol>
                <a:gridCol w="1810488">
                  <a:extLst>
                    <a:ext uri="{9D8B030D-6E8A-4147-A177-3AD203B41FA5}">
                      <a16:colId xmlns:a16="http://schemas.microsoft.com/office/drawing/2014/main" val="907119767"/>
                    </a:ext>
                  </a:extLst>
                </a:gridCol>
              </a:tblGrid>
              <a:tr h="390812"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#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Sepal Length (cm)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Sepal Width (cm)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Petal Length (cm)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Petal Width (cm)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9855"/>
                  </a:ext>
                </a:extLst>
              </a:tr>
              <a:tr h="390812">
                <a:tc>
                  <a:txBody>
                    <a:bodyPr/>
                    <a:lstStyle/>
                    <a:p>
                      <a:r>
                        <a:rPr lang="en-KW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5.1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3.5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1.40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0.2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647991"/>
                  </a:ext>
                </a:extLst>
              </a:tr>
              <a:tr h="635854">
                <a:tc>
                  <a:txBody>
                    <a:bodyPr/>
                    <a:lstStyle/>
                    <a:p>
                      <a:r>
                        <a:rPr lang="en-KW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4.9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3.00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1.40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0.2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167477"/>
                  </a:ext>
                </a:extLst>
              </a:tr>
              <a:tr h="390812"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454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32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0EC92-08F8-0DFA-8BE9-A3A41EFB9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4A2F-5C7A-C67E-E283-43BC1B4D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Unsupervised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BEAD0-4143-D299-7C01-EC8082C5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12808" cy="1715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KW" sz="2400" dirty="0">
                <a:solidFill>
                  <a:srgbClr val="00B0F0"/>
                </a:solidFill>
              </a:rPr>
              <a:t>Clustering: </a:t>
            </a:r>
            <a:r>
              <a:rPr lang="en-KW" sz="2400" dirty="0"/>
              <a:t>what are the most likely groupings of a set of documents?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2AD9F5-A3B6-4698-4D71-4A3ADD62922C}"/>
              </a:ext>
            </a:extLst>
          </p:cNvPr>
          <p:cNvGrpSpPr/>
          <p:nvPr/>
        </p:nvGrpSpPr>
        <p:grpSpPr>
          <a:xfrm>
            <a:off x="3889813" y="3266877"/>
            <a:ext cx="3598085" cy="2175979"/>
            <a:chOff x="6560944" y="1036872"/>
            <a:chExt cx="4825779" cy="29184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77A9EEF-6F47-622E-0024-2CEDD5247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5225" y="1690688"/>
              <a:ext cx="4638575" cy="226462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6B055D-B2C8-269D-FCC6-31E5526BB1E6}"/>
                </a:ext>
              </a:extLst>
            </p:cNvPr>
            <p:cNvSpPr txBox="1"/>
            <p:nvPr/>
          </p:nvSpPr>
          <p:spPr>
            <a:xfrm>
              <a:off x="6560944" y="1036872"/>
              <a:ext cx="4825779" cy="446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W" sz="1600" b="1" dirty="0"/>
                <a:t>Principal Components Analysis (PCA)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5667B0-FE45-67AE-6AC6-B085B53A171B}"/>
              </a:ext>
            </a:extLst>
          </p:cNvPr>
          <p:cNvGrpSpPr/>
          <p:nvPr/>
        </p:nvGrpSpPr>
        <p:grpSpPr>
          <a:xfrm>
            <a:off x="838200" y="3420696"/>
            <a:ext cx="2608709" cy="2163115"/>
            <a:chOff x="7313042" y="534916"/>
            <a:chExt cx="3162024" cy="262191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B0E33E5-0BC3-6AD9-DE29-1FC88AE47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7499" y="534916"/>
              <a:ext cx="2707567" cy="226462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06CFBB-C4BC-0189-3057-6FF18CC51E6D}"/>
                </a:ext>
              </a:extLst>
            </p:cNvPr>
            <p:cNvSpPr txBox="1"/>
            <p:nvPr/>
          </p:nvSpPr>
          <p:spPr>
            <a:xfrm>
              <a:off x="7972259" y="2799540"/>
              <a:ext cx="1931129" cy="357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W" b="1" dirty="0"/>
                <a:t>Petal Length (cm)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3C8A01-A1DE-3834-C596-A956F07DE95A}"/>
                </a:ext>
              </a:extLst>
            </p:cNvPr>
            <p:cNvSpPr txBox="1"/>
            <p:nvPr/>
          </p:nvSpPr>
          <p:spPr>
            <a:xfrm rot="16200000">
              <a:off x="6539368" y="1607469"/>
              <a:ext cx="1904643" cy="357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W" b="1" dirty="0"/>
                <a:t>Sepal Width (cm)</a:t>
              </a: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F89F2E-1296-D6C6-CD48-CF69966B2782}"/>
              </a:ext>
            </a:extLst>
          </p:cNvPr>
          <p:cNvSpPr txBox="1">
            <a:spLocks/>
          </p:cNvSpPr>
          <p:nvPr/>
        </p:nvSpPr>
        <p:spPr>
          <a:xfrm>
            <a:off x="4051009" y="1844962"/>
            <a:ext cx="3573537" cy="1715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KW" sz="2400" dirty="0">
                <a:solidFill>
                  <a:srgbClr val="00B0F0"/>
                </a:solidFill>
              </a:rPr>
              <a:t>Dimension Reduction: </a:t>
            </a:r>
            <a:r>
              <a:rPr lang="en-KW" sz="2400" dirty="0"/>
              <a:t>which features explain most of the variability in house features?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B3FB37-C994-CD16-9B55-E544E8A7DABE}"/>
              </a:ext>
            </a:extLst>
          </p:cNvPr>
          <p:cNvSpPr txBox="1">
            <a:spLocks/>
          </p:cNvSpPr>
          <p:nvPr/>
        </p:nvSpPr>
        <p:spPr>
          <a:xfrm>
            <a:off x="7785742" y="1844961"/>
            <a:ext cx="3643326" cy="1715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KW" sz="2400" dirty="0">
                <a:solidFill>
                  <a:srgbClr val="00B0F0"/>
                </a:solidFill>
              </a:rPr>
              <a:t>Anamoly Detection: </a:t>
            </a:r>
            <a:r>
              <a:rPr lang="en-KW" sz="2400" dirty="0"/>
              <a:t>is the electric submersible pump (ESP) operating normally?</a:t>
            </a:r>
          </a:p>
        </p:txBody>
      </p:sp>
      <p:pic>
        <p:nvPicPr>
          <p:cNvPr id="16" name="abnormals">
            <a:extLst>
              <a:ext uri="{FF2B5EF4-FFF2-40B4-BE49-F238E27FC236}">
                <a16:creationId xmlns:a16="http://schemas.microsoft.com/office/drawing/2014/main" id="{CBDA9401-835B-A44A-7B97-86BD5443F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28" b="70634"/>
          <a:stretch/>
        </p:blipFill>
        <p:spPr bwMode="auto">
          <a:xfrm>
            <a:off x="7566956" y="3297322"/>
            <a:ext cx="4065063" cy="223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90A2940-1351-DC38-D596-0363A60A2C6E}"/>
              </a:ext>
            </a:extLst>
          </p:cNvPr>
          <p:cNvSpPr txBox="1">
            <a:spLocks/>
          </p:cNvSpPr>
          <p:nvPr/>
        </p:nvSpPr>
        <p:spPr>
          <a:xfrm>
            <a:off x="985586" y="5856980"/>
            <a:ext cx="10368213" cy="756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KW" sz="2400" dirty="0">
                <a:solidFill>
                  <a:srgbClr val="00B0F0"/>
                </a:solidFill>
              </a:rPr>
              <a:t>Pretraining LLMs: </a:t>
            </a:r>
            <a:r>
              <a:rPr lang="en-KW" sz="2400" dirty="0"/>
              <a:t>LLMs are trained to predict next token given the previous token </a:t>
            </a:r>
          </a:p>
        </p:txBody>
      </p:sp>
    </p:spTree>
    <p:extLst>
      <p:ext uri="{BB962C8B-B14F-4D97-AF65-F5344CB8AC3E}">
        <p14:creationId xmlns:p14="http://schemas.microsoft.com/office/powerpoint/2010/main" val="8199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A9F1-E7B3-87BC-0ACC-BF64753D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1466-5CAF-2676-E8AD-B7ED5D45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933" y="1690688"/>
            <a:ext cx="5621867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KW" dirty="0"/>
              <a:t>Requires an environment and a reward function</a:t>
            </a:r>
          </a:p>
          <a:p>
            <a:r>
              <a:rPr lang="en-KW" dirty="0">
                <a:solidFill>
                  <a:srgbClr val="00B0F0"/>
                </a:solidFill>
              </a:rPr>
              <a:t>K-armed bandits: </a:t>
            </a:r>
            <a:r>
              <a:rPr lang="en-KW" dirty="0"/>
              <a:t>you got 4 machines, each time you play one machine you get a reward with some mean and variance. Which machine to play to maximize reward?</a:t>
            </a:r>
          </a:p>
          <a:p>
            <a:r>
              <a:rPr lang="en-KW" dirty="0">
                <a:solidFill>
                  <a:srgbClr val="00B0F0"/>
                </a:solidFill>
              </a:rPr>
              <a:t>Maze navigation: </a:t>
            </a:r>
            <a:r>
              <a:rPr lang="en-KW" dirty="0"/>
              <a:t>what is the optimal action to take in any given state, to reach a goal?</a:t>
            </a:r>
          </a:p>
          <a:p>
            <a:r>
              <a:rPr lang="en-KW" dirty="0">
                <a:solidFill>
                  <a:srgbClr val="00B0F0"/>
                </a:solidFill>
              </a:rPr>
              <a:t>LLM Alignment: </a:t>
            </a:r>
            <a:r>
              <a:rPr lang="en-KW" dirty="0"/>
              <a:t>what should the LLM output to ensure that the output is not offensive?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0A8DB-E4E8-2CED-6DC5-23580942B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05867" cy="1822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D9A795-0701-1824-05ED-6F268E42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026" y="3866357"/>
            <a:ext cx="2089998" cy="18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48BA-0061-BB15-78BC-F1DC6D02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Typical ML Pipeline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2043C5-1305-1E2F-86AD-8C55D98B0437}"/>
              </a:ext>
            </a:extLst>
          </p:cNvPr>
          <p:cNvSpPr/>
          <p:nvPr/>
        </p:nvSpPr>
        <p:spPr>
          <a:xfrm>
            <a:off x="838200" y="3069166"/>
            <a:ext cx="1854200" cy="719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Data Acquisition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EFC561-099F-3A37-3EB9-7D16168DF09C}"/>
              </a:ext>
            </a:extLst>
          </p:cNvPr>
          <p:cNvSpPr/>
          <p:nvPr/>
        </p:nvSpPr>
        <p:spPr>
          <a:xfrm>
            <a:off x="3640667" y="3069165"/>
            <a:ext cx="1854200" cy="719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8FC6E-9DF5-5AE3-F456-3FFA56982F31}"/>
              </a:ext>
            </a:extLst>
          </p:cNvPr>
          <p:cNvSpPr/>
          <p:nvPr/>
        </p:nvSpPr>
        <p:spPr>
          <a:xfrm>
            <a:off x="6443134" y="3069165"/>
            <a:ext cx="1854200" cy="719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038C38-B430-E0A1-4996-38BFBEEE9C7C}"/>
              </a:ext>
            </a:extLst>
          </p:cNvPr>
          <p:cNvSpPr/>
          <p:nvPr/>
        </p:nvSpPr>
        <p:spPr>
          <a:xfrm>
            <a:off x="9245601" y="3069164"/>
            <a:ext cx="1854200" cy="719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Evaluation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1CD664-AD1F-167F-58E5-39BED4D5741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692400" y="3428999"/>
            <a:ext cx="94826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851C2F-8A8A-58B0-FB6C-57E94C824FE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494867" y="3428999"/>
            <a:ext cx="9482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565807-8CFD-B684-2D65-4A9F137B420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297334" y="3428998"/>
            <a:ext cx="94826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78790E-18C8-E172-08EF-CC57C5012BAF}"/>
              </a:ext>
            </a:extLst>
          </p:cNvPr>
          <p:cNvCxnSpPr>
            <a:cxnSpLocks/>
            <a:stCxn id="10" idx="0"/>
            <a:endCxn id="8" idx="0"/>
          </p:cNvCxnSpPr>
          <p:nvPr/>
        </p:nvCxnSpPr>
        <p:spPr>
          <a:xfrm rot="16200000" flipH="1" flipV="1">
            <a:off x="7370233" y="266697"/>
            <a:ext cx="1" cy="5604934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97A4CDF-AA20-1356-CD06-2BBB9A216168}"/>
              </a:ext>
            </a:extLst>
          </p:cNvPr>
          <p:cNvSpPr/>
          <p:nvPr/>
        </p:nvSpPr>
        <p:spPr>
          <a:xfrm>
            <a:off x="3640667" y="3889584"/>
            <a:ext cx="2565402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KW" b="1" dirty="0">
                <a:solidFill>
                  <a:srgbClr val="00B0F0"/>
                </a:solidFill>
              </a:rPr>
              <a:t>Model?</a:t>
            </a:r>
          </a:p>
          <a:p>
            <a:r>
              <a:rPr lang="en-KW" b="1" dirty="0">
                <a:solidFill>
                  <a:srgbClr val="0070C0"/>
                </a:solidFill>
              </a:rPr>
              <a:t>Linear regression</a:t>
            </a:r>
          </a:p>
          <a:p>
            <a:r>
              <a:rPr lang="en-KW" b="1" dirty="0">
                <a:solidFill>
                  <a:srgbClr val="0070C0"/>
                </a:solidFill>
              </a:rPr>
              <a:t>Gaussian process</a:t>
            </a:r>
          </a:p>
          <a:p>
            <a:r>
              <a:rPr lang="en-KW" b="1" dirty="0">
                <a:solidFill>
                  <a:srgbClr val="0070C0"/>
                </a:solidFill>
              </a:rPr>
              <a:t>Neural Network</a:t>
            </a:r>
          </a:p>
          <a:p>
            <a:r>
              <a:rPr lang="en-KW" b="1" dirty="0">
                <a:solidFill>
                  <a:srgbClr val="00B0F0"/>
                </a:solidFill>
              </a:rPr>
              <a:t>Features?</a:t>
            </a:r>
          </a:p>
          <a:p>
            <a:r>
              <a:rPr lang="en-KW" b="1" dirty="0">
                <a:solidFill>
                  <a:srgbClr val="0070C0"/>
                </a:solidFill>
              </a:rPr>
              <a:t>Which ones?</a:t>
            </a:r>
          </a:p>
          <a:p>
            <a:r>
              <a:rPr lang="en-KW" b="1" dirty="0">
                <a:solidFill>
                  <a:srgbClr val="0070C0"/>
                </a:solidFill>
              </a:rPr>
              <a:t>Pre-transform?</a:t>
            </a:r>
          </a:p>
          <a:p>
            <a:endParaRPr lang="en-KW" b="1" dirty="0">
              <a:solidFill>
                <a:srgbClr val="0070C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F0526A-AC75-4E90-847D-0C2236A93EEA}"/>
              </a:ext>
            </a:extLst>
          </p:cNvPr>
          <p:cNvSpPr/>
          <p:nvPr/>
        </p:nvSpPr>
        <p:spPr>
          <a:xfrm>
            <a:off x="6341536" y="3885234"/>
            <a:ext cx="2765842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KW" b="1" dirty="0">
                <a:solidFill>
                  <a:srgbClr val="00B0F0"/>
                </a:solidFill>
              </a:rPr>
              <a:t>Objective function?</a:t>
            </a:r>
          </a:p>
          <a:p>
            <a:r>
              <a:rPr lang="en-KW" b="1" dirty="0">
                <a:solidFill>
                  <a:srgbClr val="0070C0"/>
                </a:solidFill>
              </a:rPr>
              <a:t>MSE, MAE, CE, …</a:t>
            </a:r>
          </a:p>
          <a:p>
            <a:r>
              <a:rPr lang="en-KW" b="1" dirty="0">
                <a:solidFill>
                  <a:srgbClr val="00B0F0"/>
                </a:solidFill>
              </a:rPr>
              <a:t>Optimization algorithm? </a:t>
            </a:r>
          </a:p>
          <a:p>
            <a:r>
              <a:rPr lang="en-KW" b="1" dirty="0">
                <a:solidFill>
                  <a:srgbClr val="0070C0"/>
                </a:solidFill>
              </a:rPr>
              <a:t>GD, SGD, NADAM, …</a:t>
            </a:r>
          </a:p>
          <a:p>
            <a:r>
              <a:rPr lang="en-KW" b="1" dirty="0">
                <a:solidFill>
                  <a:srgbClr val="00B0F0"/>
                </a:solidFill>
              </a:rPr>
              <a:t>Prevent Overfitting?</a:t>
            </a:r>
          </a:p>
          <a:p>
            <a:r>
              <a:rPr lang="en-KW" b="1" dirty="0">
                <a:solidFill>
                  <a:srgbClr val="0070C0"/>
                </a:solidFill>
              </a:rPr>
              <a:t>L1/L2 regularization, early-stopping</a:t>
            </a:r>
          </a:p>
          <a:p>
            <a:endParaRPr lang="en-KW" b="1" dirty="0">
              <a:solidFill>
                <a:srgbClr val="0070C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67D838-7EF6-6781-2D43-98EC850A4B53}"/>
              </a:ext>
            </a:extLst>
          </p:cNvPr>
          <p:cNvSpPr/>
          <p:nvPr/>
        </p:nvSpPr>
        <p:spPr>
          <a:xfrm>
            <a:off x="9107377" y="3885234"/>
            <a:ext cx="3048001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KW" b="1" dirty="0">
                <a:solidFill>
                  <a:srgbClr val="00B0F0"/>
                </a:solidFill>
              </a:rPr>
              <a:t>Evaluation Metric?</a:t>
            </a:r>
          </a:p>
          <a:p>
            <a:r>
              <a:rPr lang="en-KW" b="1" dirty="0">
                <a:solidFill>
                  <a:srgbClr val="0070C0"/>
                </a:solidFill>
              </a:rPr>
              <a:t>MSE, MAE, F1, AUC-ROC,…</a:t>
            </a:r>
          </a:p>
          <a:p>
            <a:r>
              <a:rPr lang="en-KW" b="1" dirty="0">
                <a:solidFill>
                  <a:srgbClr val="00B0F0"/>
                </a:solidFill>
              </a:rPr>
              <a:t>Evaluation Setup?</a:t>
            </a:r>
          </a:p>
          <a:p>
            <a:r>
              <a:rPr lang="en-KW" b="1" dirty="0">
                <a:solidFill>
                  <a:srgbClr val="0070C0"/>
                </a:solidFill>
              </a:rPr>
              <a:t>Random train/test, cross-validation, etc.</a:t>
            </a:r>
          </a:p>
          <a:p>
            <a:endParaRPr lang="en-KW" b="1" dirty="0">
              <a:solidFill>
                <a:srgbClr val="0070C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481F91F-C8DC-EE19-73A8-02FB9A0B0368}"/>
              </a:ext>
            </a:extLst>
          </p:cNvPr>
          <p:cNvSpPr/>
          <p:nvPr/>
        </p:nvSpPr>
        <p:spPr>
          <a:xfrm>
            <a:off x="6081430" y="2284873"/>
            <a:ext cx="269003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KW" b="1" dirty="0">
                <a:solidFill>
                  <a:srgbClr val="FF0000"/>
                </a:solidFill>
              </a:rPr>
              <a:t>Be REALLY Careful here!</a:t>
            </a:r>
          </a:p>
        </p:txBody>
      </p:sp>
    </p:spTree>
    <p:extLst>
      <p:ext uri="{BB962C8B-B14F-4D97-AF65-F5344CB8AC3E}">
        <p14:creationId xmlns:p14="http://schemas.microsoft.com/office/powerpoint/2010/main" val="290801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37" grpId="0"/>
      <p:bldP spid="47" grpId="0"/>
      <p:bldP spid="48" grpId="0"/>
      <p:bldP spid="4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|5.8|35.8|16.1|26.1|19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731</Words>
  <Application>Microsoft Macintosh PowerPoint</Application>
  <PresentationFormat>Widescreen</PresentationFormat>
  <Paragraphs>176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Source Sans Pro</vt:lpstr>
      <vt:lpstr>Office Theme</vt:lpstr>
      <vt:lpstr>Block 1: What is Machine Learning?</vt:lpstr>
      <vt:lpstr>Spectrum of AI</vt:lpstr>
      <vt:lpstr>Types of Machine Learning</vt:lpstr>
      <vt:lpstr>Supervised ML</vt:lpstr>
      <vt:lpstr>Supervised ML</vt:lpstr>
      <vt:lpstr>Unsupervised ML</vt:lpstr>
      <vt:lpstr>Unsupervised ML</vt:lpstr>
      <vt:lpstr>Reinforcement Learning</vt:lpstr>
      <vt:lpstr>Typical ML Pipeline</vt:lpstr>
      <vt:lpstr>Why Python?</vt:lpstr>
      <vt:lpstr>Coding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Khajah</dc:creator>
  <cp:lastModifiedBy>Mohammad Khajah</cp:lastModifiedBy>
  <cp:revision>57</cp:revision>
  <dcterms:created xsi:type="dcterms:W3CDTF">2025-10-01T15:15:52Z</dcterms:created>
  <dcterms:modified xsi:type="dcterms:W3CDTF">2025-10-19T05:18:46Z</dcterms:modified>
</cp:coreProperties>
</file>