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9" r:id="rId3"/>
    <p:sldId id="292" r:id="rId4"/>
    <p:sldId id="294" r:id="rId5"/>
    <p:sldId id="293" r:id="rId6"/>
    <p:sldId id="295" r:id="rId7"/>
    <p:sldId id="291" r:id="rId8"/>
  </p:sldIdLst>
  <p:sldSz cx="12192000" cy="6858000"/>
  <p:notesSz cx="6858000" cy="9144000"/>
  <p:defaultTextStyle>
    <a:defPPr>
      <a:defRPr lang="en-K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5"/>
    <p:restoredTop sz="80087"/>
  </p:normalViewPr>
  <p:slideViewPr>
    <p:cSldViewPr snapToGrid="0">
      <p:cViewPr>
        <p:scale>
          <a:sx n="111" d="100"/>
          <a:sy n="111" d="100"/>
        </p:scale>
        <p:origin x="183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DAF9C-BFBB-7344-81B1-BA27AD60250B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CAF34-6B4C-E54E-8A71-2DCA512F23AC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89004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FC9F-3FEE-244A-F999-EBE418F57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696D3-E3C8-8005-0F74-73AF9061D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B7DE9-8CE4-8B35-96EF-114B2AC4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3BB4D-C488-D49F-8F4E-A06CFA19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68E6F-4158-3173-2FF2-460CF787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80892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1E83-D0C9-A30E-9054-8F8418FC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B61F0-3850-6152-C323-4290E7C24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38A54-2448-BCEE-2F39-B97BFF31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3C73F-94D9-BC4B-5B1C-1D108679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815D3-8A27-CEFA-DBCC-9653139A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00348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59B5C-57B7-5723-29C8-829FBC685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F4A64-D5C2-AD64-5D55-070EA508D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A10F4-5017-8D28-A65C-0A4975B4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5A4C3-369B-DE65-08B8-5D85DF4B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19BC1-3503-992F-C324-4F978C31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01547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820E-0794-40B7-3EE5-E4B39330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4351-3D0D-BF14-0D5B-679664D17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631A2-EAAE-6ACB-F4D4-7515C150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6B446-E56C-1FEC-235C-2834246C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AFFA1-90D5-5E85-D9B2-73548BC1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78747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19B6-967D-25A1-EA0E-FB990E54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8708B-C405-B344-39CF-4B2EC81F5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09D3A-BC32-B076-50CC-A0519B03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9881B-C3C1-AEA8-D905-3B09E720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54EF5-B0F4-9935-BAFD-25F723E1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7094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CECE-A557-2EA8-C9F9-9961A816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CBB8-8A8C-AF32-F17F-F0CDAECBD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  <a:lvl3pPr>
              <a:defRPr b="1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F3B24-1F34-901E-2F82-98F50460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  <a:lvl3pPr>
              <a:defRPr b="1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2B0A3-EF2D-FA9C-33C5-D38F9FCC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B99C2-9A2B-DB64-82A2-E0209C9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C09A1-2960-416F-EBF8-D55BDBA4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69504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DEF8-038D-7834-6209-C2A429AB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138ED-CD04-918E-3416-48073A757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FA666-9B70-8184-F3C8-365A96554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863D6-A67F-AC83-0F6E-D165EBC67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905A8-86AE-3855-AAE8-A8AF640EF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24D39B-ACAB-1CCB-EB5F-A7787134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968B2-7704-A144-F071-5C7106A2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163C4-B312-E8A1-AAEA-C04E837E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61692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77E2-3547-CBB3-209D-376E78C3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6FEC2-C79E-CD82-94BB-6E3B7067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928F1-E5BB-D61D-7D55-574CAA72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D2419-FC3A-4FF1-ADDB-80310C4C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6953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3F98D-9DCB-D04F-1304-1261674F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82328-DCE1-F392-6F10-11158E94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C5402-FEB5-A5AC-E766-3CE8858D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78711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0EBA-1B9E-C9EB-2AEB-1056A28F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8B520-7670-DFB7-E67F-9FF193A13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7A22F-3B40-32A7-450D-7900DEC0A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EFBB0-D546-4C3D-05F9-BA2CC417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D591F-74DD-C836-F2FD-3D2CC7AE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E8F9F-FA95-BB44-CBB3-D1CEC83C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80910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636B-66DA-3672-5C55-90B3F3EC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9A154-828D-5527-60D6-27056B3BE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3C6F8-B1CB-084C-A99B-3F5881200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9D2AB-2C09-6601-6504-3FB78C96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24D3B-3843-A1FF-6CB7-43E271B6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54B6E-E964-9A60-F11B-7777E97A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21894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14A35-6333-5A38-881D-92447D7F1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2A0A-9A15-AF59-D197-31710751D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1B62D-BF38-77EA-FB49-6A345C917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9E836-83C3-5E8C-7A20-323C54432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8206-E860-1902-21BA-53BD22E2B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748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3776-8520-D894-E08F-ECB183D9B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W" dirty="0"/>
              <a:t>Block 4: Multivariate 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58F23-CC65-7302-3FAD-EE84686DE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W" dirty="0"/>
              <a:t>Mohammad M. Khajah</a:t>
            </a:r>
          </a:p>
          <a:p>
            <a:r>
              <a:rPr lang="en-KW" dirty="0"/>
              <a:t>October 19 2025</a:t>
            </a:r>
          </a:p>
        </p:txBody>
      </p:sp>
    </p:spTree>
    <p:extLst>
      <p:ext uri="{BB962C8B-B14F-4D97-AF65-F5344CB8AC3E}">
        <p14:creationId xmlns:p14="http://schemas.microsoft.com/office/powerpoint/2010/main" val="212480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8F52-D0B1-380B-3F64-8BC09848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 </a:t>
            </a:r>
            <a:r>
              <a:rPr lang="en-US" dirty="0"/>
              <a:t>Why Just One Feature?</a:t>
            </a:r>
            <a:endParaRPr lang="en-KW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1">
                <a:extLst>
                  <a:ext uri="{FF2B5EF4-FFF2-40B4-BE49-F238E27FC236}">
                    <a16:creationId xmlns:a16="http://schemas.microsoft.com/office/drawing/2014/main" id="{E8E13BB8-1803-A517-002E-BE67EE7414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20742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KW" dirty="0"/>
                  <a:t>We can add more features to the linear model:</a:t>
                </a:r>
              </a:p>
              <a:p>
                <a:pPr marL="0" indent="0" algn="ctr">
                  <a:buNone/>
                </a:pPr>
                <a:r>
                  <a:rPr lang="en-KW" sz="2800" b="1" dirty="0">
                    <a:solidFill>
                      <a:srgbClr val="00B0F0"/>
                    </a:solidFill>
                  </a:rPr>
                  <a:t>MPG = b0 + b1 * HP + b2 * Displacement + ...</a:t>
                </a:r>
              </a:p>
              <a:p>
                <a:endParaRPr lang="en-KW" dirty="0"/>
              </a:p>
              <a:p>
                <a:r>
                  <a:rPr lang="en-KW" dirty="0"/>
                  <a:t>So we have to find b0, b1, b2, …</a:t>
                </a:r>
              </a:p>
              <a:p>
                <a:r>
                  <a:rPr lang="en-KW" dirty="0"/>
                  <a:t>But we need to update the gradient formulas: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KW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en-US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KW" b="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KW" dirty="0">
                    <a:solidFill>
                      <a:srgbClr val="7030A0"/>
                    </a:solidFill>
                  </a:rPr>
                  <a:t>where x</a:t>
                </a:r>
                <a:r>
                  <a:rPr lang="en-KW" baseline="-25000" dirty="0">
                    <a:solidFill>
                      <a:srgbClr val="7030A0"/>
                    </a:solidFill>
                  </a:rPr>
                  <a:t>ik</a:t>
                </a:r>
                <a:r>
                  <a:rPr lang="en-KW" dirty="0">
                    <a:solidFill>
                      <a:srgbClr val="7030A0"/>
                    </a:solidFill>
                  </a:rPr>
                  <a:t> is the kth feature of the ith data point</a:t>
                </a:r>
              </a:p>
              <a:p>
                <a:r>
                  <a:rPr lang="en-KW" dirty="0"/>
                  <a:t>We can express this more succiently in matrix form</a:t>
                </a:r>
              </a:p>
              <a:p>
                <a:endParaRPr lang="en-KW" dirty="0"/>
              </a:p>
            </p:txBody>
          </p:sp>
        </mc:Choice>
        <mc:Fallback>
          <p:sp>
            <p:nvSpPr>
              <p:cNvPr id="22" name="Content Placeholder 21">
                <a:extLst>
                  <a:ext uri="{FF2B5EF4-FFF2-40B4-BE49-F238E27FC236}">
                    <a16:creationId xmlns:a16="http://schemas.microsoft.com/office/drawing/2014/main" id="{E8E13BB8-1803-A517-002E-BE67EE7414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207427"/>
              </a:xfrm>
              <a:blipFill>
                <a:blip r:embed="rId2"/>
                <a:stretch>
                  <a:fillRect l="-1206" t="-3303" b="-27027"/>
                </a:stretch>
              </a:blipFill>
            </p:spPr>
            <p:txBody>
              <a:bodyPr/>
              <a:lstStyle/>
              <a:p>
                <a:r>
                  <a:rPr lang="en-K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57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5ED5A-AB0E-72E4-5DEE-68605E3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Gradient Formulas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2F4F4E-6A2F-4507-0720-81041EF2F5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170523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KW" dirty="0"/>
                  <a:t>First, lets pack all features into a NxK matrix where N is the number of data points and K is the number of features</a:t>
                </a:r>
              </a:p>
              <a:p>
                <a:r>
                  <a:rPr lang="en-KW" dirty="0"/>
                  <a:t>Then, we pack all the derivatives into one vector:</a:t>
                </a:r>
              </a:p>
              <a:p>
                <a:endParaRPr lang="en-K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KW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KW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KW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KW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KW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2F4F4E-6A2F-4507-0720-81041EF2F5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170523" cy="4351338"/>
              </a:xfrm>
              <a:blipFill>
                <a:blip r:embed="rId2"/>
                <a:stretch>
                  <a:fillRect l="-1413" t="-3198" r="-883"/>
                </a:stretch>
              </a:blipFill>
            </p:spPr>
            <p:txBody>
              <a:bodyPr/>
              <a:lstStyle/>
              <a:p>
                <a:r>
                  <a:rPr lang="en-KW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823398C3-B714-EC23-000C-053FBC78D648}"/>
              </a:ext>
            </a:extLst>
          </p:cNvPr>
          <p:cNvGrpSpPr/>
          <p:nvPr/>
        </p:nvGrpSpPr>
        <p:grpSpPr>
          <a:xfrm>
            <a:off x="8703202" y="1690688"/>
            <a:ext cx="2650598" cy="2667966"/>
            <a:chOff x="8507390" y="2095017"/>
            <a:chExt cx="2650598" cy="266796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01C3A3-0CDF-7CA4-6DF7-0CDA3643C7C5}"/>
                </a:ext>
              </a:extLst>
            </p:cNvPr>
            <p:cNvSpPr/>
            <p:nvPr/>
          </p:nvSpPr>
          <p:spPr>
            <a:xfrm>
              <a:off x="8507391" y="2095018"/>
              <a:ext cx="694481" cy="6944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x</a:t>
              </a:r>
              <a:r>
                <a:rPr lang="en-US" sz="2800" b="1" baseline="-25000" dirty="0">
                  <a:solidFill>
                    <a:schemeClr val="tx1"/>
                  </a:solidFill>
                </a:rPr>
                <a:t>00</a:t>
              </a:r>
              <a:endParaRPr lang="en-KW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56EC1C-EA99-0847-0230-7A77DCA2B613}"/>
                </a:ext>
              </a:extLst>
            </p:cNvPr>
            <p:cNvSpPr/>
            <p:nvPr/>
          </p:nvSpPr>
          <p:spPr>
            <a:xfrm>
              <a:off x="8507390" y="2789499"/>
              <a:ext cx="694481" cy="6944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x</a:t>
              </a:r>
              <a:r>
                <a:rPr lang="en-US" sz="2800" b="1" baseline="-25000" dirty="0">
                  <a:solidFill>
                    <a:schemeClr val="tx1"/>
                  </a:solidFill>
                </a:rPr>
                <a:t>10</a:t>
              </a:r>
              <a:endParaRPr lang="en-KW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06EDB7A-90DE-365B-8487-CF34E2CB20A3}"/>
                </a:ext>
              </a:extLst>
            </p:cNvPr>
            <p:cNvSpPr/>
            <p:nvPr/>
          </p:nvSpPr>
          <p:spPr>
            <a:xfrm>
              <a:off x="8507390" y="4068502"/>
              <a:ext cx="694481" cy="6944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x</a:t>
              </a:r>
              <a:r>
                <a:rPr lang="en-US" sz="2800" b="1" baseline="-25000" dirty="0">
                  <a:solidFill>
                    <a:schemeClr val="tx1"/>
                  </a:solidFill>
                </a:rPr>
                <a:t>N0</a:t>
              </a:r>
              <a:endParaRPr lang="en-KW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AD2C00-527D-BBFD-9CDF-CC12346EDCDF}"/>
                </a:ext>
              </a:extLst>
            </p:cNvPr>
            <p:cNvSpPr/>
            <p:nvPr/>
          </p:nvSpPr>
          <p:spPr>
            <a:xfrm>
              <a:off x="9201869" y="2095017"/>
              <a:ext cx="694481" cy="6944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x</a:t>
              </a:r>
              <a:r>
                <a:rPr lang="en-US" sz="2800" b="1" baseline="-25000" dirty="0">
                  <a:solidFill>
                    <a:schemeClr val="tx1"/>
                  </a:solidFill>
                </a:rPr>
                <a:t>01</a:t>
              </a:r>
              <a:endParaRPr lang="en-KW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0D5D05-641F-129B-F707-32BCD6E92128}"/>
                </a:ext>
              </a:extLst>
            </p:cNvPr>
            <p:cNvSpPr/>
            <p:nvPr/>
          </p:nvSpPr>
          <p:spPr>
            <a:xfrm>
              <a:off x="9201869" y="2789498"/>
              <a:ext cx="694481" cy="6944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x</a:t>
              </a:r>
              <a:r>
                <a:rPr lang="en-US" sz="2800" b="1" baseline="-25000" dirty="0">
                  <a:solidFill>
                    <a:schemeClr val="tx1"/>
                  </a:solidFill>
                </a:rPr>
                <a:t>11</a:t>
              </a:r>
              <a:endParaRPr lang="en-KW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82444B4-A252-1C84-1B9B-008BB1D876D9}"/>
                </a:ext>
              </a:extLst>
            </p:cNvPr>
            <p:cNvSpPr/>
            <p:nvPr/>
          </p:nvSpPr>
          <p:spPr>
            <a:xfrm>
              <a:off x="9201868" y="4068502"/>
              <a:ext cx="694481" cy="6944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x</a:t>
              </a:r>
              <a:r>
                <a:rPr lang="en-US" sz="2800" b="1" baseline="-25000" dirty="0">
                  <a:solidFill>
                    <a:schemeClr val="tx1"/>
                  </a:solidFill>
                </a:rPr>
                <a:t>N1</a:t>
              </a:r>
              <a:endParaRPr lang="en-KW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B032A4E-1C27-310B-FE7C-7330738E957E}"/>
                </a:ext>
              </a:extLst>
            </p:cNvPr>
            <p:cNvSpPr/>
            <p:nvPr/>
          </p:nvSpPr>
          <p:spPr>
            <a:xfrm>
              <a:off x="10463507" y="2095017"/>
              <a:ext cx="694481" cy="6944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x</a:t>
              </a:r>
              <a:r>
                <a:rPr lang="en-US" sz="2800" b="1" baseline="-25000" dirty="0">
                  <a:solidFill>
                    <a:schemeClr val="tx1"/>
                  </a:solidFill>
                </a:rPr>
                <a:t>0K</a:t>
              </a:r>
              <a:endParaRPr lang="en-KW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7B42763-3F90-D841-E7A9-CA64768505F0}"/>
                </a:ext>
              </a:extLst>
            </p:cNvPr>
            <p:cNvSpPr/>
            <p:nvPr/>
          </p:nvSpPr>
          <p:spPr>
            <a:xfrm>
              <a:off x="10463507" y="2789498"/>
              <a:ext cx="694481" cy="6944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x</a:t>
              </a:r>
              <a:r>
                <a:rPr lang="en-US" sz="2800" b="1" baseline="-25000" dirty="0">
                  <a:solidFill>
                    <a:schemeClr val="tx1"/>
                  </a:solidFill>
                </a:rPr>
                <a:t>1K</a:t>
              </a:r>
              <a:endParaRPr lang="en-KW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4F2A8E9-4199-226F-ABA8-B84D75612020}"/>
                </a:ext>
              </a:extLst>
            </p:cNvPr>
            <p:cNvSpPr/>
            <p:nvPr/>
          </p:nvSpPr>
          <p:spPr>
            <a:xfrm>
              <a:off x="10463506" y="4068502"/>
              <a:ext cx="694481" cy="6944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chemeClr val="tx1"/>
                  </a:solidFill>
                </a:rPr>
                <a:t>x</a:t>
              </a:r>
              <a:r>
                <a:rPr lang="en-US" sz="2800" b="1" baseline="-25000" dirty="0" err="1">
                  <a:solidFill>
                    <a:schemeClr val="tx1"/>
                  </a:solidFill>
                </a:rPr>
                <a:t>NK</a:t>
              </a:r>
              <a:endParaRPr lang="en-KW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1FF9623-A298-77C7-1570-DF487338D130}"/>
                </a:ext>
              </a:extLst>
            </p:cNvPr>
            <p:cNvSpPr/>
            <p:nvPr/>
          </p:nvSpPr>
          <p:spPr>
            <a:xfrm>
              <a:off x="8854627" y="3374020"/>
              <a:ext cx="694481" cy="6944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…</a:t>
              </a:r>
              <a:endParaRPr lang="en-KW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1465898-3D8A-FC13-C1A9-B9855BAC3206}"/>
                </a:ext>
              </a:extLst>
            </p:cNvPr>
            <p:cNvSpPr/>
            <p:nvPr/>
          </p:nvSpPr>
          <p:spPr>
            <a:xfrm>
              <a:off x="10463502" y="3374019"/>
              <a:ext cx="694481" cy="6944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…</a:t>
              </a:r>
              <a:endParaRPr lang="en-KW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56A0B5E-6CEC-2B1D-41BE-D532FB630C17}"/>
                </a:ext>
              </a:extLst>
            </p:cNvPr>
            <p:cNvSpPr/>
            <p:nvPr/>
          </p:nvSpPr>
          <p:spPr>
            <a:xfrm>
              <a:off x="9832686" y="2387276"/>
              <a:ext cx="694481" cy="6944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…</a:t>
              </a:r>
              <a:endParaRPr lang="en-KW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F3FB775-5D21-C149-2B6B-416892016310}"/>
                </a:ext>
              </a:extLst>
            </p:cNvPr>
            <p:cNvSpPr/>
            <p:nvPr/>
          </p:nvSpPr>
          <p:spPr>
            <a:xfrm>
              <a:off x="9896345" y="4001294"/>
              <a:ext cx="694481" cy="6944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…</a:t>
              </a:r>
              <a:endParaRPr lang="en-KW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0895A92-A788-1936-D9A2-7EFEAC7279C4}"/>
              </a:ext>
            </a:extLst>
          </p:cNvPr>
          <p:cNvSpPr txBox="1"/>
          <p:nvPr/>
        </p:nvSpPr>
        <p:spPr>
          <a:xfrm>
            <a:off x="4672314" y="5544273"/>
            <a:ext cx="8467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W" sz="2800" b="1" dirty="0">
                <a:solidFill>
                  <a:srgbClr val="FF0000"/>
                </a:solidFill>
              </a:rPr>
              <a:t>KxN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4047BD-4121-BE36-AF07-90C8104A7444}"/>
              </a:ext>
            </a:extLst>
          </p:cNvPr>
          <p:cNvSpPr txBox="1"/>
          <p:nvPr/>
        </p:nvSpPr>
        <p:spPr>
          <a:xfrm>
            <a:off x="6096000" y="4097044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W" sz="2800" b="1" dirty="0">
                <a:solidFill>
                  <a:srgbClr val="FF0000"/>
                </a:solidFill>
              </a:rPr>
              <a:t>Nx1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69DE66-64D0-0263-67BE-C9D764B66CF7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4672314" y="5173884"/>
            <a:ext cx="423354" cy="370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EBD7643-877C-D27D-FFA0-6ECDD77E9B1D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5519021" y="4358654"/>
            <a:ext cx="576979" cy="4795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73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5E8D9-E723-C6CF-5D11-D2C28E4A2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222C-700C-2C8E-F952-0717E4DF6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Gradient Formulas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35904E-9EF7-CD47-ED2D-EE5D9651A9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170507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KW" dirty="0"/>
                  <a:t>We don’t need to treat intercept b</a:t>
                </a:r>
                <a:r>
                  <a:rPr lang="en-KW" baseline="-25000" dirty="0"/>
                  <a:t>0</a:t>
                </a:r>
                <a:r>
                  <a:rPr lang="en-KW" dirty="0"/>
                  <a:t> as a special case</a:t>
                </a:r>
              </a:p>
              <a:p>
                <a:r>
                  <a:rPr lang="en-KW" dirty="0"/>
                  <a:t>Just add a column of ones as “input”</a:t>
                </a:r>
              </a:p>
              <a:p>
                <a:r>
                  <a:rPr lang="en-KW" dirty="0"/>
                  <a:t>Then we just have one gradient update equation:</a:t>
                </a:r>
              </a:p>
              <a:p>
                <a:endParaRPr lang="en-K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KW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KW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KW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KW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en-US" b="0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KW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35904E-9EF7-CD47-ED2D-EE5D9651A9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170507" cy="4351338"/>
              </a:xfrm>
              <a:blipFill>
                <a:blip r:embed="rId2"/>
                <a:stretch>
                  <a:fillRect l="-1413" t="-3198" b="-1163"/>
                </a:stretch>
              </a:blipFill>
            </p:spPr>
            <p:txBody>
              <a:bodyPr/>
              <a:lstStyle/>
              <a:p>
                <a:r>
                  <a:rPr lang="en-KW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86B80C4C-EEB3-0B08-939F-CA3B8BD8EEFD}"/>
              </a:ext>
            </a:extLst>
          </p:cNvPr>
          <p:cNvGrpSpPr/>
          <p:nvPr/>
        </p:nvGrpSpPr>
        <p:grpSpPr>
          <a:xfrm>
            <a:off x="8703202" y="1690688"/>
            <a:ext cx="2650598" cy="2667966"/>
            <a:chOff x="8507390" y="2095017"/>
            <a:chExt cx="2650598" cy="266796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3C4865-8606-803A-719F-CFD23BCCCF04}"/>
                </a:ext>
              </a:extLst>
            </p:cNvPr>
            <p:cNvSpPr/>
            <p:nvPr/>
          </p:nvSpPr>
          <p:spPr>
            <a:xfrm>
              <a:off x="8507391" y="2095018"/>
              <a:ext cx="694481" cy="6944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x</a:t>
              </a:r>
              <a:r>
                <a:rPr lang="en-US" sz="2800" b="1" baseline="-25000" dirty="0">
                  <a:solidFill>
                    <a:schemeClr val="tx1"/>
                  </a:solidFill>
                </a:rPr>
                <a:t>00</a:t>
              </a:r>
              <a:endParaRPr lang="en-KW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B4AE6E-C1E5-1611-FC42-13F1114673D6}"/>
                </a:ext>
              </a:extLst>
            </p:cNvPr>
            <p:cNvSpPr/>
            <p:nvPr/>
          </p:nvSpPr>
          <p:spPr>
            <a:xfrm>
              <a:off x="8507390" y="2789499"/>
              <a:ext cx="694481" cy="6944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x</a:t>
              </a:r>
              <a:r>
                <a:rPr lang="en-US" sz="2800" b="1" baseline="-25000" dirty="0">
                  <a:solidFill>
                    <a:schemeClr val="tx1"/>
                  </a:solidFill>
                </a:rPr>
                <a:t>10</a:t>
              </a:r>
              <a:endParaRPr lang="en-KW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F5DC912-947E-56C8-5D59-4EF08612AA6A}"/>
                </a:ext>
              </a:extLst>
            </p:cNvPr>
            <p:cNvSpPr/>
            <p:nvPr/>
          </p:nvSpPr>
          <p:spPr>
            <a:xfrm>
              <a:off x="8507390" y="4068502"/>
              <a:ext cx="694481" cy="6944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x</a:t>
              </a:r>
              <a:r>
                <a:rPr lang="en-US" sz="2800" b="1" baseline="-25000" dirty="0">
                  <a:solidFill>
                    <a:schemeClr val="tx1"/>
                  </a:solidFill>
                </a:rPr>
                <a:t>N0</a:t>
              </a:r>
              <a:endParaRPr lang="en-KW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685A82-735E-0214-5930-BB89855CE7E2}"/>
                </a:ext>
              </a:extLst>
            </p:cNvPr>
            <p:cNvSpPr/>
            <p:nvPr/>
          </p:nvSpPr>
          <p:spPr>
            <a:xfrm>
              <a:off x="9201869" y="2095017"/>
              <a:ext cx="694481" cy="6944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x</a:t>
              </a:r>
              <a:r>
                <a:rPr lang="en-US" sz="2800" b="1" baseline="-25000" dirty="0">
                  <a:solidFill>
                    <a:schemeClr val="tx1"/>
                  </a:solidFill>
                </a:rPr>
                <a:t>01</a:t>
              </a:r>
              <a:endParaRPr lang="en-KW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0100F3D-DD24-6E5A-A352-AAE6BB2CE179}"/>
                </a:ext>
              </a:extLst>
            </p:cNvPr>
            <p:cNvSpPr/>
            <p:nvPr/>
          </p:nvSpPr>
          <p:spPr>
            <a:xfrm>
              <a:off x="9201869" y="2789498"/>
              <a:ext cx="694481" cy="6944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x</a:t>
              </a:r>
              <a:r>
                <a:rPr lang="en-US" sz="2800" b="1" baseline="-25000" dirty="0">
                  <a:solidFill>
                    <a:schemeClr val="tx1"/>
                  </a:solidFill>
                </a:rPr>
                <a:t>11</a:t>
              </a:r>
              <a:endParaRPr lang="en-KW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FB16E5-702C-BBFA-BD62-B781930F4370}"/>
                </a:ext>
              </a:extLst>
            </p:cNvPr>
            <p:cNvSpPr/>
            <p:nvPr/>
          </p:nvSpPr>
          <p:spPr>
            <a:xfrm>
              <a:off x="9201868" y="4068502"/>
              <a:ext cx="694481" cy="6944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x</a:t>
              </a:r>
              <a:r>
                <a:rPr lang="en-US" sz="2800" b="1" baseline="-25000" dirty="0">
                  <a:solidFill>
                    <a:schemeClr val="tx1"/>
                  </a:solidFill>
                </a:rPr>
                <a:t>N1</a:t>
              </a:r>
              <a:endParaRPr lang="en-KW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8320B3-E83B-46F5-D149-62B678EDFD6C}"/>
                </a:ext>
              </a:extLst>
            </p:cNvPr>
            <p:cNvSpPr/>
            <p:nvPr/>
          </p:nvSpPr>
          <p:spPr>
            <a:xfrm>
              <a:off x="10463507" y="2095017"/>
              <a:ext cx="694481" cy="6944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x</a:t>
              </a:r>
              <a:r>
                <a:rPr lang="en-US" sz="2800" b="1" baseline="-25000" dirty="0">
                  <a:solidFill>
                    <a:schemeClr val="tx1"/>
                  </a:solidFill>
                </a:rPr>
                <a:t>0K</a:t>
              </a:r>
              <a:endParaRPr lang="en-KW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50B7E0-4098-952E-CCFF-941428B4F57B}"/>
                </a:ext>
              </a:extLst>
            </p:cNvPr>
            <p:cNvSpPr/>
            <p:nvPr/>
          </p:nvSpPr>
          <p:spPr>
            <a:xfrm>
              <a:off x="10463507" y="2789498"/>
              <a:ext cx="694481" cy="6944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x</a:t>
              </a:r>
              <a:r>
                <a:rPr lang="en-US" sz="2800" b="1" baseline="-25000" dirty="0">
                  <a:solidFill>
                    <a:schemeClr val="tx1"/>
                  </a:solidFill>
                </a:rPr>
                <a:t>1K</a:t>
              </a:r>
              <a:endParaRPr lang="en-KW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1A6F2BA-354D-4DEA-B68F-46A38EF11BEA}"/>
                </a:ext>
              </a:extLst>
            </p:cNvPr>
            <p:cNvSpPr/>
            <p:nvPr/>
          </p:nvSpPr>
          <p:spPr>
            <a:xfrm>
              <a:off x="10463506" y="4068502"/>
              <a:ext cx="694481" cy="6944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 err="1">
                  <a:solidFill>
                    <a:schemeClr val="tx1"/>
                  </a:solidFill>
                </a:rPr>
                <a:t>x</a:t>
              </a:r>
              <a:r>
                <a:rPr lang="en-US" sz="2800" b="1" baseline="-25000" dirty="0" err="1">
                  <a:solidFill>
                    <a:schemeClr val="tx1"/>
                  </a:solidFill>
                </a:rPr>
                <a:t>NK</a:t>
              </a:r>
              <a:endParaRPr lang="en-KW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F2B335D-5BF6-E890-819C-DBD1F630B206}"/>
                </a:ext>
              </a:extLst>
            </p:cNvPr>
            <p:cNvSpPr/>
            <p:nvPr/>
          </p:nvSpPr>
          <p:spPr>
            <a:xfrm>
              <a:off x="8854627" y="3374020"/>
              <a:ext cx="694481" cy="6944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…</a:t>
              </a:r>
              <a:endParaRPr lang="en-KW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C88671-9BDC-47E1-182B-F7BE3DEF9057}"/>
                </a:ext>
              </a:extLst>
            </p:cNvPr>
            <p:cNvSpPr/>
            <p:nvPr/>
          </p:nvSpPr>
          <p:spPr>
            <a:xfrm>
              <a:off x="10463502" y="3374019"/>
              <a:ext cx="694481" cy="6944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…</a:t>
              </a:r>
              <a:endParaRPr lang="en-KW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2442961-DF9D-22B7-DEBB-2D1E5B32B07C}"/>
                </a:ext>
              </a:extLst>
            </p:cNvPr>
            <p:cNvSpPr/>
            <p:nvPr/>
          </p:nvSpPr>
          <p:spPr>
            <a:xfrm>
              <a:off x="9832686" y="2387276"/>
              <a:ext cx="694481" cy="6944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…</a:t>
              </a:r>
              <a:endParaRPr lang="en-KW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4EEE268-4E71-60E6-AAC3-157E85F1EF10}"/>
                </a:ext>
              </a:extLst>
            </p:cNvPr>
            <p:cNvSpPr/>
            <p:nvPr/>
          </p:nvSpPr>
          <p:spPr>
            <a:xfrm>
              <a:off x="9896345" y="4001294"/>
              <a:ext cx="694481" cy="6944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</a:rPr>
                <a:t>…</a:t>
              </a:r>
              <a:endParaRPr lang="en-KW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7210C64-99ED-D6CC-E2CD-E4F4482C4F96}"/>
              </a:ext>
            </a:extLst>
          </p:cNvPr>
          <p:cNvSpPr txBox="1"/>
          <p:nvPr/>
        </p:nvSpPr>
        <p:spPr>
          <a:xfrm>
            <a:off x="4672314" y="5544273"/>
            <a:ext cx="1443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W" sz="2800" b="1" dirty="0">
                <a:solidFill>
                  <a:srgbClr val="FF0000"/>
                </a:solidFill>
              </a:rPr>
              <a:t>(K+1)xN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5F6A1D-88BA-385B-CB8E-158A756FC41B}"/>
              </a:ext>
            </a:extLst>
          </p:cNvPr>
          <p:cNvSpPr txBox="1"/>
          <p:nvPr/>
        </p:nvSpPr>
        <p:spPr>
          <a:xfrm>
            <a:off x="6096000" y="4097044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W" sz="2800" b="1" dirty="0">
                <a:solidFill>
                  <a:srgbClr val="FF0000"/>
                </a:solidFill>
              </a:rPr>
              <a:t>Nx1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E9F8264-C6A3-ED29-042E-21B21179BA86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4672314" y="5173884"/>
            <a:ext cx="721512" cy="3703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545382-A182-5FF6-E0A8-437625D35C88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5519021" y="4358654"/>
            <a:ext cx="576979" cy="4795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56C2672-1430-96E8-DDFA-9E3E542F32FE}"/>
              </a:ext>
            </a:extLst>
          </p:cNvPr>
          <p:cNvSpPr/>
          <p:nvPr/>
        </p:nvSpPr>
        <p:spPr>
          <a:xfrm>
            <a:off x="8008715" y="1690688"/>
            <a:ext cx="694481" cy="694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1</a:t>
            </a:r>
            <a:endParaRPr lang="en-KW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E69008-1970-839A-8330-78C68C7DD755}"/>
              </a:ext>
            </a:extLst>
          </p:cNvPr>
          <p:cNvSpPr/>
          <p:nvPr/>
        </p:nvSpPr>
        <p:spPr>
          <a:xfrm>
            <a:off x="8008714" y="2385169"/>
            <a:ext cx="694481" cy="694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1</a:t>
            </a:r>
            <a:endParaRPr lang="en-KW" sz="28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EB230E-8201-CA4B-DE4F-CA2BA9E81DEC}"/>
              </a:ext>
            </a:extLst>
          </p:cNvPr>
          <p:cNvSpPr/>
          <p:nvPr/>
        </p:nvSpPr>
        <p:spPr>
          <a:xfrm>
            <a:off x="8008714" y="3664172"/>
            <a:ext cx="694481" cy="694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1</a:t>
            </a:r>
            <a:endParaRPr lang="en-KW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90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6E25-4B82-1C33-0587-062906CE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What About Nominal Features?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1F2EB-C2A9-6D84-F74E-B60DA1607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4355" y="1690687"/>
            <a:ext cx="6029446" cy="46985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KW" dirty="0"/>
              <a:t>Some features are not numeric, e.g., country of origin</a:t>
            </a:r>
          </a:p>
          <a:p>
            <a:endParaRPr lang="en-KW" dirty="0"/>
          </a:p>
          <a:p>
            <a:pPr marL="0" indent="0">
              <a:buNone/>
            </a:pPr>
            <a:r>
              <a:rPr lang="en-KW" dirty="0">
                <a:solidFill>
                  <a:srgbClr val="00B0F0"/>
                </a:solidFill>
              </a:rPr>
              <a:t>Solution: </a:t>
            </a:r>
            <a:r>
              <a:rPr lang="en-KW" dirty="0"/>
              <a:t>one-hot encoding</a:t>
            </a:r>
          </a:p>
          <a:p>
            <a:pPr lvl="1"/>
            <a:r>
              <a:rPr lang="en-KW" dirty="0"/>
              <a:t>Convert to binary vector of length L</a:t>
            </a:r>
          </a:p>
          <a:p>
            <a:pPr lvl="1"/>
            <a:r>
              <a:rPr lang="en-KW" dirty="0"/>
              <a:t>Each element maps to a particular value (country)</a:t>
            </a:r>
          </a:p>
          <a:p>
            <a:pPr lvl="1"/>
            <a:r>
              <a:rPr lang="en-KW" dirty="0"/>
              <a:t>In statistical literature, features could also be converted into vector of length L-1, with one value being set aside as a “reference”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71B83B-691B-7775-F632-A7F0EDEFB5F2}"/>
              </a:ext>
            </a:extLst>
          </p:cNvPr>
          <p:cNvSpPr/>
          <p:nvPr/>
        </p:nvSpPr>
        <p:spPr>
          <a:xfrm>
            <a:off x="1084044" y="2848156"/>
            <a:ext cx="1389922" cy="6944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rgbClr val="002060"/>
                </a:solidFill>
              </a:rPr>
              <a:t>USA</a:t>
            </a:r>
            <a:endParaRPr lang="en-KW" b="1" dirty="0">
              <a:solidFill>
                <a:srgbClr val="00206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17FA10-7645-CAFB-BB0A-229A1C1DD149}"/>
              </a:ext>
            </a:extLst>
          </p:cNvPr>
          <p:cNvSpPr/>
          <p:nvPr/>
        </p:nvSpPr>
        <p:spPr>
          <a:xfrm>
            <a:off x="1084044" y="3542637"/>
            <a:ext cx="1389922" cy="6944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rgbClr val="002060"/>
                </a:solidFill>
              </a:rPr>
              <a:t>Europe</a:t>
            </a:r>
            <a:endParaRPr lang="en-KW" b="1" dirty="0">
              <a:solidFill>
                <a:srgbClr val="00206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2FF999-1CC0-4ECD-5612-12ABA4A8F0CB}"/>
              </a:ext>
            </a:extLst>
          </p:cNvPr>
          <p:cNvSpPr/>
          <p:nvPr/>
        </p:nvSpPr>
        <p:spPr>
          <a:xfrm>
            <a:off x="1084044" y="4237118"/>
            <a:ext cx="1389922" cy="6944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rgbClr val="002060"/>
                </a:solidFill>
              </a:rPr>
              <a:t>Japan</a:t>
            </a:r>
            <a:endParaRPr lang="en-KW" b="1" dirty="0">
              <a:solidFill>
                <a:srgbClr val="00206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2E80C8-B18F-5A00-0022-756B1F8D54E0}"/>
              </a:ext>
            </a:extLst>
          </p:cNvPr>
          <p:cNvSpPr/>
          <p:nvPr/>
        </p:nvSpPr>
        <p:spPr>
          <a:xfrm>
            <a:off x="2569580" y="2848156"/>
            <a:ext cx="694481" cy="694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02DEE4-B567-A77C-DB99-5F9721293D05}"/>
              </a:ext>
            </a:extLst>
          </p:cNvPr>
          <p:cNvSpPr/>
          <p:nvPr/>
        </p:nvSpPr>
        <p:spPr>
          <a:xfrm>
            <a:off x="2569579" y="3542637"/>
            <a:ext cx="694481" cy="694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9CFEB2-270D-7ECB-D818-B2E9C891E4D9}"/>
              </a:ext>
            </a:extLst>
          </p:cNvPr>
          <p:cNvSpPr/>
          <p:nvPr/>
        </p:nvSpPr>
        <p:spPr>
          <a:xfrm>
            <a:off x="2569578" y="4237118"/>
            <a:ext cx="694481" cy="694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1D5EA0-5F8D-3E11-1244-9DB69E9C4412}"/>
              </a:ext>
            </a:extLst>
          </p:cNvPr>
          <p:cNvSpPr/>
          <p:nvPr/>
        </p:nvSpPr>
        <p:spPr>
          <a:xfrm>
            <a:off x="3264060" y="2848156"/>
            <a:ext cx="694481" cy="694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9EBAFE-F790-75A9-22F3-F3D7D4F3135B}"/>
              </a:ext>
            </a:extLst>
          </p:cNvPr>
          <p:cNvSpPr/>
          <p:nvPr/>
        </p:nvSpPr>
        <p:spPr>
          <a:xfrm>
            <a:off x="3264059" y="3542637"/>
            <a:ext cx="694481" cy="694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07079F-8AC4-1740-0EF4-7EA2272A4582}"/>
              </a:ext>
            </a:extLst>
          </p:cNvPr>
          <p:cNvSpPr/>
          <p:nvPr/>
        </p:nvSpPr>
        <p:spPr>
          <a:xfrm>
            <a:off x="3264058" y="4237118"/>
            <a:ext cx="694481" cy="694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BFAE0CC-D36A-996C-9FEE-5A77E1195BAB}"/>
              </a:ext>
            </a:extLst>
          </p:cNvPr>
          <p:cNvSpPr/>
          <p:nvPr/>
        </p:nvSpPr>
        <p:spPr>
          <a:xfrm>
            <a:off x="3958540" y="2848156"/>
            <a:ext cx="694481" cy="694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803D0A-FBD4-D64D-AA2F-9875E5DA1D24}"/>
              </a:ext>
            </a:extLst>
          </p:cNvPr>
          <p:cNvSpPr/>
          <p:nvPr/>
        </p:nvSpPr>
        <p:spPr>
          <a:xfrm>
            <a:off x="3958539" y="3542637"/>
            <a:ext cx="694481" cy="694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400" b="1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2A7338D-688E-2B23-833E-3F4D613D71BA}"/>
              </a:ext>
            </a:extLst>
          </p:cNvPr>
          <p:cNvSpPr/>
          <p:nvPr/>
        </p:nvSpPr>
        <p:spPr>
          <a:xfrm>
            <a:off x="3958538" y="4237118"/>
            <a:ext cx="694481" cy="6944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400" b="1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BCEA12-A7DE-D7F7-249A-3F06C5FA8FFC}"/>
              </a:ext>
            </a:extLst>
          </p:cNvPr>
          <p:cNvSpPr/>
          <p:nvPr/>
        </p:nvSpPr>
        <p:spPr>
          <a:xfrm>
            <a:off x="2760805" y="2153675"/>
            <a:ext cx="1700990" cy="6944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800" b="1" dirty="0">
                <a:solidFill>
                  <a:srgbClr val="002060"/>
                </a:solidFill>
              </a:rPr>
              <a:t>Features</a:t>
            </a:r>
            <a:endParaRPr lang="en-KW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76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96A6-9AEC-AD65-6DA9-9C5F79C8F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How About Feature Transformations?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6926EE-2834-5EEC-833E-A582C45F704B}"/>
              </a:ext>
            </a:extLst>
          </p:cNvPr>
          <p:cNvSpPr/>
          <p:nvPr/>
        </p:nvSpPr>
        <p:spPr>
          <a:xfrm>
            <a:off x="7569843" y="2662177"/>
            <a:ext cx="3159889" cy="50928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CDB63-2459-F5B6-5EBC-7A6DD0F41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KW" dirty="0">
                <a:solidFill>
                  <a:srgbClr val="00B0F0"/>
                </a:solidFill>
              </a:rPr>
              <a:t>Example: </a:t>
            </a:r>
            <a:r>
              <a:rPr lang="en-KW" dirty="0"/>
              <a:t>a house’s price depends on the combination of length and width of the area, not on either one alone</a:t>
            </a:r>
          </a:p>
          <a:p>
            <a:pPr marL="0" indent="0" algn="ctr">
              <a:buNone/>
            </a:pPr>
            <a:r>
              <a:rPr lang="en-KW" sz="2800" b="1" dirty="0">
                <a:solidFill>
                  <a:srgbClr val="00B0F0"/>
                </a:solidFill>
              </a:rPr>
              <a:t>Price = b0 + b1 * Length + b2 * Width + b3 * Width * Height</a:t>
            </a:r>
          </a:p>
          <a:p>
            <a:pPr marL="0" indent="0" algn="ctr">
              <a:buNone/>
            </a:pPr>
            <a:endParaRPr lang="en-KW" dirty="0">
              <a:solidFill>
                <a:srgbClr val="00B0F0"/>
              </a:solidFill>
            </a:endParaRPr>
          </a:p>
          <a:p>
            <a:r>
              <a:rPr lang="en-KW" dirty="0">
                <a:solidFill>
                  <a:srgbClr val="00B0F0"/>
                </a:solidFill>
              </a:rPr>
              <a:t>Example: </a:t>
            </a:r>
            <a:r>
              <a:rPr lang="en-KW" dirty="0"/>
              <a:t>response times are typically modeled logarithmaclly (differences in small values matter, whereas differences in large values do not)</a:t>
            </a:r>
          </a:p>
          <a:p>
            <a:pPr marL="0" indent="0" algn="ctr">
              <a:buNone/>
            </a:pPr>
            <a:r>
              <a:rPr lang="en-KW" dirty="0">
                <a:solidFill>
                  <a:srgbClr val="00B0F0"/>
                </a:solidFill>
              </a:rPr>
              <a:t>Success Rate = b0 + b1 * Log(response time)</a:t>
            </a:r>
          </a:p>
          <a:p>
            <a:r>
              <a:rPr lang="en-KW" dirty="0"/>
              <a:t>With linear regression, you do all your feature transformations before you feed them into the model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AC9C9B-0FAC-55FB-A458-5CBAA70F149C}"/>
              </a:ext>
            </a:extLst>
          </p:cNvPr>
          <p:cNvSpPr txBox="1"/>
          <p:nvPr/>
        </p:nvSpPr>
        <p:spPr>
          <a:xfrm>
            <a:off x="7957606" y="3171463"/>
            <a:ext cx="2472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W" sz="2400" b="1" dirty="0">
                <a:solidFill>
                  <a:srgbClr val="7030A0"/>
                </a:solidFill>
              </a:rPr>
              <a:t>Interaction Term</a:t>
            </a:r>
          </a:p>
        </p:txBody>
      </p:sp>
    </p:spTree>
    <p:extLst>
      <p:ext uri="{BB962C8B-B14F-4D97-AF65-F5344CB8AC3E}">
        <p14:creationId xmlns:p14="http://schemas.microsoft.com/office/powerpoint/2010/main" val="1379901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6C579-3AE1-385E-B13A-F32CA337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E37E-50B3-DD2F-83D9-D2C97D237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W" dirty="0"/>
              <a:t>One-hot encoding of categorical features</a:t>
            </a:r>
          </a:p>
          <a:p>
            <a:r>
              <a:rPr lang="en-KW" dirty="0"/>
              <a:t>Implement gradient descent for multiple features</a:t>
            </a:r>
          </a:p>
          <a:p>
            <a:r>
              <a:rPr lang="en-KW" dirty="0"/>
              <a:t>Optimize model with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176006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5340</TotalTime>
  <Words>409</Words>
  <Application>Microsoft Macintosh PowerPoint</Application>
  <PresentationFormat>Widescreen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Block 4: Multivariate Linear Regression</vt:lpstr>
      <vt:lpstr> Why Just One Feature?</vt:lpstr>
      <vt:lpstr>Gradient Formulas</vt:lpstr>
      <vt:lpstr>Gradient Formulas</vt:lpstr>
      <vt:lpstr>What About Nominal Features?</vt:lpstr>
      <vt:lpstr>How About Feature Transformations?</vt:lpstr>
      <vt:lpstr>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Khajah</dc:creator>
  <cp:lastModifiedBy>Mohammad Khajah</cp:lastModifiedBy>
  <cp:revision>86</cp:revision>
  <dcterms:created xsi:type="dcterms:W3CDTF">2025-10-01T15:15:52Z</dcterms:created>
  <dcterms:modified xsi:type="dcterms:W3CDTF">2025-10-06T17:07:36Z</dcterms:modified>
</cp:coreProperties>
</file>