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60"/>
    <p:restoredTop sz="80175"/>
  </p:normalViewPr>
  <p:slideViewPr>
    <p:cSldViewPr snapToGrid="0">
      <p:cViewPr varScale="1">
        <p:scale>
          <a:sx n="121" d="100"/>
          <a:sy n="121" d="100"/>
        </p:scale>
        <p:origin x="16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10/10/2025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7: Linear Model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27D-8077-42A9-80B0-7559A9018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Effect of Features on Output?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2013C7-C3A8-A0FA-83CF-19BC8036F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Quite straightforward for a linear model, consider</a:t>
                </a:r>
              </a:p>
              <a:p>
                <a:pPr marL="0" indent="0" algn="ctr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MPG = b0 + b1 * HP + b2 * Cylinders</a:t>
                </a:r>
              </a:p>
              <a:p>
                <a:pPr lvl="1"/>
                <a:r>
                  <a:rPr lang="en-KW" dirty="0"/>
                  <a:t>A unit increase in horsepower increases expected MPG by b1</a:t>
                </a:r>
              </a:p>
              <a:p>
                <a:pPr lvl="1"/>
                <a:r>
                  <a:rPr lang="en-KW" dirty="0"/>
                  <a:t>A unit increase in cylinders increases expected MPG by b2</a:t>
                </a:r>
              </a:p>
              <a:p>
                <a:pPr marL="0" indent="0">
                  <a:buNone/>
                </a:pPr>
                <a:r>
                  <a:rPr lang="en-KW" dirty="0"/>
                  <a:t>How?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What about b0?</a:t>
                </a:r>
              </a:p>
              <a:p>
                <a:pPr lvl="1"/>
                <a:r>
                  <a:rPr lang="en-KW" dirty="0"/>
                  <a:t>b0 is known as the offset term</a:t>
                </a:r>
              </a:p>
              <a:p>
                <a:pPr lvl="1"/>
                <a:r>
                  <a:rPr lang="en-KW" dirty="0"/>
                  <a:t>It is the expected output value, if all other features are zero</a:t>
                </a: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32013C7-C3A8-A0FA-83CF-19BC8036F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34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5176-E6EA-0B90-EEC5-A9AF0D1B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71B-5F88-52AB-11A1-A20A75BA5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W" dirty="0"/>
              <a:t>Care needs to be taken with categorical features </a:t>
            </a:r>
          </a:p>
          <a:p>
            <a:r>
              <a:rPr lang="en-KW" dirty="0"/>
              <a:t>If a feature has 3 categories, usually one of them is set aside as a reference and folded into b0: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b0 + b1 * is_USA + b2 * is_Europe</a:t>
            </a:r>
          </a:p>
          <a:p>
            <a:pPr lvl="1"/>
            <a:r>
              <a:rPr lang="en-KW" dirty="0"/>
              <a:t>If a car is made in the US, MPG increases by b1 </a:t>
            </a:r>
            <a:r>
              <a:rPr lang="en-KW" i="1" u="sng" dirty="0"/>
              <a:t>RELATIVE</a:t>
            </a:r>
            <a:r>
              <a:rPr lang="en-KW" dirty="0"/>
              <a:t> to a car made in Japan</a:t>
            </a:r>
          </a:p>
          <a:p>
            <a:pPr lvl="1"/>
            <a:r>
              <a:rPr lang="en-KW" dirty="0"/>
              <a:t>b0 is now the expected MPG for cars made in Japan</a:t>
            </a:r>
          </a:p>
          <a:p>
            <a:r>
              <a:rPr lang="en-KW" dirty="0"/>
              <a:t>Without this technique, interpretation is a bit harder: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b0 + b1 * is_USA + b2 * is_Europe + b3 * is_Japan</a:t>
            </a:r>
          </a:p>
          <a:p>
            <a:pPr lvl="1"/>
            <a:r>
              <a:rPr lang="en-KW" dirty="0"/>
              <a:t>If a car is made in the US, MPG increases by b1 relative to cars made outside the USA, Europe, and Japan</a:t>
            </a:r>
          </a:p>
          <a:p>
            <a:pPr lvl="1"/>
            <a:endParaRPr lang="en-KW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33645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5D82-6C2D-888F-CBBF-7259BC3B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Interaction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E497-7719-A002-73C4-B2E9E64FD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dirty="0">
                <a:solidFill>
                  <a:srgbClr val="00B0F0"/>
                </a:solidFill>
              </a:rPr>
              <a:t>Reminder: </a:t>
            </a:r>
            <a:r>
              <a:rPr lang="en-US" dirty="0"/>
              <a:t>interaction terms are those in which two or more features are multiplied</a:t>
            </a:r>
          </a:p>
          <a:p>
            <a: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en-KW" dirty="0">
                <a:solidFill>
                  <a:srgbClr val="00B0F0"/>
                </a:solidFill>
              </a:rPr>
              <a:t>Price = b0 + b1 * Width * Height</a:t>
            </a:r>
          </a:p>
          <a:p>
            <a:pPr marL="457200" lvl="1" indent="0">
              <a:buNone/>
            </a:pPr>
            <a:endParaRPr lang="en-KW" dirty="0"/>
          </a:p>
          <a:p>
            <a:pPr lvl="1"/>
            <a:r>
              <a:rPr lang="en-KW" dirty="0"/>
              <a:t>If width increases by one unit, then the price increases by b1 * height</a:t>
            </a:r>
          </a:p>
          <a:p>
            <a:pPr lvl="1"/>
            <a:r>
              <a:rPr lang="en-KW" dirty="0"/>
              <a:t>If height increases by one unit, then the price increases by b1 * width</a:t>
            </a:r>
          </a:p>
          <a:p>
            <a:r>
              <a:rPr lang="en-KW" dirty="0">
                <a:solidFill>
                  <a:srgbClr val="00B0F0"/>
                </a:solidFill>
              </a:rPr>
              <a:t>This is why it is an “interaction term”: </a:t>
            </a:r>
            <a:r>
              <a:rPr lang="en-KW" dirty="0"/>
              <a:t>the effect of increasing width depends on the value of height, and vice versa.</a:t>
            </a:r>
          </a:p>
          <a:p>
            <a:pPr marL="0" indent="0">
              <a:buNone/>
            </a:pP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9412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327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Block 7: Linear Model Interpretation</vt:lpstr>
      <vt:lpstr>Effect of Features on Output?</vt:lpstr>
      <vt:lpstr>Categorical Features</vt:lpstr>
      <vt:lpstr>Interaction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153</cp:revision>
  <dcterms:created xsi:type="dcterms:W3CDTF">2025-10-01T15:15:52Z</dcterms:created>
  <dcterms:modified xsi:type="dcterms:W3CDTF">2025-10-11T14:45:27Z</dcterms:modified>
</cp:coreProperties>
</file>