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7" r:id="rId6"/>
    <p:sldId id="278" r:id="rId7"/>
    <p:sldId id="265" r:id="rId8"/>
    <p:sldId id="266" r:id="rId9"/>
    <p:sldId id="267" r:id="rId10"/>
    <p:sldId id="264" r:id="rId11"/>
    <p:sldId id="268" r:id="rId12"/>
    <p:sldId id="272" r:id="rId13"/>
    <p:sldId id="273" r:id="rId14"/>
    <p:sldId id="269" r:id="rId15"/>
    <p:sldId id="274" r:id="rId16"/>
    <p:sldId id="275" r:id="rId17"/>
  </p:sldIdLst>
  <p:sldSz cx="12192000" cy="6858000"/>
  <p:notesSz cx="6858000" cy="9144000"/>
  <p:embeddedFontLs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C7"/>
    <a:srgbClr val="243752"/>
    <a:srgbClr val="0A6187"/>
    <a:srgbClr val="B71D3E"/>
    <a:srgbClr val="CF4244"/>
    <a:srgbClr val="E56249"/>
    <a:srgbClr val="F9AA51"/>
    <a:srgbClr val="F4D166"/>
    <a:srgbClr val="FEFEFE"/>
    <a:srgbClr val="03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5\Desktop\multiTimelin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multiTimeline!$B$1</c:f>
              <c:strCache>
                <c:ptCount val="1"/>
                <c:pt idx="0">
                  <c:v>빈도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multiTimeline!$A$2:$A$264</c:f>
              <c:numCache>
                <c:formatCode>m/d/yyyy</c:formatCode>
                <c:ptCount val="263"/>
                <c:pt idx="0">
                  <c:v>41238</c:v>
                </c:pt>
                <c:pt idx="1">
                  <c:v>41245</c:v>
                </c:pt>
                <c:pt idx="2">
                  <c:v>41252</c:v>
                </c:pt>
                <c:pt idx="3">
                  <c:v>41259</c:v>
                </c:pt>
                <c:pt idx="4">
                  <c:v>41266</c:v>
                </c:pt>
                <c:pt idx="5">
                  <c:v>41273</c:v>
                </c:pt>
                <c:pt idx="6">
                  <c:v>41280</c:v>
                </c:pt>
                <c:pt idx="7">
                  <c:v>41287</c:v>
                </c:pt>
                <c:pt idx="8">
                  <c:v>41294</c:v>
                </c:pt>
                <c:pt idx="9">
                  <c:v>41301</c:v>
                </c:pt>
                <c:pt idx="10">
                  <c:v>41308</c:v>
                </c:pt>
                <c:pt idx="11">
                  <c:v>41315</c:v>
                </c:pt>
                <c:pt idx="12">
                  <c:v>41322</c:v>
                </c:pt>
                <c:pt idx="13">
                  <c:v>41329</c:v>
                </c:pt>
                <c:pt idx="14">
                  <c:v>41336</c:v>
                </c:pt>
                <c:pt idx="15">
                  <c:v>41343</c:v>
                </c:pt>
                <c:pt idx="16">
                  <c:v>41350</c:v>
                </c:pt>
                <c:pt idx="17">
                  <c:v>41357</c:v>
                </c:pt>
                <c:pt idx="18">
                  <c:v>41364</c:v>
                </c:pt>
                <c:pt idx="19">
                  <c:v>41371</c:v>
                </c:pt>
                <c:pt idx="20">
                  <c:v>41378</c:v>
                </c:pt>
                <c:pt idx="21">
                  <c:v>41385</c:v>
                </c:pt>
                <c:pt idx="22">
                  <c:v>41392</c:v>
                </c:pt>
                <c:pt idx="23">
                  <c:v>41399</c:v>
                </c:pt>
                <c:pt idx="24">
                  <c:v>41406</c:v>
                </c:pt>
                <c:pt idx="25">
                  <c:v>41413</c:v>
                </c:pt>
                <c:pt idx="26">
                  <c:v>41420</c:v>
                </c:pt>
                <c:pt idx="27">
                  <c:v>41427</c:v>
                </c:pt>
                <c:pt idx="28">
                  <c:v>41434</c:v>
                </c:pt>
                <c:pt idx="29">
                  <c:v>41441</c:v>
                </c:pt>
                <c:pt idx="30">
                  <c:v>41448</c:v>
                </c:pt>
                <c:pt idx="31">
                  <c:v>41455</c:v>
                </c:pt>
                <c:pt idx="32">
                  <c:v>41462</c:v>
                </c:pt>
                <c:pt idx="33">
                  <c:v>41469</c:v>
                </c:pt>
                <c:pt idx="34">
                  <c:v>41476</c:v>
                </c:pt>
                <c:pt idx="35">
                  <c:v>41483</c:v>
                </c:pt>
                <c:pt idx="36">
                  <c:v>41490</c:v>
                </c:pt>
                <c:pt idx="37">
                  <c:v>41497</c:v>
                </c:pt>
                <c:pt idx="38">
                  <c:v>41504</c:v>
                </c:pt>
                <c:pt idx="39">
                  <c:v>41511</c:v>
                </c:pt>
                <c:pt idx="40">
                  <c:v>41518</c:v>
                </c:pt>
                <c:pt idx="41">
                  <c:v>41525</c:v>
                </c:pt>
                <c:pt idx="42">
                  <c:v>41532</c:v>
                </c:pt>
                <c:pt idx="43">
                  <c:v>41539</c:v>
                </c:pt>
                <c:pt idx="44">
                  <c:v>41546</c:v>
                </c:pt>
                <c:pt idx="45">
                  <c:v>41553</c:v>
                </c:pt>
                <c:pt idx="46">
                  <c:v>41560</c:v>
                </c:pt>
                <c:pt idx="47">
                  <c:v>41567</c:v>
                </c:pt>
                <c:pt idx="48">
                  <c:v>41574</c:v>
                </c:pt>
                <c:pt idx="49">
                  <c:v>41581</c:v>
                </c:pt>
                <c:pt idx="50">
                  <c:v>41588</c:v>
                </c:pt>
                <c:pt idx="51">
                  <c:v>41595</c:v>
                </c:pt>
                <c:pt idx="52">
                  <c:v>41602</c:v>
                </c:pt>
                <c:pt idx="53">
                  <c:v>41609</c:v>
                </c:pt>
                <c:pt idx="54">
                  <c:v>41616</c:v>
                </c:pt>
                <c:pt idx="55">
                  <c:v>41623</c:v>
                </c:pt>
                <c:pt idx="56">
                  <c:v>41630</c:v>
                </c:pt>
                <c:pt idx="57">
                  <c:v>41637</c:v>
                </c:pt>
                <c:pt idx="58">
                  <c:v>41644</c:v>
                </c:pt>
                <c:pt idx="59">
                  <c:v>41651</c:v>
                </c:pt>
                <c:pt idx="60">
                  <c:v>41658</c:v>
                </c:pt>
                <c:pt idx="61">
                  <c:v>41665</c:v>
                </c:pt>
                <c:pt idx="62">
                  <c:v>41672</c:v>
                </c:pt>
                <c:pt idx="63">
                  <c:v>41679</c:v>
                </c:pt>
                <c:pt idx="64">
                  <c:v>41686</c:v>
                </c:pt>
                <c:pt idx="65">
                  <c:v>41693</c:v>
                </c:pt>
                <c:pt idx="66">
                  <c:v>41700</c:v>
                </c:pt>
                <c:pt idx="67">
                  <c:v>41707</c:v>
                </c:pt>
                <c:pt idx="68">
                  <c:v>41714</c:v>
                </c:pt>
                <c:pt idx="69">
                  <c:v>41721</c:v>
                </c:pt>
                <c:pt idx="70">
                  <c:v>41728</c:v>
                </c:pt>
                <c:pt idx="71">
                  <c:v>41735</c:v>
                </c:pt>
                <c:pt idx="72">
                  <c:v>41742</c:v>
                </c:pt>
                <c:pt idx="73">
                  <c:v>41749</c:v>
                </c:pt>
                <c:pt idx="74">
                  <c:v>41756</c:v>
                </c:pt>
                <c:pt idx="75">
                  <c:v>41763</c:v>
                </c:pt>
                <c:pt idx="76">
                  <c:v>41770</c:v>
                </c:pt>
                <c:pt idx="77">
                  <c:v>41777</c:v>
                </c:pt>
                <c:pt idx="78">
                  <c:v>41784</c:v>
                </c:pt>
                <c:pt idx="79">
                  <c:v>41791</c:v>
                </c:pt>
                <c:pt idx="80">
                  <c:v>41798</c:v>
                </c:pt>
                <c:pt idx="81">
                  <c:v>41805</c:v>
                </c:pt>
                <c:pt idx="82">
                  <c:v>41812</c:v>
                </c:pt>
                <c:pt idx="83">
                  <c:v>41819</c:v>
                </c:pt>
                <c:pt idx="84">
                  <c:v>41826</c:v>
                </c:pt>
                <c:pt idx="85">
                  <c:v>41833</c:v>
                </c:pt>
                <c:pt idx="86">
                  <c:v>41840</c:v>
                </c:pt>
                <c:pt idx="87">
                  <c:v>41847</c:v>
                </c:pt>
                <c:pt idx="88">
                  <c:v>41854</c:v>
                </c:pt>
                <c:pt idx="89">
                  <c:v>41861</c:v>
                </c:pt>
                <c:pt idx="90">
                  <c:v>41868</c:v>
                </c:pt>
                <c:pt idx="91">
                  <c:v>41875</c:v>
                </c:pt>
                <c:pt idx="92">
                  <c:v>41882</c:v>
                </c:pt>
                <c:pt idx="93">
                  <c:v>41889</c:v>
                </c:pt>
                <c:pt idx="94">
                  <c:v>41896</c:v>
                </c:pt>
                <c:pt idx="95">
                  <c:v>41903</c:v>
                </c:pt>
                <c:pt idx="96">
                  <c:v>41910</c:v>
                </c:pt>
                <c:pt idx="97">
                  <c:v>41917</c:v>
                </c:pt>
                <c:pt idx="98">
                  <c:v>41924</c:v>
                </c:pt>
                <c:pt idx="99">
                  <c:v>41931</c:v>
                </c:pt>
                <c:pt idx="100">
                  <c:v>41938</c:v>
                </c:pt>
                <c:pt idx="101">
                  <c:v>41945</c:v>
                </c:pt>
                <c:pt idx="102">
                  <c:v>41952</c:v>
                </c:pt>
                <c:pt idx="103">
                  <c:v>41959</c:v>
                </c:pt>
                <c:pt idx="104">
                  <c:v>41966</c:v>
                </c:pt>
                <c:pt idx="105">
                  <c:v>41973</c:v>
                </c:pt>
                <c:pt idx="106">
                  <c:v>41980</c:v>
                </c:pt>
                <c:pt idx="107">
                  <c:v>41987</c:v>
                </c:pt>
                <c:pt idx="108">
                  <c:v>41994</c:v>
                </c:pt>
                <c:pt idx="109">
                  <c:v>42001</c:v>
                </c:pt>
                <c:pt idx="110">
                  <c:v>42008</c:v>
                </c:pt>
                <c:pt idx="111">
                  <c:v>42015</c:v>
                </c:pt>
                <c:pt idx="112">
                  <c:v>42022</c:v>
                </c:pt>
                <c:pt idx="113">
                  <c:v>42029</c:v>
                </c:pt>
                <c:pt idx="114">
                  <c:v>42036</c:v>
                </c:pt>
                <c:pt idx="115">
                  <c:v>42043</c:v>
                </c:pt>
                <c:pt idx="116">
                  <c:v>42050</c:v>
                </c:pt>
                <c:pt idx="117">
                  <c:v>42057</c:v>
                </c:pt>
                <c:pt idx="118">
                  <c:v>42064</c:v>
                </c:pt>
                <c:pt idx="119">
                  <c:v>42071</c:v>
                </c:pt>
                <c:pt idx="120">
                  <c:v>42078</c:v>
                </c:pt>
                <c:pt idx="121">
                  <c:v>42085</c:v>
                </c:pt>
                <c:pt idx="122">
                  <c:v>42092</c:v>
                </c:pt>
                <c:pt idx="123">
                  <c:v>42099</c:v>
                </c:pt>
                <c:pt idx="124">
                  <c:v>42106</c:v>
                </c:pt>
                <c:pt idx="125">
                  <c:v>42113</c:v>
                </c:pt>
                <c:pt idx="126">
                  <c:v>42120</c:v>
                </c:pt>
                <c:pt idx="127">
                  <c:v>42127</c:v>
                </c:pt>
                <c:pt idx="128">
                  <c:v>42134</c:v>
                </c:pt>
                <c:pt idx="129">
                  <c:v>42141</c:v>
                </c:pt>
                <c:pt idx="130">
                  <c:v>42148</c:v>
                </c:pt>
                <c:pt idx="131">
                  <c:v>42155</c:v>
                </c:pt>
                <c:pt idx="132">
                  <c:v>42162</c:v>
                </c:pt>
                <c:pt idx="133">
                  <c:v>42169</c:v>
                </c:pt>
                <c:pt idx="134">
                  <c:v>42176</c:v>
                </c:pt>
                <c:pt idx="135">
                  <c:v>42183</c:v>
                </c:pt>
                <c:pt idx="136">
                  <c:v>42190</c:v>
                </c:pt>
                <c:pt idx="137">
                  <c:v>42197</c:v>
                </c:pt>
                <c:pt idx="138">
                  <c:v>42204</c:v>
                </c:pt>
                <c:pt idx="139">
                  <c:v>42211</c:v>
                </c:pt>
                <c:pt idx="140">
                  <c:v>42218</c:v>
                </c:pt>
                <c:pt idx="141">
                  <c:v>42225</c:v>
                </c:pt>
                <c:pt idx="142">
                  <c:v>42232</c:v>
                </c:pt>
                <c:pt idx="143">
                  <c:v>42239</c:v>
                </c:pt>
                <c:pt idx="144">
                  <c:v>42246</c:v>
                </c:pt>
                <c:pt idx="145">
                  <c:v>42253</c:v>
                </c:pt>
                <c:pt idx="146">
                  <c:v>42260</c:v>
                </c:pt>
                <c:pt idx="147">
                  <c:v>42267</c:v>
                </c:pt>
                <c:pt idx="148">
                  <c:v>42274</c:v>
                </c:pt>
                <c:pt idx="149">
                  <c:v>42281</c:v>
                </c:pt>
                <c:pt idx="150">
                  <c:v>42288</c:v>
                </c:pt>
                <c:pt idx="151">
                  <c:v>42295</c:v>
                </c:pt>
                <c:pt idx="152">
                  <c:v>42302</c:v>
                </c:pt>
                <c:pt idx="153">
                  <c:v>42309</c:v>
                </c:pt>
                <c:pt idx="154">
                  <c:v>42316</c:v>
                </c:pt>
                <c:pt idx="155">
                  <c:v>42323</c:v>
                </c:pt>
                <c:pt idx="156">
                  <c:v>42330</c:v>
                </c:pt>
                <c:pt idx="157">
                  <c:v>42337</c:v>
                </c:pt>
                <c:pt idx="158">
                  <c:v>42344</c:v>
                </c:pt>
                <c:pt idx="159">
                  <c:v>42351</c:v>
                </c:pt>
                <c:pt idx="160">
                  <c:v>42358</c:v>
                </c:pt>
                <c:pt idx="161">
                  <c:v>42365</c:v>
                </c:pt>
                <c:pt idx="162">
                  <c:v>42372</c:v>
                </c:pt>
                <c:pt idx="163">
                  <c:v>42379</c:v>
                </c:pt>
                <c:pt idx="164">
                  <c:v>42386</c:v>
                </c:pt>
                <c:pt idx="165">
                  <c:v>42393</c:v>
                </c:pt>
                <c:pt idx="166">
                  <c:v>42400</c:v>
                </c:pt>
                <c:pt idx="167">
                  <c:v>42407</c:v>
                </c:pt>
                <c:pt idx="168">
                  <c:v>42414</c:v>
                </c:pt>
                <c:pt idx="169">
                  <c:v>42421</c:v>
                </c:pt>
                <c:pt idx="170">
                  <c:v>42428</c:v>
                </c:pt>
                <c:pt idx="171">
                  <c:v>42435</c:v>
                </c:pt>
                <c:pt idx="172">
                  <c:v>42442</c:v>
                </c:pt>
                <c:pt idx="173">
                  <c:v>42449</c:v>
                </c:pt>
                <c:pt idx="174">
                  <c:v>42456</c:v>
                </c:pt>
                <c:pt idx="175">
                  <c:v>42463</c:v>
                </c:pt>
                <c:pt idx="176">
                  <c:v>42470</c:v>
                </c:pt>
                <c:pt idx="177">
                  <c:v>42477</c:v>
                </c:pt>
                <c:pt idx="178">
                  <c:v>42484</c:v>
                </c:pt>
                <c:pt idx="179">
                  <c:v>42491</c:v>
                </c:pt>
                <c:pt idx="180">
                  <c:v>42498</c:v>
                </c:pt>
                <c:pt idx="181">
                  <c:v>42505</c:v>
                </c:pt>
                <c:pt idx="182">
                  <c:v>42512</c:v>
                </c:pt>
                <c:pt idx="183">
                  <c:v>42519</c:v>
                </c:pt>
                <c:pt idx="184">
                  <c:v>42526</c:v>
                </c:pt>
                <c:pt idx="185">
                  <c:v>42533</c:v>
                </c:pt>
                <c:pt idx="186">
                  <c:v>42540</c:v>
                </c:pt>
                <c:pt idx="187">
                  <c:v>42547</c:v>
                </c:pt>
                <c:pt idx="188">
                  <c:v>42554</c:v>
                </c:pt>
                <c:pt idx="189">
                  <c:v>42561</c:v>
                </c:pt>
                <c:pt idx="190">
                  <c:v>42568</c:v>
                </c:pt>
                <c:pt idx="191">
                  <c:v>42575</c:v>
                </c:pt>
                <c:pt idx="192">
                  <c:v>42582</c:v>
                </c:pt>
                <c:pt idx="193">
                  <c:v>42589</c:v>
                </c:pt>
                <c:pt idx="194">
                  <c:v>42596</c:v>
                </c:pt>
                <c:pt idx="195">
                  <c:v>42603</c:v>
                </c:pt>
                <c:pt idx="196">
                  <c:v>42610</c:v>
                </c:pt>
                <c:pt idx="197">
                  <c:v>42617</c:v>
                </c:pt>
                <c:pt idx="198">
                  <c:v>42624</c:v>
                </c:pt>
                <c:pt idx="199">
                  <c:v>42631</c:v>
                </c:pt>
                <c:pt idx="200">
                  <c:v>42638</c:v>
                </c:pt>
                <c:pt idx="201">
                  <c:v>42645</c:v>
                </c:pt>
                <c:pt idx="202">
                  <c:v>42652</c:v>
                </c:pt>
                <c:pt idx="203">
                  <c:v>42659</c:v>
                </c:pt>
                <c:pt idx="204">
                  <c:v>42666</c:v>
                </c:pt>
                <c:pt idx="205">
                  <c:v>42673</c:v>
                </c:pt>
                <c:pt idx="206">
                  <c:v>42680</c:v>
                </c:pt>
                <c:pt idx="207">
                  <c:v>42687</c:v>
                </c:pt>
                <c:pt idx="208">
                  <c:v>42694</c:v>
                </c:pt>
                <c:pt idx="209">
                  <c:v>42701</c:v>
                </c:pt>
                <c:pt idx="210">
                  <c:v>42708</c:v>
                </c:pt>
                <c:pt idx="211">
                  <c:v>42715</c:v>
                </c:pt>
                <c:pt idx="212">
                  <c:v>42722</c:v>
                </c:pt>
                <c:pt idx="213">
                  <c:v>42729</c:v>
                </c:pt>
                <c:pt idx="214">
                  <c:v>42736</c:v>
                </c:pt>
                <c:pt idx="215">
                  <c:v>42743</c:v>
                </c:pt>
                <c:pt idx="216">
                  <c:v>42750</c:v>
                </c:pt>
                <c:pt idx="217">
                  <c:v>42757</c:v>
                </c:pt>
                <c:pt idx="218">
                  <c:v>42764</c:v>
                </c:pt>
                <c:pt idx="219">
                  <c:v>42771</c:v>
                </c:pt>
                <c:pt idx="220">
                  <c:v>42778</c:v>
                </c:pt>
                <c:pt idx="221">
                  <c:v>42785</c:v>
                </c:pt>
                <c:pt idx="222">
                  <c:v>42792</c:v>
                </c:pt>
                <c:pt idx="223">
                  <c:v>42799</c:v>
                </c:pt>
                <c:pt idx="224">
                  <c:v>42806</c:v>
                </c:pt>
                <c:pt idx="225">
                  <c:v>42813</c:v>
                </c:pt>
                <c:pt idx="226">
                  <c:v>42820</c:v>
                </c:pt>
                <c:pt idx="227">
                  <c:v>42827</c:v>
                </c:pt>
                <c:pt idx="228">
                  <c:v>42834</c:v>
                </c:pt>
                <c:pt idx="229">
                  <c:v>42841</c:v>
                </c:pt>
                <c:pt idx="230">
                  <c:v>42848</c:v>
                </c:pt>
                <c:pt idx="231">
                  <c:v>42855</c:v>
                </c:pt>
                <c:pt idx="232">
                  <c:v>42862</c:v>
                </c:pt>
                <c:pt idx="233">
                  <c:v>42869</c:v>
                </c:pt>
                <c:pt idx="234">
                  <c:v>42876</c:v>
                </c:pt>
                <c:pt idx="235">
                  <c:v>42883</c:v>
                </c:pt>
                <c:pt idx="236">
                  <c:v>42890</c:v>
                </c:pt>
                <c:pt idx="237">
                  <c:v>42897</c:v>
                </c:pt>
                <c:pt idx="238">
                  <c:v>42904</c:v>
                </c:pt>
                <c:pt idx="239">
                  <c:v>42911</c:v>
                </c:pt>
                <c:pt idx="240">
                  <c:v>42918</c:v>
                </c:pt>
                <c:pt idx="241">
                  <c:v>42925</c:v>
                </c:pt>
                <c:pt idx="242">
                  <c:v>42932</c:v>
                </c:pt>
                <c:pt idx="243">
                  <c:v>42939</c:v>
                </c:pt>
                <c:pt idx="244">
                  <c:v>42946</c:v>
                </c:pt>
                <c:pt idx="245">
                  <c:v>42953</c:v>
                </c:pt>
                <c:pt idx="246">
                  <c:v>42960</c:v>
                </c:pt>
                <c:pt idx="247">
                  <c:v>42967</c:v>
                </c:pt>
                <c:pt idx="248">
                  <c:v>42974</c:v>
                </c:pt>
                <c:pt idx="249">
                  <c:v>42981</c:v>
                </c:pt>
                <c:pt idx="250">
                  <c:v>42988</c:v>
                </c:pt>
                <c:pt idx="251">
                  <c:v>42995</c:v>
                </c:pt>
                <c:pt idx="252">
                  <c:v>43002</c:v>
                </c:pt>
                <c:pt idx="253">
                  <c:v>43009</c:v>
                </c:pt>
                <c:pt idx="254">
                  <c:v>43016</c:v>
                </c:pt>
                <c:pt idx="255">
                  <c:v>43023</c:v>
                </c:pt>
                <c:pt idx="256">
                  <c:v>43030</c:v>
                </c:pt>
                <c:pt idx="257">
                  <c:v>43037</c:v>
                </c:pt>
                <c:pt idx="258">
                  <c:v>43044</c:v>
                </c:pt>
                <c:pt idx="259">
                  <c:v>43051</c:v>
                </c:pt>
              </c:numCache>
            </c:numRef>
          </c:cat>
          <c:val>
            <c:numRef>
              <c:f>multiTimeline!$B$2:$B$264</c:f>
              <c:numCache>
                <c:formatCode>General</c:formatCode>
                <c:ptCount val="2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2</c:v>
                </c:pt>
                <c:pt idx="49">
                  <c:v>2</c:v>
                </c:pt>
                <c:pt idx="50">
                  <c:v>1</c:v>
                </c:pt>
                <c:pt idx="51">
                  <c:v>4</c:v>
                </c:pt>
                <c:pt idx="52">
                  <c:v>2</c:v>
                </c:pt>
                <c:pt idx="53">
                  <c:v>17</c:v>
                </c:pt>
                <c:pt idx="54">
                  <c:v>3</c:v>
                </c:pt>
                <c:pt idx="55">
                  <c:v>3</c:v>
                </c:pt>
                <c:pt idx="56">
                  <c:v>5</c:v>
                </c:pt>
                <c:pt idx="57">
                  <c:v>6</c:v>
                </c:pt>
                <c:pt idx="58">
                  <c:v>5</c:v>
                </c:pt>
                <c:pt idx="59">
                  <c:v>9</c:v>
                </c:pt>
                <c:pt idx="60">
                  <c:v>9</c:v>
                </c:pt>
                <c:pt idx="61">
                  <c:v>5</c:v>
                </c:pt>
                <c:pt idx="62">
                  <c:v>4</c:v>
                </c:pt>
                <c:pt idx="63">
                  <c:v>2</c:v>
                </c:pt>
                <c:pt idx="64">
                  <c:v>6</c:v>
                </c:pt>
                <c:pt idx="65">
                  <c:v>38</c:v>
                </c:pt>
                <c:pt idx="66">
                  <c:v>13</c:v>
                </c:pt>
                <c:pt idx="67">
                  <c:v>8</c:v>
                </c:pt>
                <c:pt idx="68">
                  <c:v>19</c:v>
                </c:pt>
                <c:pt idx="69">
                  <c:v>24</c:v>
                </c:pt>
                <c:pt idx="70">
                  <c:v>16</c:v>
                </c:pt>
                <c:pt idx="71">
                  <c:v>17</c:v>
                </c:pt>
                <c:pt idx="72">
                  <c:v>22</c:v>
                </c:pt>
                <c:pt idx="73">
                  <c:v>16</c:v>
                </c:pt>
                <c:pt idx="74">
                  <c:v>8</c:v>
                </c:pt>
                <c:pt idx="75">
                  <c:v>5</c:v>
                </c:pt>
                <c:pt idx="76">
                  <c:v>8</c:v>
                </c:pt>
                <c:pt idx="77">
                  <c:v>8</c:v>
                </c:pt>
                <c:pt idx="78">
                  <c:v>19</c:v>
                </c:pt>
                <c:pt idx="79">
                  <c:v>9</c:v>
                </c:pt>
                <c:pt idx="80">
                  <c:v>5</c:v>
                </c:pt>
                <c:pt idx="81">
                  <c:v>6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2</c:v>
                </c:pt>
                <c:pt idx="87">
                  <c:v>3</c:v>
                </c:pt>
                <c:pt idx="88">
                  <c:v>2</c:v>
                </c:pt>
                <c:pt idx="89">
                  <c:v>3</c:v>
                </c:pt>
                <c:pt idx="90">
                  <c:v>3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1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6</c:v>
                </c:pt>
                <c:pt idx="110">
                  <c:v>4</c:v>
                </c:pt>
                <c:pt idx="111">
                  <c:v>4</c:v>
                </c:pt>
                <c:pt idx="112">
                  <c:v>3</c:v>
                </c:pt>
                <c:pt idx="113">
                  <c:v>2</c:v>
                </c:pt>
                <c:pt idx="114">
                  <c:v>5</c:v>
                </c:pt>
                <c:pt idx="115">
                  <c:v>6</c:v>
                </c:pt>
                <c:pt idx="116">
                  <c:v>4</c:v>
                </c:pt>
                <c:pt idx="117">
                  <c:v>19</c:v>
                </c:pt>
                <c:pt idx="118">
                  <c:v>8</c:v>
                </c:pt>
                <c:pt idx="119">
                  <c:v>5</c:v>
                </c:pt>
                <c:pt idx="120">
                  <c:v>18</c:v>
                </c:pt>
                <c:pt idx="121">
                  <c:v>17</c:v>
                </c:pt>
                <c:pt idx="122">
                  <c:v>19</c:v>
                </c:pt>
                <c:pt idx="123">
                  <c:v>10</c:v>
                </c:pt>
                <c:pt idx="124">
                  <c:v>10</c:v>
                </c:pt>
                <c:pt idx="125">
                  <c:v>9</c:v>
                </c:pt>
                <c:pt idx="126">
                  <c:v>8</c:v>
                </c:pt>
                <c:pt idx="127">
                  <c:v>7</c:v>
                </c:pt>
                <c:pt idx="128">
                  <c:v>10</c:v>
                </c:pt>
                <c:pt idx="129">
                  <c:v>6</c:v>
                </c:pt>
                <c:pt idx="130">
                  <c:v>4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2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3</c:v>
                </c:pt>
                <c:pt idx="151">
                  <c:v>25</c:v>
                </c:pt>
                <c:pt idx="152">
                  <c:v>4</c:v>
                </c:pt>
                <c:pt idx="153">
                  <c:v>8</c:v>
                </c:pt>
                <c:pt idx="154">
                  <c:v>4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13</c:v>
                </c:pt>
                <c:pt idx="161">
                  <c:v>6</c:v>
                </c:pt>
                <c:pt idx="162">
                  <c:v>9</c:v>
                </c:pt>
                <c:pt idx="163">
                  <c:v>4</c:v>
                </c:pt>
                <c:pt idx="164">
                  <c:v>3</c:v>
                </c:pt>
                <c:pt idx="165">
                  <c:v>4</c:v>
                </c:pt>
                <c:pt idx="166">
                  <c:v>2</c:v>
                </c:pt>
                <c:pt idx="167">
                  <c:v>2</c:v>
                </c:pt>
                <c:pt idx="168">
                  <c:v>3</c:v>
                </c:pt>
                <c:pt idx="169">
                  <c:v>4</c:v>
                </c:pt>
                <c:pt idx="170">
                  <c:v>4</c:v>
                </c:pt>
                <c:pt idx="171">
                  <c:v>9</c:v>
                </c:pt>
                <c:pt idx="172">
                  <c:v>10</c:v>
                </c:pt>
                <c:pt idx="173">
                  <c:v>12</c:v>
                </c:pt>
                <c:pt idx="174">
                  <c:v>20</c:v>
                </c:pt>
                <c:pt idx="175">
                  <c:v>17</c:v>
                </c:pt>
                <c:pt idx="176">
                  <c:v>22</c:v>
                </c:pt>
                <c:pt idx="177">
                  <c:v>23</c:v>
                </c:pt>
                <c:pt idx="178">
                  <c:v>39</c:v>
                </c:pt>
                <c:pt idx="179">
                  <c:v>16</c:v>
                </c:pt>
                <c:pt idx="180">
                  <c:v>14</c:v>
                </c:pt>
                <c:pt idx="181">
                  <c:v>11</c:v>
                </c:pt>
                <c:pt idx="182">
                  <c:v>28</c:v>
                </c:pt>
                <c:pt idx="183">
                  <c:v>32</c:v>
                </c:pt>
                <c:pt idx="184">
                  <c:v>17</c:v>
                </c:pt>
                <c:pt idx="185">
                  <c:v>13</c:v>
                </c:pt>
                <c:pt idx="186">
                  <c:v>11</c:v>
                </c:pt>
                <c:pt idx="187">
                  <c:v>7</c:v>
                </c:pt>
                <c:pt idx="188">
                  <c:v>5</c:v>
                </c:pt>
                <c:pt idx="189">
                  <c:v>4</c:v>
                </c:pt>
                <c:pt idx="190">
                  <c:v>4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2</c:v>
                </c:pt>
                <c:pt idx="196">
                  <c:v>3</c:v>
                </c:pt>
                <c:pt idx="197">
                  <c:v>13</c:v>
                </c:pt>
                <c:pt idx="198">
                  <c:v>4</c:v>
                </c:pt>
                <c:pt idx="199">
                  <c:v>3</c:v>
                </c:pt>
                <c:pt idx="200">
                  <c:v>5</c:v>
                </c:pt>
                <c:pt idx="201">
                  <c:v>2</c:v>
                </c:pt>
                <c:pt idx="202">
                  <c:v>6</c:v>
                </c:pt>
                <c:pt idx="203">
                  <c:v>8</c:v>
                </c:pt>
                <c:pt idx="204">
                  <c:v>4</c:v>
                </c:pt>
                <c:pt idx="205">
                  <c:v>6</c:v>
                </c:pt>
                <c:pt idx="206">
                  <c:v>6</c:v>
                </c:pt>
                <c:pt idx="207">
                  <c:v>8</c:v>
                </c:pt>
                <c:pt idx="208">
                  <c:v>5</c:v>
                </c:pt>
                <c:pt idx="209">
                  <c:v>6</c:v>
                </c:pt>
                <c:pt idx="210">
                  <c:v>8</c:v>
                </c:pt>
                <c:pt idx="211">
                  <c:v>5</c:v>
                </c:pt>
                <c:pt idx="212">
                  <c:v>6</c:v>
                </c:pt>
                <c:pt idx="213">
                  <c:v>5</c:v>
                </c:pt>
                <c:pt idx="214">
                  <c:v>15</c:v>
                </c:pt>
                <c:pt idx="215">
                  <c:v>5</c:v>
                </c:pt>
                <c:pt idx="216">
                  <c:v>10</c:v>
                </c:pt>
                <c:pt idx="217">
                  <c:v>7</c:v>
                </c:pt>
                <c:pt idx="218">
                  <c:v>7</c:v>
                </c:pt>
                <c:pt idx="219">
                  <c:v>7</c:v>
                </c:pt>
                <c:pt idx="220">
                  <c:v>7</c:v>
                </c:pt>
                <c:pt idx="221">
                  <c:v>5</c:v>
                </c:pt>
                <c:pt idx="222">
                  <c:v>6</c:v>
                </c:pt>
                <c:pt idx="223">
                  <c:v>6</c:v>
                </c:pt>
                <c:pt idx="224">
                  <c:v>16</c:v>
                </c:pt>
                <c:pt idx="225">
                  <c:v>37</c:v>
                </c:pt>
                <c:pt idx="226">
                  <c:v>40</c:v>
                </c:pt>
                <c:pt idx="227">
                  <c:v>42</c:v>
                </c:pt>
                <c:pt idx="228">
                  <c:v>41</c:v>
                </c:pt>
                <c:pt idx="229">
                  <c:v>38</c:v>
                </c:pt>
                <c:pt idx="230">
                  <c:v>23</c:v>
                </c:pt>
                <c:pt idx="231">
                  <c:v>77</c:v>
                </c:pt>
                <c:pt idx="232">
                  <c:v>100</c:v>
                </c:pt>
                <c:pt idx="233">
                  <c:v>41</c:v>
                </c:pt>
                <c:pt idx="234">
                  <c:v>23</c:v>
                </c:pt>
                <c:pt idx="235">
                  <c:v>25</c:v>
                </c:pt>
                <c:pt idx="236">
                  <c:v>16</c:v>
                </c:pt>
                <c:pt idx="237">
                  <c:v>14</c:v>
                </c:pt>
                <c:pt idx="238">
                  <c:v>15</c:v>
                </c:pt>
                <c:pt idx="239">
                  <c:v>12</c:v>
                </c:pt>
                <c:pt idx="240">
                  <c:v>7</c:v>
                </c:pt>
                <c:pt idx="241">
                  <c:v>9</c:v>
                </c:pt>
                <c:pt idx="242">
                  <c:v>8</c:v>
                </c:pt>
                <c:pt idx="243">
                  <c:v>6</c:v>
                </c:pt>
                <c:pt idx="244">
                  <c:v>4</c:v>
                </c:pt>
                <c:pt idx="245">
                  <c:v>5</c:v>
                </c:pt>
                <c:pt idx="246">
                  <c:v>3</c:v>
                </c:pt>
                <c:pt idx="247">
                  <c:v>3</c:v>
                </c:pt>
                <c:pt idx="248">
                  <c:v>4</c:v>
                </c:pt>
                <c:pt idx="249">
                  <c:v>6</c:v>
                </c:pt>
                <c:pt idx="250">
                  <c:v>6</c:v>
                </c:pt>
                <c:pt idx="251">
                  <c:v>14</c:v>
                </c:pt>
                <c:pt idx="252">
                  <c:v>14</c:v>
                </c:pt>
                <c:pt idx="253">
                  <c:v>3</c:v>
                </c:pt>
                <c:pt idx="254">
                  <c:v>5</c:v>
                </c:pt>
                <c:pt idx="255">
                  <c:v>5</c:v>
                </c:pt>
                <c:pt idx="256">
                  <c:v>9</c:v>
                </c:pt>
                <c:pt idx="257">
                  <c:v>10</c:v>
                </c:pt>
                <c:pt idx="258">
                  <c:v>13</c:v>
                </c:pt>
                <c:pt idx="259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8E-4798-9BC9-63F7B8C081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664432"/>
        <c:axId val="387663872"/>
      </c:lineChart>
      <c:dateAx>
        <c:axId val="387664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663872"/>
        <c:crosses val="autoZero"/>
        <c:auto val="1"/>
        <c:lblOffset val="100"/>
        <c:baseTimeUnit val="days"/>
      </c:dateAx>
      <c:valAx>
        <c:axId val="38766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66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5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3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1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1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0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E4FC-3A47-41B3-9E59-8347917D3EF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4513-F5FD-4835-B76D-F4B68991A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2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rot="1093641">
            <a:off x="-480591" y="918155"/>
            <a:ext cx="13153183" cy="5021691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0" y="0"/>
            <a:ext cx="12192000" cy="1491049"/>
          </a:xfrm>
          <a:custGeom>
            <a:avLst/>
            <a:gdLst>
              <a:gd name="connsiteX0" fmla="*/ 0 w 12192000"/>
              <a:gd name="connsiteY0" fmla="*/ 0 h 1491049"/>
              <a:gd name="connsiteX1" fmla="*/ 12192000 w 12192000"/>
              <a:gd name="connsiteY1" fmla="*/ 0 h 1491049"/>
              <a:gd name="connsiteX2" fmla="*/ 12192000 w 12192000"/>
              <a:gd name="connsiteY2" fmla="*/ 329514 h 1491049"/>
              <a:gd name="connsiteX3" fmla="*/ 11 w 12192000"/>
              <a:gd name="connsiteY3" fmla="*/ 1491049 h 1491049"/>
              <a:gd name="connsiteX4" fmla="*/ 0 w 12192000"/>
              <a:gd name="connsiteY4" fmla="*/ 1491049 h 149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91049">
                <a:moveTo>
                  <a:pt x="0" y="0"/>
                </a:moveTo>
                <a:lnTo>
                  <a:pt x="12192000" y="0"/>
                </a:lnTo>
                <a:lnTo>
                  <a:pt x="12192000" y="329514"/>
                </a:lnTo>
                <a:lnTo>
                  <a:pt x="11" y="1491049"/>
                </a:lnTo>
                <a:lnTo>
                  <a:pt x="0" y="1491049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 flipH="1" flipV="1">
            <a:off x="0" y="5366951"/>
            <a:ext cx="12192000" cy="1491049"/>
          </a:xfrm>
          <a:custGeom>
            <a:avLst/>
            <a:gdLst>
              <a:gd name="connsiteX0" fmla="*/ 0 w 12192000"/>
              <a:gd name="connsiteY0" fmla="*/ 0 h 1491049"/>
              <a:gd name="connsiteX1" fmla="*/ 12192000 w 12192000"/>
              <a:gd name="connsiteY1" fmla="*/ 0 h 1491049"/>
              <a:gd name="connsiteX2" fmla="*/ 12192000 w 12192000"/>
              <a:gd name="connsiteY2" fmla="*/ 329514 h 1491049"/>
              <a:gd name="connsiteX3" fmla="*/ 11 w 12192000"/>
              <a:gd name="connsiteY3" fmla="*/ 1491049 h 1491049"/>
              <a:gd name="connsiteX4" fmla="*/ 0 w 12192000"/>
              <a:gd name="connsiteY4" fmla="*/ 1491049 h 149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91049">
                <a:moveTo>
                  <a:pt x="0" y="0"/>
                </a:moveTo>
                <a:lnTo>
                  <a:pt x="12192000" y="0"/>
                </a:lnTo>
                <a:lnTo>
                  <a:pt x="12192000" y="329514"/>
                </a:lnTo>
                <a:lnTo>
                  <a:pt x="11" y="1491049"/>
                </a:lnTo>
                <a:lnTo>
                  <a:pt x="0" y="1491049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34731" y="1921080"/>
            <a:ext cx="1535186" cy="1535186"/>
            <a:chOff x="5234731" y="1921080"/>
            <a:chExt cx="1535186" cy="1535186"/>
          </a:xfrm>
        </p:grpSpPr>
        <p:sp>
          <p:nvSpPr>
            <p:cNvPr id="10" name="도넛 9"/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202338" y="342900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: DBNIS</a:t>
            </a:r>
            <a:endParaRPr lang="ko-KR" altLang="en-US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2192" y="374925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미세먼지와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상관관계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751" y="479015"/>
            <a:ext cx="926701" cy="5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9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8B6071B-EDFC-4293-A757-F3BB9F2E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94" y="1524509"/>
            <a:ext cx="3766561" cy="3802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자유형 19"/>
          <p:cNvSpPr/>
          <p:nvPr/>
        </p:nvSpPr>
        <p:spPr>
          <a:xfrm>
            <a:off x="-1" y="-1"/>
            <a:ext cx="899150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B7F7171-5D1B-4F6A-974B-9CE087723BFE}"/>
              </a:ext>
            </a:extLst>
          </p:cNvPr>
          <p:cNvSpPr txBox="1"/>
          <p:nvPr/>
        </p:nvSpPr>
        <p:spPr>
          <a:xfrm>
            <a:off x="246512" y="5862712"/>
            <a:ext cx="1184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큰 값을 가지는 데이터를 기준으로 항목별비율로 변경했다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미세먼지의 경우 서구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범죄율의 경우 중구를 기준으로 잡았다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서구와 북구의 범죄율이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높을것이다라는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예측과 달리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서구와 중구의 범죄율이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높게나타났다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4A15A3-A23B-4445-9BEB-71E3D3730F24}"/>
              </a:ext>
            </a:extLst>
          </p:cNvPr>
          <p:cNvSpPr txBox="1"/>
          <p:nvPr/>
        </p:nvSpPr>
        <p:spPr>
          <a:xfrm>
            <a:off x="4193240" y="1524509"/>
            <a:ext cx="375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대구 </a:t>
            </a:r>
            <a:r>
              <a:rPr lang="ko-KR" altLang="en-US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비율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35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112350-1CF7-4E5F-9BD0-EFC11E200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29" y="1524509"/>
            <a:ext cx="3766561" cy="3802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자유형 19"/>
          <p:cNvSpPr/>
          <p:nvPr/>
        </p:nvSpPr>
        <p:spPr>
          <a:xfrm>
            <a:off x="-1" y="-1"/>
            <a:ext cx="899150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760785-E0E5-4410-B99E-8A3B9473AE4B}"/>
              </a:ext>
            </a:extLst>
          </p:cNvPr>
          <p:cNvSpPr txBox="1"/>
          <p:nvPr/>
        </p:nvSpPr>
        <p:spPr>
          <a:xfrm>
            <a:off x="4193240" y="1524509"/>
            <a:ext cx="375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대구 인구수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비율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2441D-E5B9-4A44-8AB0-F60AB4E06765}"/>
              </a:ext>
            </a:extLst>
          </p:cNvPr>
          <p:cNvSpPr txBox="1"/>
          <p:nvPr/>
        </p:nvSpPr>
        <p:spPr>
          <a:xfrm>
            <a:off x="246512" y="5862712"/>
            <a:ext cx="1184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큰 값을 가지는 데이터를 기준으로 항목별비율로 변경했다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미세먼지의 경우 서구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인구수의 경우 달서구를 기준으로 잡았다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인구수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미세먼지의 상관관계의 경우 북구와 달서구가 높게 나왔다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6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6B06D0-9891-4BF2-BCE9-9D61DB04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0" y="1524510"/>
            <a:ext cx="3776339" cy="3802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자유형 19"/>
          <p:cNvSpPr/>
          <p:nvPr/>
        </p:nvSpPr>
        <p:spPr>
          <a:xfrm>
            <a:off x="-1" y="-1"/>
            <a:ext cx="899150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760785-E0E5-4410-B99E-8A3B9473AE4B}"/>
              </a:ext>
            </a:extLst>
          </p:cNvPr>
          <p:cNvSpPr txBox="1"/>
          <p:nvPr/>
        </p:nvSpPr>
        <p:spPr>
          <a:xfrm>
            <a:off x="4193240" y="1524509"/>
            <a:ext cx="375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대구 인구수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비율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2441D-E5B9-4A44-8AB0-F60AB4E06765}"/>
              </a:ext>
            </a:extLst>
          </p:cNvPr>
          <p:cNvSpPr txBox="1"/>
          <p:nvPr/>
        </p:nvSpPr>
        <p:spPr>
          <a:xfrm>
            <a:off x="246512" y="5768139"/>
            <a:ext cx="1184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큰 값을 가지는 데이터를 기준으로 항목별비율로 변경했다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인구수의 경우 달서구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범죄율의 경우 중구를 기준으로 잡았다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인구수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범죄율의 비율 경우 달서구가 높게 나왔으며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중구가 가장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낮게나왔다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달서구와 중구의 인구수와 높은 관련이 있다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인구수와 범죄율은 상관관계가 있음을 알 수 있다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EECD0A-DECB-48F5-854A-DBC5FB3819B8}"/>
              </a:ext>
            </a:extLst>
          </p:cNvPr>
          <p:cNvGrpSpPr/>
          <p:nvPr/>
        </p:nvGrpSpPr>
        <p:grpSpPr>
          <a:xfrm>
            <a:off x="350805" y="1524509"/>
            <a:ext cx="3766561" cy="4033680"/>
            <a:chOff x="8294448" y="1524509"/>
            <a:chExt cx="3766561" cy="403368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C9ED352-9556-4C0F-81EC-42105D05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448" y="1543893"/>
              <a:ext cx="3766561" cy="37834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8BF004-72B4-4FBA-A100-D4B039769BC4}"/>
                </a:ext>
              </a:extLst>
            </p:cNvPr>
            <p:cNvSpPr txBox="1"/>
            <p:nvPr/>
          </p:nvSpPr>
          <p:spPr>
            <a:xfrm>
              <a:off x="8298100" y="1524509"/>
              <a:ext cx="375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대구 인구수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756EF5-C9CA-49F4-8EEF-688272F87B69}"/>
                </a:ext>
              </a:extLst>
            </p:cNvPr>
            <p:cNvSpPr/>
            <p:nvPr/>
          </p:nvSpPr>
          <p:spPr>
            <a:xfrm>
              <a:off x="8298100" y="5327357"/>
              <a:ext cx="8258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출처 </a:t>
              </a:r>
              <a:r>
                <a:rPr lang="en-US" altLang="ko-KR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KOSIS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05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0C2D46-711C-49FE-BCA7-8D4EB2C9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1" y="1524510"/>
            <a:ext cx="3758686" cy="3802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자유형 19"/>
          <p:cNvSpPr/>
          <p:nvPr/>
        </p:nvSpPr>
        <p:spPr>
          <a:xfrm>
            <a:off x="-1" y="-1"/>
            <a:ext cx="899150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760785-E0E5-4410-B99E-8A3B9473AE4B}"/>
              </a:ext>
            </a:extLst>
          </p:cNvPr>
          <p:cNvSpPr txBox="1"/>
          <p:nvPr/>
        </p:nvSpPr>
        <p:spPr>
          <a:xfrm>
            <a:off x="4193240" y="1524509"/>
            <a:ext cx="375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대구 인구수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비율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2441D-E5B9-4A44-8AB0-F60AB4E06765}"/>
              </a:ext>
            </a:extLst>
          </p:cNvPr>
          <p:cNvSpPr txBox="1"/>
          <p:nvPr/>
        </p:nvSpPr>
        <p:spPr>
          <a:xfrm>
            <a:off x="246512" y="5862712"/>
            <a:ext cx="1184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인구수와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미세먼지의 비율을 종합적으로 평가한 결과 달서구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북구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수성구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남구 순으로 결과가 나왔다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달서구와 높은 인구수와 중구의 낮은 인구수 차이로 인한 결과로 생각된다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19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-1" y="-1"/>
            <a:ext cx="899150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한계점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CB5195-33D8-4DEF-9EC1-B0299F9B6934}"/>
              </a:ext>
            </a:extLst>
          </p:cNvPr>
          <p:cNvSpPr/>
          <p:nvPr/>
        </p:nvSpPr>
        <p:spPr>
          <a:xfrm>
            <a:off x="1874331" y="3195695"/>
            <a:ext cx="8443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대구의 경우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미세먼지가 높은 곳은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또한 높을 것이다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</a:t>
            </a:r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가설의 증명은 실패하였지만 범죄율은 인구밀도와 높은 상관관계가 있다는 것을 확인하였다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2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-1" y="-1"/>
            <a:ext cx="899150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한계점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8D4D2-5E7B-41CC-AFF1-DB305886A17F}"/>
              </a:ext>
            </a:extLst>
          </p:cNvPr>
          <p:cNvSpPr/>
          <p:nvPr/>
        </p:nvSpPr>
        <p:spPr>
          <a:xfrm>
            <a:off x="2130828" y="2551837"/>
            <a:ext cx="79303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인구수가 많은 달서구를 제외하면 서구와 북구의 순위가 높게 나타났기 때문에 </a:t>
            </a:r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인구수가 비슷한 지역이나 유동인구수로 비교한다면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미세먼지와 범죄율은 양의 상관관계를 가질 수 있을 것이라 생각된다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년치 데이터가 아니라 몇년간의 데이터를 분석한다면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 다른 유의미한 결과를 얻을 수 있을 것이라 생각된다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58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rot="1093641">
            <a:off x="-480591" y="918155"/>
            <a:ext cx="13153183" cy="5021691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0" y="0"/>
            <a:ext cx="12192000" cy="1491049"/>
          </a:xfrm>
          <a:custGeom>
            <a:avLst/>
            <a:gdLst>
              <a:gd name="connsiteX0" fmla="*/ 0 w 12192000"/>
              <a:gd name="connsiteY0" fmla="*/ 0 h 1491049"/>
              <a:gd name="connsiteX1" fmla="*/ 12192000 w 12192000"/>
              <a:gd name="connsiteY1" fmla="*/ 0 h 1491049"/>
              <a:gd name="connsiteX2" fmla="*/ 12192000 w 12192000"/>
              <a:gd name="connsiteY2" fmla="*/ 329514 h 1491049"/>
              <a:gd name="connsiteX3" fmla="*/ 11 w 12192000"/>
              <a:gd name="connsiteY3" fmla="*/ 1491049 h 1491049"/>
              <a:gd name="connsiteX4" fmla="*/ 0 w 12192000"/>
              <a:gd name="connsiteY4" fmla="*/ 1491049 h 149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91049">
                <a:moveTo>
                  <a:pt x="0" y="0"/>
                </a:moveTo>
                <a:lnTo>
                  <a:pt x="12192000" y="0"/>
                </a:lnTo>
                <a:lnTo>
                  <a:pt x="12192000" y="329514"/>
                </a:lnTo>
                <a:lnTo>
                  <a:pt x="11" y="1491049"/>
                </a:lnTo>
                <a:lnTo>
                  <a:pt x="0" y="1491049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 flipH="1" flipV="1">
            <a:off x="0" y="5366951"/>
            <a:ext cx="12192000" cy="1491049"/>
          </a:xfrm>
          <a:custGeom>
            <a:avLst/>
            <a:gdLst>
              <a:gd name="connsiteX0" fmla="*/ 0 w 12192000"/>
              <a:gd name="connsiteY0" fmla="*/ 0 h 1491049"/>
              <a:gd name="connsiteX1" fmla="*/ 12192000 w 12192000"/>
              <a:gd name="connsiteY1" fmla="*/ 0 h 1491049"/>
              <a:gd name="connsiteX2" fmla="*/ 12192000 w 12192000"/>
              <a:gd name="connsiteY2" fmla="*/ 329514 h 1491049"/>
              <a:gd name="connsiteX3" fmla="*/ 11 w 12192000"/>
              <a:gd name="connsiteY3" fmla="*/ 1491049 h 1491049"/>
              <a:gd name="connsiteX4" fmla="*/ 0 w 12192000"/>
              <a:gd name="connsiteY4" fmla="*/ 1491049 h 149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91049">
                <a:moveTo>
                  <a:pt x="0" y="0"/>
                </a:moveTo>
                <a:lnTo>
                  <a:pt x="12192000" y="0"/>
                </a:lnTo>
                <a:lnTo>
                  <a:pt x="12192000" y="329514"/>
                </a:lnTo>
                <a:lnTo>
                  <a:pt x="11" y="1491049"/>
                </a:lnTo>
                <a:lnTo>
                  <a:pt x="0" y="1491049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34731" y="1921080"/>
            <a:ext cx="1535186" cy="1535186"/>
            <a:chOff x="5234731" y="1921080"/>
            <a:chExt cx="1535186" cy="1535186"/>
          </a:xfrm>
        </p:grpSpPr>
        <p:sp>
          <p:nvSpPr>
            <p:cNvPr id="10" name="도넛 9"/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202338" y="342900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: DBNIS</a:t>
            </a:r>
            <a:endParaRPr lang="ko-KR" altLang="en-US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4770" y="3749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751" y="479015"/>
            <a:ext cx="926701" cy="5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0" y="-1"/>
            <a:ext cx="5150498" cy="2043404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0" y="3825551"/>
            <a:ext cx="3772742" cy="3032449"/>
          </a:xfrm>
          <a:custGeom>
            <a:avLst/>
            <a:gdLst>
              <a:gd name="connsiteX0" fmla="*/ 0 w 3772742"/>
              <a:gd name="connsiteY0" fmla="*/ 0 h 3032449"/>
              <a:gd name="connsiteX1" fmla="*/ 3772742 w 3772742"/>
              <a:gd name="connsiteY1" fmla="*/ 0 h 3032449"/>
              <a:gd name="connsiteX2" fmla="*/ 2673221 w 3772742"/>
              <a:gd name="connsiteY2" fmla="*/ 3032449 h 3032449"/>
              <a:gd name="connsiteX3" fmla="*/ 0 w 3772742"/>
              <a:gd name="connsiteY3" fmla="*/ 3032449 h 3032449"/>
              <a:gd name="connsiteX4" fmla="*/ 0 w 3772742"/>
              <a:gd name="connsiteY4" fmla="*/ 0 h 3032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2742" h="3032449">
                <a:moveTo>
                  <a:pt x="0" y="0"/>
                </a:moveTo>
                <a:lnTo>
                  <a:pt x="3772742" y="0"/>
                </a:lnTo>
                <a:lnTo>
                  <a:pt x="2673221" y="3032449"/>
                </a:lnTo>
                <a:lnTo>
                  <a:pt x="0" y="3032449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52939" y="2648305"/>
            <a:ext cx="382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DBNIS</a:t>
            </a:r>
          </a:p>
          <a:p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미세먼지와 </a:t>
            </a:r>
            <a:r>
              <a:rPr lang="ko-KR" altLang="en-US" sz="14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상관관계 분석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4084" y="3364097"/>
            <a:ext cx="1806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</a:t>
            </a:r>
            <a:endParaRPr lang="en-US" altLang="ko-KR" b="1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분석계획</a:t>
            </a:r>
            <a:endParaRPr lang="en-US" altLang="ko-KR" b="1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</a:t>
            </a:r>
            <a:endParaRPr lang="en-US" altLang="ko-KR" b="1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한계점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80176" y="2398095"/>
            <a:ext cx="1072763" cy="1072763"/>
            <a:chOff x="5234731" y="1921080"/>
            <a:chExt cx="1535186" cy="1535186"/>
          </a:xfrm>
        </p:grpSpPr>
        <p:sp>
          <p:nvSpPr>
            <p:cNvPr id="27" name="도넛 26"/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06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-1" y="-1"/>
            <a:ext cx="899150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7E58DA5-00E1-42BC-89F1-2942DBD04CD8}"/>
              </a:ext>
            </a:extLst>
          </p:cNvPr>
          <p:cNvSpPr txBox="1"/>
          <p:nvPr/>
        </p:nvSpPr>
        <p:spPr>
          <a:xfrm>
            <a:off x="1023498" y="5862712"/>
            <a:ext cx="11065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관심도가 높아지고 있는 미세먼지를 주제로 선정했다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미세먼지가 높은 곳은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또한 높을 것이다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가설을 세우고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증명하기 위하여 분석을 진행한다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Sensing Dataset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sensorParser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활용하기 위해 분석 지역을 대구로 선정하였다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AF5AB4D-9CC3-4958-9232-B3F78F59E533}"/>
              </a:ext>
            </a:extLst>
          </p:cNvPr>
          <p:cNvGrpSpPr/>
          <p:nvPr/>
        </p:nvGrpSpPr>
        <p:grpSpPr>
          <a:xfrm>
            <a:off x="4187568" y="1615653"/>
            <a:ext cx="3816865" cy="4039813"/>
            <a:chOff x="246512" y="1518376"/>
            <a:chExt cx="3816865" cy="4039813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AF4275A-212F-4BD2-A403-9ED2B978F3CB}"/>
                </a:ext>
              </a:extLst>
            </p:cNvPr>
            <p:cNvGrpSpPr/>
            <p:nvPr/>
          </p:nvGrpSpPr>
          <p:grpSpPr>
            <a:xfrm>
              <a:off x="246512" y="1518376"/>
              <a:ext cx="3816865" cy="3795457"/>
              <a:chOff x="302648" y="1926613"/>
              <a:chExt cx="3816865" cy="379545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B537D42-BEDE-4A20-95C6-FC00648AAD7D}"/>
                  </a:ext>
                </a:extLst>
              </p:cNvPr>
              <p:cNvSpPr/>
              <p:nvPr/>
            </p:nvSpPr>
            <p:spPr>
              <a:xfrm>
                <a:off x="349300" y="1945997"/>
                <a:ext cx="3770213" cy="3770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9" name="차트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61772483"/>
                  </p:ext>
                </p:extLst>
              </p:nvPr>
            </p:nvGraphicFramePr>
            <p:xfrm>
              <a:off x="302648" y="2268810"/>
              <a:ext cx="3816865" cy="34532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" name="TextBox 2"/>
              <p:cNvSpPr txBox="1"/>
              <p:nvPr/>
            </p:nvSpPr>
            <p:spPr>
              <a:xfrm>
                <a:off x="349300" y="1926613"/>
                <a:ext cx="375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‘</a:t>
                </a:r>
                <a:r>
                  <a:rPr lang="ko-KR" altLang="en-US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미세먼지</a:t>
                </a:r>
                <a:r>
                  <a:rPr lang="en-US" altLang="ko-KR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’ 5</a:t>
                </a:r>
                <a:r>
                  <a:rPr lang="ko-KR" altLang="en-US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년간 관심도 변화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54EE06F-15C1-45E7-8EAF-FDB5CC54210A}"/>
                </a:ext>
              </a:extLst>
            </p:cNvPr>
            <p:cNvSpPr/>
            <p:nvPr/>
          </p:nvSpPr>
          <p:spPr>
            <a:xfrm>
              <a:off x="246512" y="5327357"/>
              <a:ext cx="101341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출처 </a:t>
              </a:r>
              <a:r>
                <a:rPr lang="en-US" altLang="ko-KR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9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구글트렌드</a:t>
              </a:r>
              <a:r>
                <a:rPr lang="ko-KR" altLang="en-US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90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-1" y="-1"/>
            <a:ext cx="836578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 분석계획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1F99BE3-2535-4FB8-8D3D-9BFC208567F8}"/>
              </a:ext>
            </a:extLst>
          </p:cNvPr>
          <p:cNvSpPr txBox="1"/>
          <p:nvPr/>
        </p:nvSpPr>
        <p:spPr>
          <a:xfrm>
            <a:off x="1806956" y="2642857"/>
            <a:ext cx="857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RMySQL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</a:t>
            </a:r>
            <a:r>
              <a:rPr lang="en-US" altLang="ko-KR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sensorParcer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테이블에서 </a:t>
            </a:r>
            <a:r>
              <a:rPr lang="en-US" altLang="ko-KR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lat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데이터를 추출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3A5B5D-7DD2-4C7D-B0CF-306709A9F5DF}"/>
              </a:ext>
            </a:extLst>
          </p:cNvPr>
          <p:cNvSpPr txBox="1"/>
          <p:nvPr/>
        </p:nvSpPr>
        <p:spPr>
          <a:xfrm>
            <a:off x="3488053" y="3244334"/>
            <a:ext cx="521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대구의 인구수 데이터와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수집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년간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F6D6D-429B-497A-93FD-E8078E31F113}"/>
              </a:ext>
            </a:extLst>
          </p:cNvPr>
          <p:cNvSpPr txBox="1"/>
          <p:nvPr/>
        </p:nvSpPr>
        <p:spPr>
          <a:xfrm>
            <a:off x="3367391" y="3901250"/>
            <a:ext cx="545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수집된 데이터와 </a:t>
            </a:r>
            <a:r>
              <a:rPr lang="en-US" altLang="ko-KR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sensorParcer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병합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 기준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F936A-2CD7-4662-AED3-971697FD4A2F}"/>
              </a:ext>
            </a:extLst>
          </p:cNvPr>
          <p:cNvSpPr txBox="1"/>
          <p:nvPr/>
        </p:nvSpPr>
        <p:spPr>
          <a:xfrm>
            <a:off x="3367391" y="4579368"/>
            <a:ext cx="545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및 결과 시각화</a:t>
            </a:r>
          </a:p>
        </p:txBody>
      </p:sp>
    </p:spTree>
    <p:extLst>
      <p:ext uri="{BB962C8B-B14F-4D97-AF65-F5344CB8AC3E}">
        <p14:creationId xmlns:p14="http://schemas.microsoft.com/office/powerpoint/2010/main" val="11022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-1" y="-1"/>
            <a:ext cx="836578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분석계획 수정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1F99BE3-2535-4FB8-8D3D-9BFC208567F8}"/>
              </a:ext>
            </a:extLst>
          </p:cNvPr>
          <p:cNvSpPr txBox="1"/>
          <p:nvPr/>
        </p:nvSpPr>
        <p:spPr>
          <a:xfrm>
            <a:off x="1806956" y="1888106"/>
            <a:ext cx="857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RMySQL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</a:t>
            </a:r>
            <a:r>
              <a:rPr lang="en-US" altLang="ko-KR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sensorParcer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테이블에서 </a:t>
            </a:r>
            <a:r>
              <a:rPr lang="en-US" altLang="ko-KR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lat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데이터를 추출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3A5B5D-7DD2-4C7D-B0CF-306709A9F5DF}"/>
              </a:ext>
            </a:extLst>
          </p:cNvPr>
          <p:cNvSpPr txBox="1"/>
          <p:nvPr/>
        </p:nvSpPr>
        <p:spPr>
          <a:xfrm>
            <a:off x="3367391" y="3096130"/>
            <a:ext cx="521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대구의 인구수 데이터와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수집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년간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F6D6D-429B-497A-93FD-E8078E31F113}"/>
              </a:ext>
            </a:extLst>
          </p:cNvPr>
          <p:cNvSpPr txBox="1"/>
          <p:nvPr/>
        </p:nvSpPr>
        <p:spPr>
          <a:xfrm>
            <a:off x="3367391" y="4553003"/>
            <a:ext cx="545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수집된 데이터와 </a:t>
            </a:r>
            <a:r>
              <a:rPr lang="en-US" altLang="ko-KR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sensorParcer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병합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 기준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F936A-2CD7-4662-AED3-971697FD4A2F}"/>
              </a:ext>
            </a:extLst>
          </p:cNvPr>
          <p:cNvSpPr txBox="1"/>
          <p:nvPr/>
        </p:nvSpPr>
        <p:spPr>
          <a:xfrm>
            <a:off x="3250659" y="5231121"/>
            <a:ext cx="545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및 결과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78B3A-1CB6-495D-AB43-9CC4C102D2DB}"/>
              </a:ext>
            </a:extLst>
          </p:cNvPr>
          <p:cNvSpPr txBox="1"/>
          <p:nvPr/>
        </p:nvSpPr>
        <p:spPr>
          <a:xfrm>
            <a:off x="1231679" y="2325679"/>
            <a:ext cx="1072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timestamp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형식이 초마다 등록되어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사용기준을 정하지 못함</a:t>
            </a:r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sensorParcer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아닌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년도의 인구수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범죄율간 상관관계를 비교하는 것으로 변경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54C96-63CE-4987-B0E0-61BA0D6DF2F9}"/>
              </a:ext>
            </a:extLst>
          </p:cNvPr>
          <p:cNvSpPr/>
          <p:nvPr/>
        </p:nvSpPr>
        <p:spPr>
          <a:xfrm>
            <a:off x="1231679" y="3562825"/>
            <a:ext cx="7961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관계 상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년이 아닌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년간 데이터만을 분석 </a:t>
            </a:r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kosis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이용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대구시 동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 주민등록인구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내국인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범죄율은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SBS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경찰자료를 분석하여 만든 범죄지도 참고</a:t>
            </a:r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02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-1" y="-1"/>
            <a:ext cx="836578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분석계획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83A5B5D-7DD2-4C7D-B0CF-306709A9F5DF}"/>
              </a:ext>
            </a:extLst>
          </p:cNvPr>
          <p:cNvSpPr txBox="1"/>
          <p:nvPr/>
        </p:nvSpPr>
        <p:spPr>
          <a:xfrm>
            <a:off x="3488053" y="2456862"/>
            <a:ext cx="521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대구의 인구수 데이터와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수집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(16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F6D6D-429B-497A-93FD-E8078E31F113}"/>
              </a:ext>
            </a:extLst>
          </p:cNvPr>
          <p:cNvSpPr txBox="1"/>
          <p:nvPr/>
        </p:nvSpPr>
        <p:spPr>
          <a:xfrm>
            <a:off x="3367391" y="3518115"/>
            <a:ext cx="545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태블로를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가설 설정 및 분석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F936A-2CD7-4662-AED3-971697FD4A2F}"/>
              </a:ext>
            </a:extLst>
          </p:cNvPr>
          <p:cNvSpPr txBox="1"/>
          <p:nvPr/>
        </p:nvSpPr>
        <p:spPr>
          <a:xfrm>
            <a:off x="3367391" y="4579368"/>
            <a:ext cx="545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시각화</a:t>
            </a:r>
          </a:p>
        </p:txBody>
      </p:sp>
    </p:spTree>
    <p:extLst>
      <p:ext uri="{BB962C8B-B14F-4D97-AF65-F5344CB8AC3E}">
        <p14:creationId xmlns:p14="http://schemas.microsoft.com/office/powerpoint/2010/main" val="310770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-1" y="-1"/>
            <a:ext cx="836578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5E08CF-4BC0-48B2-8403-23CDBDD283BC}"/>
              </a:ext>
            </a:extLst>
          </p:cNvPr>
          <p:cNvGrpSpPr/>
          <p:nvPr/>
        </p:nvGrpSpPr>
        <p:grpSpPr>
          <a:xfrm>
            <a:off x="4171499" y="1524509"/>
            <a:ext cx="3849003" cy="4033680"/>
            <a:chOff x="143206" y="1524509"/>
            <a:chExt cx="3849003" cy="403368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F9B0F97-7CD3-48FD-8947-78AEC8FBB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61" y="1524510"/>
              <a:ext cx="3784248" cy="37967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B8029CF-9B02-47D8-8396-19C2F49EA7D7}"/>
                </a:ext>
              </a:extLst>
            </p:cNvPr>
            <p:cNvGrpSpPr/>
            <p:nvPr/>
          </p:nvGrpSpPr>
          <p:grpSpPr>
            <a:xfrm>
              <a:off x="143206" y="1524509"/>
              <a:ext cx="3849003" cy="4033680"/>
              <a:chOff x="258662" y="1524509"/>
              <a:chExt cx="3849003" cy="403368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59C1AF-A0BB-4407-8B5F-320BCAE81A3F}"/>
                  </a:ext>
                </a:extLst>
              </p:cNvPr>
              <p:cNvSpPr txBox="1"/>
              <p:nvPr/>
            </p:nvSpPr>
            <p:spPr>
              <a:xfrm>
                <a:off x="348979" y="1524509"/>
                <a:ext cx="375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16</a:t>
                </a:r>
                <a:r>
                  <a:rPr lang="ko-KR" altLang="en-US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년 대구 미세먼지 평균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EE3C4ED-2188-45F2-88D3-10F5EF32BB53}"/>
                  </a:ext>
                </a:extLst>
              </p:cNvPr>
              <p:cNvSpPr/>
              <p:nvPr/>
            </p:nvSpPr>
            <p:spPr>
              <a:xfrm>
                <a:off x="258662" y="5327357"/>
                <a:ext cx="311976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출처 </a:t>
                </a:r>
                <a:r>
                  <a:rPr lang="en-US" altLang="ko-KR" sz="9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  KOSIS, 16</a:t>
                </a:r>
                <a:r>
                  <a:rPr lang="ko-KR" altLang="en-US" sz="9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년 미세먼지 </a:t>
                </a:r>
                <a:r>
                  <a:rPr lang="en-US" altLang="ko-KR" sz="9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(pm10) </a:t>
                </a:r>
                <a:r>
                  <a:rPr lang="ko-KR" altLang="en-US" sz="9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월별 </a:t>
                </a:r>
                <a:r>
                  <a:rPr lang="ko-KR" altLang="en-US" sz="900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도시별</a:t>
                </a:r>
                <a:r>
                  <a:rPr lang="ko-KR" altLang="en-US" sz="9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대기오염도</a:t>
                </a:r>
                <a:endParaRPr lang="ko-KR" altLang="en-US" sz="9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A140D22-91EB-4A19-9CAB-D92000E04319}"/>
              </a:ext>
            </a:extLst>
          </p:cNvPr>
          <p:cNvSpPr txBox="1"/>
          <p:nvPr/>
        </p:nvSpPr>
        <p:spPr>
          <a:xfrm>
            <a:off x="622570" y="5862712"/>
            <a:ext cx="1146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미세먼지의 경우 대구 서구가 가장 높았으며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대구 남구가 가장 낮았다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서구와 북구의 경우 공단이 위치하고 있기 때문에 미세먼지 농도가 높은 것으로 보여진다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미세먼지가 높은 곳은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또한 높을 것이다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가설에 따라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서구와 북구의 범죄율이 높게 나타날 것으로 예측된다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6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-1" y="-1"/>
            <a:ext cx="836578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34AEEE-1894-436B-BF60-ED8D1B0449D0}"/>
              </a:ext>
            </a:extLst>
          </p:cNvPr>
          <p:cNvGrpSpPr/>
          <p:nvPr/>
        </p:nvGrpSpPr>
        <p:grpSpPr>
          <a:xfrm>
            <a:off x="4210894" y="1524509"/>
            <a:ext cx="3770213" cy="4033680"/>
            <a:chOff x="4317776" y="1524509"/>
            <a:chExt cx="3770213" cy="403368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06EB237-BC29-4C5D-AEBE-776B0A0FC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776" y="1530642"/>
              <a:ext cx="3766561" cy="37967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F4AF61-EE58-4640-99A4-3D1F017D5273}"/>
                </a:ext>
              </a:extLst>
            </p:cNvPr>
            <p:cNvSpPr txBox="1"/>
            <p:nvPr/>
          </p:nvSpPr>
          <p:spPr>
            <a:xfrm>
              <a:off x="4329303" y="1524509"/>
              <a:ext cx="375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대구 </a:t>
              </a:r>
              <a:r>
                <a:rPr lang="ko-KR" altLang="en-US" sz="11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범죄율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B30EB9-BC19-4FFE-BE89-195EF3D9755F}"/>
                </a:ext>
              </a:extLst>
            </p:cNvPr>
            <p:cNvSpPr/>
            <p:nvPr/>
          </p:nvSpPr>
          <p:spPr>
            <a:xfrm>
              <a:off x="4329303" y="5327357"/>
              <a:ext cx="155844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출처 </a:t>
              </a:r>
              <a:r>
                <a:rPr lang="en-US" altLang="ko-KR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16</a:t>
              </a:r>
              <a:r>
                <a:rPr lang="ko-KR" altLang="en-US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범죄지도</a:t>
              </a:r>
              <a:r>
                <a:rPr lang="en-US" altLang="ko-KR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KOSIS</a:t>
              </a:r>
              <a:endParaRPr lang="ko-KR" altLang="en-US" sz="9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A140D22-91EB-4A19-9CAB-D92000E04319}"/>
              </a:ext>
            </a:extLst>
          </p:cNvPr>
          <p:cNvSpPr txBox="1"/>
          <p:nvPr/>
        </p:nvSpPr>
        <p:spPr>
          <a:xfrm>
            <a:off x="1313235" y="5862712"/>
            <a:ext cx="1077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범죄율의 경우 중구가 가장 높았으며 수성구가 가장 낮았다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중구의 범죄율이 높은 원인은 번화가인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동성로가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위치한 도심 </a:t>
            </a:r>
            <a:r>
              <a:rPr lang="ko-KR" altLang="en-US" dirty="0" err="1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유흥지역이며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유동인구의 수가 높기 때문으로 생각된다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Boxplot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그려본 결과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중구의 범죄율이 이상치로 나타났기에 이를 평균값으로 대체할 것이다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46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-1" y="-1"/>
            <a:ext cx="8365788" cy="1073021"/>
          </a:xfrm>
          <a:custGeom>
            <a:avLst/>
            <a:gdLst>
              <a:gd name="connsiteX0" fmla="*/ 0 w 5150498"/>
              <a:gd name="connsiteY0" fmla="*/ 0 h 2043404"/>
              <a:gd name="connsiteX1" fmla="*/ 5150498 w 5150498"/>
              <a:gd name="connsiteY1" fmla="*/ 0 h 2043404"/>
              <a:gd name="connsiteX2" fmla="*/ 5150498 w 5150498"/>
              <a:gd name="connsiteY2" fmla="*/ 25735 h 2043404"/>
              <a:gd name="connsiteX3" fmla="*/ 4418922 w 5150498"/>
              <a:gd name="connsiteY3" fmla="*/ 2043404 h 2043404"/>
              <a:gd name="connsiteX4" fmla="*/ 0 w 5150498"/>
              <a:gd name="connsiteY4" fmla="*/ 2043404 h 2043404"/>
              <a:gd name="connsiteX5" fmla="*/ 0 w 5150498"/>
              <a:gd name="connsiteY5" fmla="*/ 0 h 20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0498" h="2043404">
                <a:moveTo>
                  <a:pt x="0" y="0"/>
                </a:moveTo>
                <a:lnTo>
                  <a:pt x="5150498" y="0"/>
                </a:lnTo>
                <a:lnTo>
                  <a:pt x="5150498" y="25735"/>
                </a:lnTo>
                <a:lnTo>
                  <a:pt x="4418922" y="2043404"/>
                </a:lnTo>
                <a:lnTo>
                  <a:pt x="0" y="2043404"/>
                </a:lnTo>
                <a:lnTo>
                  <a:pt x="0" y="0"/>
                </a:lnTo>
                <a:close/>
              </a:path>
            </a:pathLst>
          </a:custGeom>
          <a:solidFill>
            <a:srgbClr val="24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23498" y="35040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F54ACE-ECA5-475E-A821-BE4A7DCFAC8E}"/>
              </a:ext>
            </a:extLst>
          </p:cNvPr>
          <p:cNvGrpSpPr/>
          <p:nvPr/>
        </p:nvGrpSpPr>
        <p:grpSpPr>
          <a:xfrm>
            <a:off x="143206" y="166531"/>
            <a:ext cx="737085" cy="737085"/>
            <a:chOff x="5234731" y="1921080"/>
            <a:chExt cx="1535186" cy="1535186"/>
          </a:xfrm>
        </p:grpSpPr>
        <p:sp>
          <p:nvSpPr>
            <p:cNvPr id="11" name="도넛 26">
              <a:extLst>
                <a:ext uri="{FF2B5EF4-FFF2-40B4-BE49-F238E27FC236}">
                  <a16:creationId xmlns:a16="http://schemas.microsoft.com/office/drawing/2014/main" id="{371F8EEC-36D1-4F5F-BE03-E5F9AF36CF5E}"/>
                </a:ext>
              </a:extLst>
            </p:cNvPr>
            <p:cNvSpPr/>
            <p:nvPr/>
          </p:nvSpPr>
          <p:spPr>
            <a:xfrm>
              <a:off x="5234731" y="1921080"/>
              <a:ext cx="1535186" cy="1535186"/>
            </a:xfrm>
            <a:prstGeom prst="donu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B3D371-AA82-4B76-A3F7-26CE913B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895" y="2127855"/>
              <a:ext cx="1135463" cy="113546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EE7D8B-D154-412E-BE20-4173DE9D043E}"/>
              </a:ext>
            </a:extLst>
          </p:cNvPr>
          <p:cNvGrpSpPr/>
          <p:nvPr/>
        </p:nvGrpSpPr>
        <p:grpSpPr>
          <a:xfrm>
            <a:off x="4212720" y="1524509"/>
            <a:ext cx="3766561" cy="4033680"/>
            <a:chOff x="8294448" y="1524509"/>
            <a:chExt cx="3766561" cy="40336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20B2BA-E7E4-4E89-862C-66E54890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448" y="1543893"/>
              <a:ext cx="3766561" cy="37834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2E88CF-CCD1-4B2F-827B-790FD4B84B3C}"/>
                </a:ext>
              </a:extLst>
            </p:cNvPr>
            <p:cNvSpPr txBox="1"/>
            <p:nvPr/>
          </p:nvSpPr>
          <p:spPr>
            <a:xfrm>
              <a:off x="8298100" y="1524509"/>
              <a:ext cx="375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대구 인구수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7B444C4-6A21-47C4-AECB-09F5D4307095}"/>
                </a:ext>
              </a:extLst>
            </p:cNvPr>
            <p:cNvSpPr/>
            <p:nvPr/>
          </p:nvSpPr>
          <p:spPr>
            <a:xfrm>
              <a:off x="8298100" y="5327357"/>
              <a:ext cx="8258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출처 </a:t>
              </a:r>
              <a:r>
                <a:rPr lang="en-US" altLang="ko-KR" sz="9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KOSIS</a:t>
              </a:r>
              <a:endParaRPr lang="ko-KR" altLang="en-US" sz="9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A140D22-91EB-4A19-9CAB-D92000E04319}"/>
              </a:ext>
            </a:extLst>
          </p:cNvPr>
          <p:cNvSpPr txBox="1"/>
          <p:nvPr/>
        </p:nvSpPr>
        <p:spPr>
          <a:xfrm>
            <a:off x="4601182" y="5862712"/>
            <a:ext cx="748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인구수의 경우 달서구가 가장 높았으며 중구가 가장 낮았다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r"/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달서구와 중구의 인구차이가 상당하여 이상치 검증을 위해 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Boxplot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그렸으나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이상치가 발견되지 않았기에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변경없이 분석을 그대로 진행했다</a:t>
            </a:r>
            <a:r>
              <a:rPr lang="en-US" altLang="ko-KR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n>
                  <a:solidFill>
                    <a:srgbClr val="243752">
                      <a:alpha val="30000"/>
                    </a:srgbClr>
                  </a:solidFill>
                </a:ln>
                <a:solidFill>
                  <a:srgbClr val="2437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dirty="0">
              <a:ln>
                <a:solidFill>
                  <a:srgbClr val="243752">
                    <a:alpha val="30000"/>
                  </a:srgbClr>
                </a:solidFill>
              </a:ln>
              <a:solidFill>
                <a:srgbClr val="2437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657</Words>
  <Application>Microsoft Office PowerPoint</Application>
  <PresentationFormat>와이드스크린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나눔바른고딕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HP5</dc:creator>
  <cp:lastModifiedBy>최은선</cp:lastModifiedBy>
  <cp:revision>44</cp:revision>
  <dcterms:created xsi:type="dcterms:W3CDTF">2017-11-20T08:36:37Z</dcterms:created>
  <dcterms:modified xsi:type="dcterms:W3CDTF">2017-11-20T19:20:26Z</dcterms:modified>
</cp:coreProperties>
</file>