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87" r:id="rId4"/>
    <p:sldId id="273" r:id="rId5"/>
    <p:sldId id="290" r:id="rId6"/>
    <p:sldId id="272" r:id="rId7"/>
    <p:sldId id="274" r:id="rId8"/>
    <p:sldId id="297" r:id="rId9"/>
    <p:sldId id="299" r:id="rId10"/>
    <p:sldId id="298" r:id="rId11"/>
    <p:sldId id="291" r:id="rId12"/>
    <p:sldId id="296" r:id="rId13"/>
    <p:sldId id="270" r:id="rId14"/>
    <p:sldId id="293" r:id="rId15"/>
    <p:sldId id="295" r:id="rId16"/>
    <p:sldId id="260" r:id="rId17"/>
  </p:sldIdLst>
  <p:sldSz cx="12192000" cy="6858000"/>
  <p:notesSz cx="6858000" cy="9144000"/>
  <p:embeddedFontLst>
    <p:embeddedFont>
      <p:font typeface="HY강B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F7F7F"/>
    <a:srgbClr val="F2F2F2"/>
    <a:srgbClr val="FFFFFF"/>
    <a:srgbClr val="405567"/>
    <a:srgbClr val="3D4C59"/>
    <a:srgbClr val="868686"/>
    <a:srgbClr val="6A93B3"/>
    <a:srgbClr val="3C627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3837" autoAdjust="0"/>
  </p:normalViewPr>
  <p:slideViewPr>
    <p:cSldViewPr snapToGrid="0">
      <p:cViewPr varScale="1">
        <p:scale>
          <a:sx n="67" d="100"/>
          <a:sy n="67" d="100"/>
        </p:scale>
        <p:origin x="906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서울시 대중교통 일 평균 이용객수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단위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천명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 수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5748</c:v>
                </c:pt>
                <c:pt idx="1">
                  <c:v>5796</c:v>
                </c:pt>
                <c:pt idx="2">
                  <c:v>5600</c:v>
                </c:pt>
                <c:pt idx="3">
                  <c:v>5492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DF-44D1-A229-0D124A07827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6712320"/>
        <c:axId val="172148416"/>
      </c:lineChart>
      <c:catAx>
        <c:axId val="1667123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48416"/>
        <c:crosses val="autoZero"/>
        <c:auto val="1"/>
        <c:lblAlgn val="ctr"/>
        <c:lblOffset val="100"/>
        <c:noMultiLvlLbl val="0"/>
      </c:catAx>
      <c:valAx>
        <c:axId val="172148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71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5067335137795286"/>
          <c:y val="0.80905082375425541"/>
          <c:w val="0.11106279750740601"/>
          <c:h val="4.5372135413893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  <a:cs typeface="+mn-cs"/>
              </a:defRPr>
            </a:pPr>
            <a:r>
              <a:rPr lang="ko-KR" dirty="0">
                <a:latin typeface="HY강B" panose="02030600000101010101" pitchFamily="18" charset="-127"/>
                <a:ea typeface="HY강B" panose="02030600000101010101" pitchFamily="18" charset="-127"/>
              </a:rPr>
              <a:t>시내버스 교통사고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사망자 수(명)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835-48F6-88B6-5663923DBBF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</c:v>
                </c:pt>
                <c:pt idx="1">
                  <c:v>125</c:v>
                </c:pt>
                <c:pt idx="2">
                  <c:v>109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35-48F6-88B6-5663923DB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4"/>
        <c:overlap val="-27"/>
        <c:axId val="252367360"/>
        <c:axId val="172151872"/>
      </c:barChart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발생 건수(건)</c:v>
                </c:pt>
              </c:strCache>
            </c:strRef>
          </c:tx>
          <c:spPr>
            <a:ln w="34925" cap="rnd">
              <a:solidFill>
                <a:schemeClr val="accent2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120</c:v>
                </c:pt>
                <c:pt idx="1">
                  <c:v>140</c:v>
                </c:pt>
                <c:pt idx="2">
                  <c:v>145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35-48F6-88B6-5663923DB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67360"/>
        <c:axId val="172151872"/>
      </c:lineChart>
      <c:catAx>
        <c:axId val="2523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51872"/>
        <c:crosses val="autoZero"/>
        <c:auto val="1"/>
        <c:lblAlgn val="ctr"/>
        <c:lblOffset val="100"/>
        <c:noMultiLvlLbl val="0"/>
      </c:catAx>
      <c:valAx>
        <c:axId val="172151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236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0.12654</cdr:x>
      <cdr:y>0.42281</cdr:y>
    </cdr:from>
    <cdr:to>
      <cdr:x>0.23904</cdr:x>
      <cdr:y>0.59156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A31B7A2-CC08-4C64-8C75-9CCF677402FE}"/>
            </a:ext>
          </a:extLst>
        </cdr:cNvPr>
        <cdr:cNvSpPr txBox="1"/>
      </cdr:nvSpPr>
      <cdr:spPr>
        <a:xfrm xmlns:a="http://schemas.openxmlformats.org/drawingml/2006/main">
          <a:off x="1028518" y="229104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0348-457A-4022-8171-A67D5287CB3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58F48-2DBA-4D25-BE46-AA32D1D98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0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저희가 말하고 싶은 세가지 주 포인트입니다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저희 발표 자료는 전국구의 데이터 자료를 사용하였습니다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 Enter </a:t>
            </a:r>
            <a:r>
              <a:rPr lang="ko-KR" altLang="en-US" dirty="0"/>
              <a:t>에서 제안하는 스마트 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0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09~13</a:t>
            </a:r>
            <a:r>
              <a:rPr lang="ko-KR" altLang="en-US" dirty="0"/>
              <a:t>년 대중교통 개선을 통해서 </a:t>
            </a:r>
            <a:r>
              <a:rPr lang="ko-KR" altLang="en-US" dirty="0" err="1"/>
              <a:t>사망사</a:t>
            </a:r>
            <a:r>
              <a:rPr lang="ko-KR" altLang="en-US" dirty="0"/>
              <a:t> 수가 감소한다는 것을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추가내용</a:t>
            </a:r>
            <a:endParaRPr lang="en-US" altLang="ko-KR" dirty="0"/>
          </a:p>
          <a:p>
            <a:r>
              <a:rPr lang="ko-KR" altLang="en-US" dirty="0"/>
              <a:t>이로써 </a:t>
            </a:r>
            <a:r>
              <a:rPr lang="en-US" altLang="ko-KR" dirty="0"/>
              <a:t>SBMS</a:t>
            </a:r>
            <a:r>
              <a:rPr lang="ko-KR" altLang="en-US" dirty="0"/>
              <a:t>를 도입하면 시민 안전성 강화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5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실시간 모니터링을 통해 버스의 각종 상태를 알 수 있어 사고를 예방할 수 있고</a:t>
            </a:r>
            <a:r>
              <a:rPr lang="en-US" altLang="ko-KR" dirty="0"/>
              <a:t> </a:t>
            </a:r>
            <a:r>
              <a:rPr lang="ko-KR" altLang="en-US" dirty="0" err="1"/>
              <a:t>빅데이터분석을</a:t>
            </a:r>
            <a:r>
              <a:rPr lang="ko-KR" altLang="en-US" dirty="0"/>
              <a:t> 통한 운전자 성향을 분석하여 </a:t>
            </a:r>
            <a:r>
              <a:rPr lang="en-US" altLang="ko-KR" dirty="0"/>
              <a:t>( ~ )</a:t>
            </a:r>
            <a:r>
              <a:rPr lang="ko-KR" altLang="en-US" dirty="0"/>
              <a:t>효율적이고 안전한 운행이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4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실시간 모니터링을 통해 버스의 각종 상태를 알 수 있어 사고를 예방할 수 있고</a:t>
            </a:r>
            <a:r>
              <a:rPr lang="en-US" altLang="ko-KR" dirty="0"/>
              <a:t> </a:t>
            </a:r>
            <a:r>
              <a:rPr lang="ko-KR" altLang="en-US" dirty="0" err="1"/>
              <a:t>빅데이터분석을</a:t>
            </a:r>
            <a:r>
              <a:rPr lang="ko-KR" altLang="en-US" dirty="0"/>
              <a:t> 통한 운전자 성향을 분석하여 </a:t>
            </a:r>
            <a:r>
              <a:rPr lang="en-US" altLang="ko-KR" dirty="0"/>
              <a:t>( ~ )</a:t>
            </a:r>
            <a:r>
              <a:rPr lang="ko-KR" altLang="en-US" dirty="0"/>
              <a:t>효율적이고 안전한 운행이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 Enter </a:t>
            </a:r>
            <a:r>
              <a:rPr lang="ko-KR" altLang="en-US" dirty="0"/>
              <a:t>에서 제안하는 스마트 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8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사고율입니다</a:t>
            </a:r>
            <a:r>
              <a:rPr lang="en-US" altLang="ko-KR" dirty="0"/>
              <a:t>. 2016</a:t>
            </a:r>
            <a:r>
              <a:rPr lang="ko-KR" altLang="en-US" dirty="0"/>
              <a:t>년 사고율이고 </a:t>
            </a:r>
            <a:r>
              <a:rPr lang="en-US" altLang="ko-KR" dirty="0"/>
              <a:t>2017</a:t>
            </a:r>
            <a:r>
              <a:rPr lang="ko-KR" altLang="en-US" dirty="0"/>
              <a:t>년에는 전년대비 얼마나 줄었을까요</a:t>
            </a:r>
            <a:r>
              <a:rPr lang="en-US" altLang="ko-KR" dirty="0"/>
              <a:t>? </a:t>
            </a:r>
            <a:r>
              <a:rPr lang="ko-KR" altLang="en-US" dirty="0"/>
              <a:t>올랐든 줄었든 미세한 차이이며 이러한 끔찍한 사고는 매년 일어나고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사고를 줄여야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-- </a:t>
            </a:r>
          </a:p>
          <a:p>
            <a:r>
              <a:rPr lang="ko-KR" altLang="en-US" dirty="0"/>
              <a:t>하지만 이와 같은 시내버스 사고들로 인해 불안감을 느끼고 있습니다</a:t>
            </a:r>
            <a:r>
              <a:rPr lang="en-US" altLang="ko-KR" dirty="0"/>
              <a:t>. </a:t>
            </a:r>
            <a:r>
              <a:rPr lang="ko-KR" altLang="en-US" dirty="0"/>
              <a:t>어떻게 하면 좀더 안전하게 이용할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사고율입니다</a:t>
            </a:r>
            <a:r>
              <a:rPr lang="en-US" altLang="ko-KR" dirty="0"/>
              <a:t>. 2016</a:t>
            </a:r>
            <a:r>
              <a:rPr lang="ko-KR" altLang="en-US" dirty="0"/>
              <a:t>년 사고율이고 </a:t>
            </a:r>
            <a:r>
              <a:rPr lang="en-US" altLang="ko-KR" dirty="0"/>
              <a:t>2017</a:t>
            </a:r>
            <a:r>
              <a:rPr lang="ko-KR" altLang="en-US" dirty="0"/>
              <a:t>년에는 전년대비 얼마나 줄었을까요</a:t>
            </a:r>
            <a:r>
              <a:rPr lang="en-US" altLang="ko-KR" dirty="0"/>
              <a:t>? </a:t>
            </a:r>
            <a:r>
              <a:rPr lang="ko-KR" altLang="en-US" dirty="0"/>
              <a:t>올랐든 줄었든 미세한 차이이며 이러한 끔찍한 사고는 매년 일어나고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사고를 줄여야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-- </a:t>
            </a:r>
          </a:p>
          <a:p>
            <a:r>
              <a:rPr lang="ko-KR" altLang="en-US" dirty="0"/>
              <a:t>하지만 이와 같은 시내버스 사고들로 인해 불안감을 느끼고 있습니다</a:t>
            </a:r>
            <a:r>
              <a:rPr lang="en-US" altLang="ko-KR" dirty="0"/>
              <a:t>. </a:t>
            </a:r>
            <a:r>
              <a:rPr lang="ko-KR" altLang="en-US" dirty="0"/>
              <a:t>어떻게 하면 좀더 안전하게 이용할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6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 Enter </a:t>
            </a:r>
            <a:r>
              <a:rPr lang="ko-KR" altLang="en-US" dirty="0"/>
              <a:t>에서 제안하는 스마트 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2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버스의 대한 간략한 소개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실시간으로 수집하는 데이터를 활용하여 다양한 서비스를 제공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8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09~13</a:t>
            </a:r>
            <a:r>
              <a:rPr lang="ko-KR" altLang="en-US" dirty="0"/>
              <a:t>년 대중교통 개선을 통해서 </a:t>
            </a:r>
            <a:r>
              <a:rPr lang="ko-KR" altLang="en-US" dirty="0" err="1"/>
              <a:t>사망사</a:t>
            </a:r>
            <a:r>
              <a:rPr lang="ko-KR" altLang="en-US" dirty="0"/>
              <a:t> 수가 감소한다는 것을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추가내용</a:t>
            </a:r>
            <a:endParaRPr lang="en-US" altLang="ko-KR" dirty="0"/>
          </a:p>
          <a:p>
            <a:r>
              <a:rPr lang="ko-KR" altLang="en-US" dirty="0"/>
              <a:t>이로써 </a:t>
            </a:r>
            <a:r>
              <a:rPr lang="en-US" altLang="ko-KR" dirty="0"/>
              <a:t>SBMS</a:t>
            </a:r>
            <a:r>
              <a:rPr lang="ko-KR" altLang="en-US" dirty="0"/>
              <a:t>를 도입하면 시민 안전성 강화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09~13</a:t>
            </a:r>
            <a:r>
              <a:rPr lang="ko-KR" altLang="en-US" dirty="0"/>
              <a:t>년 대중교통 개선을 통해서 </a:t>
            </a:r>
            <a:r>
              <a:rPr lang="ko-KR" altLang="en-US" dirty="0" err="1"/>
              <a:t>사망사</a:t>
            </a:r>
            <a:r>
              <a:rPr lang="ko-KR" altLang="en-US" dirty="0"/>
              <a:t> 수가 감소한다는 것을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추가내용</a:t>
            </a:r>
            <a:endParaRPr lang="en-US" altLang="ko-KR" dirty="0"/>
          </a:p>
          <a:p>
            <a:r>
              <a:rPr lang="ko-KR" altLang="en-US" dirty="0"/>
              <a:t>이로써 </a:t>
            </a:r>
            <a:r>
              <a:rPr lang="en-US" altLang="ko-KR" dirty="0"/>
              <a:t>SBMS</a:t>
            </a:r>
            <a:r>
              <a:rPr lang="ko-KR" altLang="en-US" dirty="0"/>
              <a:t>를 도입하면 시민 안전성 강화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7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 Enter </a:t>
            </a:r>
            <a:r>
              <a:rPr lang="ko-KR" altLang="en-US" dirty="0"/>
              <a:t>에서 제안하는 스마트 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8F48-2DBA-4D25-BE46-AA32D1D981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8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EFAC-A648-498B-9C93-9322004828A7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75-A03E-49B0-A772-A596FCEF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EFAC-A648-498B-9C93-9322004828A7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4D75-A03E-49B0-A772-A596FCEF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microsoft.com/office/2007/relationships/hdphoto" Target="../media/hdphoto1.wdp"/><Relationship Id="rId5" Type="http://schemas.openxmlformats.org/officeDocument/2006/relationships/image" Target="../media/image34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4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microsoft.com/office/2007/relationships/hdphoto" Target="../media/hdphoto1.wdp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144774"/>
          </a:xfrm>
          <a:prstGeom prst="rect">
            <a:avLst/>
          </a:prstGeom>
          <a:solidFill>
            <a:srgbClr val="3C6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5888" y="792042"/>
            <a:ext cx="360226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spc="-15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43171" y="1712744"/>
            <a:ext cx="2374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With IoT Data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45849" y="825837"/>
            <a:ext cx="67005" cy="1381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7228A9-04CF-4E0B-8A73-74E655327FBD}"/>
              </a:ext>
            </a:extLst>
          </p:cNvPr>
          <p:cNvGrpSpPr/>
          <p:nvPr/>
        </p:nvGrpSpPr>
        <p:grpSpPr>
          <a:xfrm>
            <a:off x="7135940" y="256518"/>
            <a:ext cx="3994785" cy="2411757"/>
            <a:chOff x="7244036" y="125910"/>
            <a:chExt cx="3994785" cy="24117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9D312F-9B70-4E2B-8555-C8FD65AC5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662" y="472164"/>
              <a:ext cx="3378159" cy="206550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F23AEAB-01B2-4675-9030-9BAB2938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7244036" y="125910"/>
              <a:ext cx="711963" cy="711963"/>
            </a:xfrm>
            <a:prstGeom prst="rect">
              <a:avLst/>
            </a:prstGeom>
          </p:spPr>
        </p:pic>
      </p:grpSp>
      <p:sp>
        <p:nvSpPr>
          <p:cNvPr id="2" name="흰색 직사각형">
            <a:extLst>
              <a:ext uri="{FF2B5EF4-FFF2-40B4-BE49-F238E27FC236}">
                <a16:creationId xmlns:a16="http://schemas.microsoft.com/office/drawing/2014/main" id="{078AB1A7-88FE-4FCC-92DF-E83F6B533E85}"/>
              </a:ext>
            </a:extLst>
          </p:cNvPr>
          <p:cNvSpPr/>
          <p:nvPr/>
        </p:nvSpPr>
        <p:spPr>
          <a:xfrm>
            <a:off x="0" y="3144774"/>
            <a:ext cx="12192000" cy="37017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NTER"/>
          <p:cNvSpPr txBox="1"/>
          <p:nvPr/>
        </p:nvSpPr>
        <p:spPr>
          <a:xfrm>
            <a:off x="4787077" y="3749271"/>
            <a:ext cx="4086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</a:p>
        </p:txBody>
      </p:sp>
      <p:sp>
        <p:nvSpPr>
          <p:cNvPr id="19" name="TEAM"/>
          <p:cNvSpPr txBox="1"/>
          <p:nvPr/>
        </p:nvSpPr>
        <p:spPr>
          <a:xfrm>
            <a:off x="4835239" y="3451605"/>
            <a:ext cx="174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AM">
            <a:extLst>
              <a:ext uri="{FF2B5EF4-FFF2-40B4-BE49-F238E27FC236}">
                <a16:creationId xmlns:a16="http://schemas.microsoft.com/office/drawing/2014/main" id="{52AE608C-BE7E-4B3C-8FEE-FCFF0134CFE6}"/>
              </a:ext>
            </a:extLst>
          </p:cNvPr>
          <p:cNvSpPr txBox="1"/>
          <p:nvPr/>
        </p:nvSpPr>
        <p:spPr>
          <a:xfrm>
            <a:off x="974468" y="3405419"/>
            <a:ext cx="3105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Sanghoon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 Bae</a:t>
            </a:r>
            <a:endParaRPr lang="ko-KR" altLang="en-US" sz="3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AM">
            <a:extLst>
              <a:ext uri="{FF2B5EF4-FFF2-40B4-BE49-F238E27FC236}">
                <a16:creationId xmlns:a16="http://schemas.microsoft.com/office/drawing/2014/main" id="{C1DB6A82-5178-4C22-AB55-6DBE136ED063}"/>
              </a:ext>
            </a:extLst>
          </p:cNvPr>
          <p:cNvSpPr txBox="1"/>
          <p:nvPr/>
        </p:nvSpPr>
        <p:spPr>
          <a:xfrm>
            <a:off x="974468" y="3838988"/>
            <a:ext cx="335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Hyungguen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 Cho</a:t>
            </a:r>
            <a:endParaRPr lang="ko-KR" altLang="en-US" sz="3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AM">
            <a:extLst>
              <a:ext uri="{FF2B5EF4-FFF2-40B4-BE49-F238E27FC236}">
                <a16:creationId xmlns:a16="http://schemas.microsoft.com/office/drawing/2014/main" id="{5DA07D16-7D7D-4124-8FD9-052642E8330C}"/>
              </a:ext>
            </a:extLst>
          </p:cNvPr>
          <p:cNvSpPr txBox="1"/>
          <p:nvPr/>
        </p:nvSpPr>
        <p:spPr>
          <a:xfrm>
            <a:off x="974468" y="4272557"/>
            <a:ext cx="379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Hyunwoo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3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9D8BDA-FB56-4EA6-B609-2829D1E70782}"/>
              </a:ext>
            </a:extLst>
          </p:cNvPr>
          <p:cNvSpPr/>
          <p:nvPr/>
        </p:nvSpPr>
        <p:spPr>
          <a:xfrm>
            <a:off x="4361594" y="3144774"/>
            <a:ext cx="126000" cy="1728592"/>
          </a:xfrm>
          <a:prstGeom prst="rect">
            <a:avLst/>
          </a:prstGeom>
          <a:solidFill>
            <a:srgbClr val="3C6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BDCEB5-6F0D-4321-9E79-E5404A46733A}"/>
              </a:ext>
            </a:extLst>
          </p:cNvPr>
          <p:cNvSpPr txBox="1"/>
          <p:nvPr/>
        </p:nvSpPr>
        <p:spPr>
          <a:xfrm>
            <a:off x="897847" y="515643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ENTER.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5EE11F-FCC0-49F8-AF25-141646775A69}"/>
              </a:ext>
            </a:extLst>
          </p:cNvPr>
          <p:cNvSpPr txBox="1"/>
          <p:nvPr/>
        </p:nvSpPr>
        <p:spPr>
          <a:xfrm>
            <a:off x="4631298" y="5141922"/>
            <a:ext cx="4727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Get Started !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613FDC0-3DCC-4990-9C68-F7277B6E8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79" y="5172475"/>
            <a:ext cx="646892" cy="646892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0FB05C6E-DCF7-48AF-A487-021878120941}"/>
              </a:ext>
            </a:extLst>
          </p:cNvPr>
          <p:cNvSpPr/>
          <p:nvPr/>
        </p:nvSpPr>
        <p:spPr>
          <a:xfrm flipH="1">
            <a:off x="9305496" y="5289449"/>
            <a:ext cx="54000" cy="4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why?">
            <a:extLst>
              <a:ext uri="{FF2B5EF4-FFF2-40B4-BE49-F238E27FC236}">
                <a16:creationId xmlns:a16="http://schemas.microsoft.com/office/drawing/2014/main" id="{BF2A1F7B-E502-4430-837E-515F603F6D85}"/>
              </a:ext>
            </a:extLst>
          </p:cNvPr>
          <p:cNvGrpSpPr/>
          <p:nvPr/>
        </p:nvGrpSpPr>
        <p:grpSpPr>
          <a:xfrm>
            <a:off x="1649998" y="3870822"/>
            <a:ext cx="2786340" cy="2496128"/>
            <a:chOff x="1649998" y="3870822"/>
            <a:chExt cx="2786340" cy="2496128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2E429DB-C448-40D9-8ECC-4900A0381E78}"/>
                </a:ext>
              </a:extLst>
            </p:cNvPr>
            <p:cNvSpPr/>
            <p:nvPr/>
          </p:nvSpPr>
          <p:spPr>
            <a:xfrm>
              <a:off x="2232687" y="3870822"/>
              <a:ext cx="1655464" cy="16554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6EB610D-D1C3-49B3-80D3-83FC687C026D}"/>
                </a:ext>
              </a:extLst>
            </p:cNvPr>
            <p:cNvSpPr txBox="1"/>
            <p:nvPr/>
          </p:nvSpPr>
          <p:spPr>
            <a:xfrm>
              <a:off x="2443904" y="4406168"/>
              <a:ext cx="123303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Why?</a:t>
              </a:r>
              <a:endPara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04D7F1-5AF9-4C72-8CA6-D3F6098CC1FA}"/>
                </a:ext>
              </a:extLst>
            </p:cNvPr>
            <p:cNvSpPr txBox="1"/>
            <p:nvPr/>
          </p:nvSpPr>
          <p:spPr>
            <a:xfrm>
              <a:off x="2433064" y="5666384"/>
              <a:ext cx="1220207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HY강B" panose="02030600000101010101" pitchFamily="18" charset="-127"/>
                  <a:cs typeface="Arial" panose="020B0604020202020204" pitchFamily="34" charset="0"/>
                </a:rPr>
                <a:t>왜 필요한가</a:t>
              </a:r>
              <a:r>
                <a:rPr lang="en-US" altLang="ko-KR" sz="14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HY강B" panose="02030600000101010101" pitchFamily="18" charset="-127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1D65E0-8C0B-4F0F-B401-7E2A5D2B8558}"/>
                </a:ext>
              </a:extLst>
            </p:cNvPr>
            <p:cNvSpPr txBox="1"/>
            <p:nvPr/>
          </p:nvSpPr>
          <p:spPr>
            <a:xfrm>
              <a:off x="1649998" y="6028396"/>
              <a:ext cx="2786340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6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Why we need to Smart Bus?</a:t>
              </a:r>
            </a:p>
          </p:txBody>
        </p:sp>
      </p:grpSp>
      <p:grpSp>
        <p:nvGrpSpPr>
          <p:cNvPr id="8" name="service">
            <a:extLst>
              <a:ext uri="{FF2B5EF4-FFF2-40B4-BE49-F238E27FC236}">
                <a16:creationId xmlns:a16="http://schemas.microsoft.com/office/drawing/2014/main" id="{EF252653-5296-4DD0-A7AF-0E7216BDAD81}"/>
              </a:ext>
            </a:extLst>
          </p:cNvPr>
          <p:cNvGrpSpPr/>
          <p:nvPr/>
        </p:nvGrpSpPr>
        <p:grpSpPr>
          <a:xfrm>
            <a:off x="4785816" y="3870822"/>
            <a:ext cx="3159840" cy="2496128"/>
            <a:chOff x="4785816" y="3870822"/>
            <a:chExt cx="3159840" cy="2496128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6CC58-F1E1-4900-BED2-2B53D3E147BF}"/>
                </a:ext>
              </a:extLst>
            </p:cNvPr>
            <p:cNvSpPr/>
            <p:nvPr/>
          </p:nvSpPr>
          <p:spPr>
            <a:xfrm>
              <a:off x="5458605" y="3870822"/>
              <a:ext cx="1655464" cy="16554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995010F-EAFE-46B1-9A65-B6B9D3B2B0D7}"/>
                </a:ext>
              </a:extLst>
            </p:cNvPr>
            <p:cNvGrpSpPr/>
            <p:nvPr/>
          </p:nvGrpSpPr>
          <p:grpSpPr>
            <a:xfrm>
              <a:off x="4785816" y="4406168"/>
              <a:ext cx="3159840" cy="1960782"/>
              <a:chOff x="4785816" y="4406168"/>
              <a:chExt cx="3159840" cy="1960782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428199A-50E7-4759-BF13-AE80A38EEE31}"/>
                  </a:ext>
                </a:extLst>
              </p:cNvPr>
              <p:cNvSpPr txBox="1"/>
              <p:nvPr/>
            </p:nvSpPr>
            <p:spPr>
              <a:xfrm>
                <a:off x="5510323" y="4406168"/>
                <a:ext cx="1552028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3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3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D717733-D72A-4FD3-8D98-38113341B633}"/>
                  </a:ext>
                </a:extLst>
              </p:cNvPr>
              <p:cNvSpPr txBox="1"/>
              <p:nvPr/>
            </p:nvSpPr>
            <p:spPr>
              <a:xfrm>
                <a:off x="4785816" y="5675909"/>
                <a:ext cx="315984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ko-KR" altLang="en-US" sz="14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ea typeface="HY강B" panose="02030600000101010101" pitchFamily="18" charset="-127"/>
                    <a:cs typeface="Arial" panose="020B0604020202020204" pitchFamily="34" charset="0"/>
                  </a:rPr>
                  <a:t>사용자</a:t>
                </a:r>
                <a:r>
                  <a:rPr lang="en-US" altLang="ko-KR" sz="14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ea typeface="HY강B" panose="02030600000101010101" pitchFamily="18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14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ea typeface="HY강B" panose="02030600000101010101" pitchFamily="18" charset="-127"/>
                    <a:cs typeface="Arial" panose="020B0604020202020204" pitchFamily="34" charset="0"/>
                  </a:rPr>
                  <a:t>관리자에게</a:t>
                </a:r>
                <a:r>
                  <a:rPr lang="en-US" altLang="ko-KR" sz="14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ea typeface="HY강B" panose="02030600000101010101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ea typeface="HY강B" panose="02030600000101010101" pitchFamily="18" charset="-127"/>
                    <a:cs typeface="Arial" panose="020B0604020202020204" pitchFamily="34" charset="0"/>
                  </a:rPr>
                  <a:t> 제공되는 서비스</a:t>
                </a:r>
                <a:endParaRPr lang="en-US" altLang="ko-KR" sz="14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HY강B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979D486-E104-4675-9AF9-C796A8066F9F}"/>
                  </a:ext>
                </a:extLst>
              </p:cNvPr>
              <p:cNvSpPr txBox="1"/>
              <p:nvPr/>
            </p:nvSpPr>
            <p:spPr>
              <a:xfrm>
                <a:off x="5212528" y="6028396"/>
                <a:ext cx="2464137" cy="33855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ko-KR" sz="16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APP(User), WEB(Admin)</a:t>
                </a:r>
              </a:p>
            </p:txBody>
          </p:sp>
        </p:grpSp>
      </p:grpSp>
      <p:grpSp>
        <p:nvGrpSpPr>
          <p:cNvPr id="10" name="expectancy effects">
            <a:extLst>
              <a:ext uri="{FF2B5EF4-FFF2-40B4-BE49-F238E27FC236}">
                <a16:creationId xmlns:a16="http://schemas.microsoft.com/office/drawing/2014/main" id="{24F8B473-5EA3-4B9D-B615-DDB735A858A7}"/>
              </a:ext>
            </a:extLst>
          </p:cNvPr>
          <p:cNvGrpSpPr/>
          <p:nvPr/>
        </p:nvGrpSpPr>
        <p:grpSpPr>
          <a:xfrm>
            <a:off x="8684524" y="3870822"/>
            <a:ext cx="1780908" cy="2495285"/>
            <a:chOff x="8684524" y="3870822"/>
            <a:chExt cx="1780908" cy="249528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D6AF9B4-0EE8-4244-8873-15D04D533050}"/>
                </a:ext>
              </a:extLst>
            </p:cNvPr>
            <p:cNvSpPr/>
            <p:nvPr/>
          </p:nvSpPr>
          <p:spPr>
            <a:xfrm>
              <a:off x="8684524" y="3870822"/>
              <a:ext cx="1655464" cy="16554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94F90A-4196-4246-B7E8-A26D52887393}"/>
                </a:ext>
              </a:extLst>
            </p:cNvPr>
            <p:cNvSpPr txBox="1"/>
            <p:nvPr/>
          </p:nvSpPr>
          <p:spPr>
            <a:xfrm>
              <a:off x="8739962" y="4406168"/>
              <a:ext cx="154459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Effects</a:t>
              </a:r>
              <a:endParaRPr lang="ko-KR" altLang="en-US" sz="3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42AE182-CD47-45A3-8AED-0EEF23879A37}"/>
                </a:ext>
              </a:extLst>
            </p:cNvPr>
            <p:cNvSpPr txBox="1"/>
            <p:nvPr/>
          </p:nvSpPr>
          <p:spPr>
            <a:xfrm>
              <a:off x="9031197" y="5666384"/>
              <a:ext cx="962123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HY강B" panose="02030600000101010101" pitchFamily="18" charset="-127"/>
                  <a:cs typeface="Arial" panose="020B0604020202020204" pitchFamily="34" charset="0"/>
                </a:rPr>
                <a:t>기대 효과</a:t>
              </a:r>
              <a:endParaRPr lang="en-US" altLang="ko-KR" sz="1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HY강B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2B91A6-DF0E-40BF-83C7-9450BE43EF0D}"/>
                </a:ext>
              </a:extLst>
            </p:cNvPr>
            <p:cNvSpPr txBox="1"/>
            <p:nvPr/>
          </p:nvSpPr>
          <p:spPr>
            <a:xfrm>
              <a:off x="8699115" y="6027553"/>
              <a:ext cx="1766317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6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Expecting Effects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1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  <p:bldP spid="42" grpId="0"/>
      <p:bldP spid="44" grpId="0"/>
      <p:bldP spid="45" grpId="0"/>
      <p:bldP spid="46" grpId="0" animBg="1"/>
      <p:bldP spid="62" grpId="0"/>
      <p:bldP spid="62" grpId="1"/>
      <p:bldP spid="79" grpId="0"/>
      <p:bldP spid="79" grpId="1"/>
      <p:bldP spid="81" grpId="0" animBg="1"/>
      <p:bldP spid="81" grpId="1" animBg="1"/>
      <p:bldP spid="81" grpId="2" animBg="1"/>
      <p:bldP spid="81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3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3 뉴스 기사">
            <a:extLst>
              <a:ext uri="{FF2B5EF4-FFF2-40B4-BE49-F238E27FC236}">
                <a16:creationId xmlns:a16="http://schemas.microsoft.com/office/drawing/2014/main" id="{08D89D3C-4973-463E-84FF-B3282750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7" y="522627"/>
            <a:ext cx="10084467" cy="5812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94AA5F-6BDE-4809-AF7E-5612A464B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2305050"/>
            <a:ext cx="980825" cy="40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E08C69-987C-4419-9F3E-5B30A5B32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25" y="3281990"/>
            <a:ext cx="795338" cy="3321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E356B-013A-448B-B5FF-6887E32E7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50" y="2475872"/>
            <a:ext cx="571750" cy="2387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5D5D09-BD53-4442-B726-1D7AF3AA6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50" y="4181477"/>
            <a:ext cx="795339" cy="238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8242E-3D22-4044-8723-FBEE11D1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50" y="5739440"/>
            <a:ext cx="533650" cy="3321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760173-4650-44D1-A1F0-CABF275B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25" y="4395160"/>
            <a:ext cx="533650" cy="3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38588" y="2213283"/>
            <a:ext cx="731482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Expecting Effects</a:t>
            </a:r>
          </a:p>
          <a:p>
            <a:pPr algn="ctr"/>
            <a:r>
              <a:rPr lang="en-US" altLang="ko-KR" sz="7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( </a:t>
            </a:r>
            <a:r>
              <a:rPr lang="ko-KR" altLang="en-US" sz="7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기대 효과 </a:t>
            </a:r>
            <a:r>
              <a:rPr lang="en-US" altLang="ko-KR" sz="7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2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BDAA4F-26B5-4DFA-A32B-22BAD7629B34}"/>
              </a:ext>
            </a:extLst>
          </p:cNvPr>
          <p:cNvGrpSpPr/>
          <p:nvPr/>
        </p:nvGrpSpPr>
        <p:grpSpPr>
          <a:xfrm>
            <a:off x="1989735" y="1099467"/>
            <a:ext cx="8128000" cy="5418667"/>
            <a:chOff x="2503576" y="916612"/>
            <a:chExt cx="8128000" cy="5418667"/>
          </a:xfrm>
        </p:grpSpPr>
        <p:graphicFrame>
          <p:nvGraphicFramePr>
            <p:cNvPr id="41" name="차트 40">
              <a:extLst>
                <a:ext uri="{FF2B5EF4-FFF2-40B4-BE49-F238E27FC236}">
                  <a16:creationId xmlns:a16="http://schemas.microsoft.com/office/drawing/2014/main" id="{9A5EE097-949E-4091-84E8-495F0553D4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0914174"/>
                </p:ext>
              </p:extLst>
            </p:nvPr>
          </p:nvGraphicFramePr>
          <p:xfrm>
            <a:off x="2503576" y="916612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D78CD2-B485-4708-9351-421BDBBDB3AC}"/>
                </a:ext>
              </a:extLst>
            </p:cNvPr>
            <p:cNvSpPr txBox="1"/>
            <p:nvPr/>
          </p:nvSpPr>
          <p:spPr>
            <a:xfrm>
              <a:off x="3327400" y="297961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105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552721-147C-4C7F-A80A-27DFB3FA0253}"/>
                </a:ext>
              </a:extLst>
            </p:cNvPr>
            <p:cNvSpPr txBox="1"/>
            <p:nvPr/>
          </p:nvSpPr>
          <p:spPr>
            <a:xfrm>
              <a:off x="5315672" y="244621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8BFF3B-82D6-4D0F-8875-D9896BAC4C5E}"/>
                </a:ext>
              </a:extLst>
            </p:cNvPr>
            <p:cNvSpPr txBox="1"/>
            <p:nvPr/>
          </p:nvSpPr>
          <p:spPr>
            <a:xfrm>
              <a:off x="7288973" y="29334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109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760CDF-2F01-45DF-A33B-240FBDBC129B}"/>
                </a:ext>
              </a:extLst>
            </p:cNvPr>
            <p:cNvSpPr txBox="1"/>
            <p:nvPr/>
          </p:nvSpPr>
          <p:spPr>
            <a:xfrm>
              <a:off x="3327400" y="20310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6,390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E1A6BB-DAAD-402C-AE98-DCBD9F495B58}"/>
                </a:ext>
              </a:extLst>
            </p:cNvPr>
            <p:cNvSpPr txBox="1"/>
            <p:nvPr/>
          </p:nvSpPr>
          <p:spPr>
            <a:xfrm>
              <a:off x="4920732" y="164039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6,415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DBB53B-941E-4546-BA35-36CBD3B3553A}"/>
                </a:ext>
              </a:extLst>
            </p:cNvPr>
            <p:cNvSpPr txBox="1"/>
            <p:nvPr/>
          </p:nvSpPr>
          <p:spPr>
            <a:xfrm>
              <a:off x="7185980" y="155569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6,507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DC3F4F-6113-4C7C-9A4A-4A7B7DF1FBC2}"/>
                </a:ext>
              </a:extLst>
            </p:cNvPr>
            <p:cNvSpPr txBox="1"/>
            <p:nvPr/>
          </p:nvSpPr>
          <p:spPr>
            <a:xfrm>
              <a:off x="9088510" y="274878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4,507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51DB82-A133-438F-97C7-4FCC773D3917}"/>
                </a:ext>
              </a:extLst>
            </p:cNvPr>
            <p:cNvSpPr txBox="1"/>
            <p:nvPr/>
          </p:nvSpPr>
          <p:spPr>
            <a:xfrm>
              <a:off x="9263237" y="435736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r>
            </a:p>
          </p:txBody>
        </p:sp>
      </p:grp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3198CB-BD65-4046-8236-0B1ACDBE6C0A}"/>
              </a:ext>
            </a:extLst>
          </p:cNvPr>
          <p:cNvSpPr/>
          <p:nvPr/>
        </p:nvSpPr>
        <p:spPr>
          <a:xfrm>
            <a:off x="9534614" y="3531801"/>
            <a:ext cx="535724" cy="998702"/>
          </a:xfrm>
          <a:prstGeom prst="downArrow">
            <a:avLst>
              <a:gd name="adj1" fmla="val 39716"/>
              <a:gd name="adj2" fmla="val 70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55" name="직사각형 54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158388-EC90-454B-AA53-C1F602984831}"/>
              </a:ext>
            </a:extLst>
          </p:cNvPr>
          <p:cNvGrpSpPr/>
          <p:nvPr/>
        </p:nvGrpSpPr>
        <p:grpSpPr>
          <a:xfrm>
            <a:off x="2812098" y="4826157"/>
            <a:ext cx="5667644" cy="1020429"/>
            <a:chOff x="2745423" y="4797582"/>
            <a:chExt cx="5667644" cy="102042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5C0CB-4DFB-4241-A8DB-CCF5150D2E80}"/>
                </a:ext>
              </a:extLst>
            </p:cNvPr>
            <p:cNvGrpSpPr/>
            <p:nvPr/>
          </p:nvGrpSpPr>
          <p:grpSpPr>
            <a:xfrm>
              <a:off x="2745423" y="4797582"/>
              <a:ext cx="1020429" cy="1020429"/>
              <a:chOff x="304866" y="4380160"/>
              <a:chExt cx="1358191" cy="1358191"/>
            </a:xfrm>
          </p:grpSpPr>
          <p:sp>
            <p:nvSpPr>
              <p:cNvPr id="27" name="지구">
                <a:extLst>
                  <a:ext uri="{FF2B5EF4-FFF2-40B4-BE49-F238E27FC236}">
                    <a16:creationId xmlns:a16="http://schemas.microsoft.com/office/drawing/2014/main" id="{0040147E-3D30-4A59-B419-E76E67AFB997}"/>
                  </a:ext>
                </a:extLst>
              </p:cNvPr>
              <p:cNvSpPr/>
              <p:nvPr/>
            </p:nvSpPr>
            <p:spPr>
              <a:xfrm>
                <a:off x="657700" y="4721889"/>
                <a:ext cx="659493" cy="659493"/>
              </a:xfrm>
              <a:prstGeom prst="ellipse">
                <a:avLst/>
              </a:prstGeom>
              <a:solidFill>
                <a:srgbClr val="3B83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모서리가 둥근 직사각형 151">
                <a:extLst>
                  <a:ext uri="{FF2B5EF4-FFF2-40B4-BE49-F238E27FC236}">
                    <a16:creationId xmlns:a16="http://schemas.microsoft.com/office/drawing/2014/main" id="{82EB1928-2964-44CA-A0B2-535AE415F68B}"/>
                  </a:ext>
                </a:extLst>
              </p:cNvPr>
              <p:cNvSpPr/>
              <p:nvPr/>
            </p:nvSpPr>
            <p:spPr>
              <a:xfrm>
                <a:off x="892327" y="4790872"/>
                <a:ext cx="303037" cy="124452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모서리가 둥근 직사각형 152">
                <a:extLst>
                  <a:ext uri="{FF2B5EF4-FFF2-40B4-BE49-F238E27FC236}">
                    <a16:creationId xmlns:a16="http://schemas.microsoft.com/office/drawing/2014/main" id="{44DC562C-3DC5-4A64-B026-B572BC4986D6}"/>
                  </a:ext>
                </a:extLst>
              </p:cNvPr>
              <p:cNvSpPr/>
              <p:nvPr/>
            </p:nvSpPr>
            <p:spPr>
              <a:xfrm>
                <a:off x="634302" y="5079909"/>
                <a:ext cx="303037" cy="124452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모서리가 둥근 직사각형 153">
                <a:extLst>
                  <a:ext uri="{FF2B5EF4-FFF2-40B4-BE49-F238E27FC236}">
                    <a16:creationId xmlns:a16="http://schemas.microsoft.com/office/drawing/2014/main" id="{42E7888F-83F9-47A7-8D07-3409F5F2DA8D}"/>
                  </a:ext>
                </a:extLst>
              </p:cNvPr>
              <p:cNvSpPr/>
              <p:nvPr/>
            </p:nvSpPr>
            <p:spPr>
              <a:xfrm>
                <a:off x="778675" y="4988750"/>
                <a:ext cx="238792" cy="95464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모서리가 둥근 직사각형 154">
                <a:extLst>
                  <a:ext uri="{FF2B5EF4-FFF2-40B4-BE49-F238E27FC236}">
                    <a16:creationId xmlns:a16="http://schemas.microsoft.com/office/drawing/2014/main" id="{A8D3E3DE-9CC6-480D-95EA-9DEAFB153664}"/>
                  </a:ext>
                </a:extLst>
              </p:cNvPr>
              <p:cNvSpPr/>
              <p:nvPr/>
            </p:nvSpPr>
            <p:spPr>
              <a:xfrm>
                <a:off x="858976" y="5189028"/>
                <a:ext cx="303037" cy="124452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모서리가 둥근 직사각형 155">
                <a:extLst>
                  <a:ext uri="{FF2B5EF4-FFF2-40B4-BE49-F238E27FC236}">
                    <a16:creationId xmlns:a16="http://schemas.microsoft.com/office/drawing/2014/main" id="{91DC118A-5782-4754-B654-06FEF62AAF9A}"/>
                  </a:ext>
                </a:extLst>
              </p:cNvPr>
              <p:cNvSpPr/>
              <p:nvPr/>
            </p:nvSpPr>
            <p:spPr>
              <a:xfrm>
                <a:off x="1087023" y="5029061"/>
                <a:ext cx="238792" cy="95464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모서리가 둥근 직사각형 156">
                <a:extLst>
                  <a:ext uri="{FF2B5EF4-FFF2-40B4-BE49-F238E27FC236}">
                    <a16:creationId xmlns:a16="http://schemas.microsoft.com/office/drawing/2014/main" id="{B7EACC31-7024-4315-A6B3-3D8EC26C763E}"/>
                  </a:ext>
                </a:extLst>
              </p:cNvPr>
              <p:cNvSpPr/>
              <p:nvPr/>
            </p:nvSpPr>
            <p:spPr>
              <a:xfrm>
                <a:off x="1004324" y="4897690"/>
                <a:ext cx="217576" cy="65366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모서리가 둥근 직사각형 157">
                <a:extLst>
                  <a:ext uri="{FF2B5EF4-FFF2-40B4-BE49-F238E27FC236}">
                    <a16:creationId xmlns:a16="http://schemas.microsoft.com/office/drawing/2014/main" id="{FE05ABD2-FC6C-4DFB-BD49-10746ED00C2C}"/>
                  </a:ext>
                </a:extLst>
              </p:cNvPr>
              <p:cNvSpPr/>
              <p:nvPr/>
            </p:nvSpPr>
            <p:spPr>
              <a:xfrm>
                <a:off x="1259938" y="4867591"/>
                <a:ext cx="85245" cy="95464"/>
              </a:xfrm>
              <a:prstGeom prst="roundRect">
                <a:avLst>
                  <a:gd name="adj" fmla="val 50000"/>
                </a:avLst>
              </a:prstGeom>
              <a:solidFill>
                <a:srgbClr val="8CD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모서리가 둥근 직사각형 158">
                <a:extLst>
                  <a:ext uri="{FF2B5EF4-FFF2-40B4-BE49-F238E27FC236}">
                    <a16:creationId xmlns:a16="http://schemas.microsoft.com/office/drawing/2014/main" id="{A3961C88-C15A-4AB0-B0E3-2B931CEA56B4}"/>
                  </a:ext>
                </a:extLst>
              </p:cNvPr>
              <p:cNvSpPr/>
              <p:nvPr/>
            </p:nvSpPr>
            <p:spPr>
              <a:xfrm>
                <a:off x="645422" y="5125496"/>
                <a:ext cx="250445" cy="1244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모서리가 둥근 직사각형 159">
                <a:extLst>
                  <a:ext uri="{FF2B5EF4-FFF2-40B4-BE49-F238E27FC236}">
                    <a16:creationId xmlns:a16="http://schemas.microsoft.com/office/drawing/2014/main" id="{F8B52ABA-E7AD-4F6B-AC32-0E5023B95373}"/>
                  </a:ext>
                </a:extLst>
              </p:cNvPr>
              <p:cNvSpPr/>
              <p:nvPr/>
            </p:nvSpPr>
            <p:spPr>
              <a:xfrm>
                <a:off x="693948" y="5028350"/>
                <a:ext cx="197349" cy="652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모서리가 둥근 직사각형 160">
                <a:extLst>
                  <a:ext uri="{FF2B5EF4-FFF2-40B4-BE49-F238E27FC236}">
                    <a16:creationId xmlns:a16="http://schemas.microsoft.com/office/drawing/2014/main" id="{4AE07912-B8D2-4387-85C2-852279F34856}"/>
                  </a:ext>
                </a:extLst>
              </p:cNvPr>
              <p:cNvSpPr/>
              <p:nvPr/>
            </p:nvSpPr>
            <p:spPr>
              <a:xfrm>
                <a:off x="623695" y="4868181"/>
                <a:ext cx="317833" cy="1270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모서리가 둥근 직사각형 161">
                <a:extLst>
                  <a:ext uri="{FF2B5EF4-FFF2-40B4-BE49-F238E27FC236}">
                    <a16:creationId xmlns:a16="http://schemas.microsoft.com/office/drawing/2014/main" id="{61A9FB18-599B-4C2B-9220-240BE54AF32C}"/>
                  </a:ext>
                </a:extLst>
              </p:cNvPr>
              <p:cNvSpPr/>
              <p:nvPr/>
            </p:nvSpPr>
            <p:spPr>
              <a:xfrm>
                <a:off x="862252" y="5218405"/>
                <a:ext cx="303037" cy="8500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모서리가 둥근 직사각형 162">
                <a:extLst>
                  <a:ext uri="{FF2B5EF4-FFF2-40B4-BE49-F238E27FC236}">
                    <a16:creationId xmlns:a16="http://schemas.microsoft.com/office/drawing/2014/main" id="{3ACD73E5-C054-4456-809F-51AF11C055C1}"/>
                  </a:ext>
                </a:extLst>
              </p:cNvPr>
              <p:cNvSpPr/>
              <p:nvPr/>
            </p:nvSpPr>
            <p:spPr>
              <a:xfrm>
                <a:off x="1051931" y="5087646"/>
                <a:ext cx="238792" cy="7889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모서리가 둥근 직사각형 163">
                <a:extLst>
                  <a:ext uri="{FF2B5EF4-FFF2-40B4-BE49-F238E27FC236}">
                    <a16:creationId xmlns:a16="http://schemas.microsoft.com/office/drawing/2014/main" id="{4CF05BB7-2ECB-4DF5-8EE5-136899F43D5F}"/>
                  </a:ext>
                </a:extLst>
              </p:cNvPr>
              <p:cNvSpPr/>
              <p:nvPr/>
            </p:nvSpPr>
            <p:spPr>
              <a:xfrm>
                <a:off x="1032315" y="4937733"/>
                <a:ext cx="148608" cy="405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모서리가 둥근 직사각형 164">
                <a:extLst>
                  <a:ext uri="{FF2B5EF4-FFF2-40B4-BE49-F238E27FC236}">
                    <a16:creationId xmlns:a16="http://schemas.microsoft.com/office/drawing/2014/main" id="{D663545D-BAEE-41A2-9086-2C51AC053440}"/>
                  </a:ext>
                </a:extLst>
              </p:cNvPr>
              <p:cNvSpPr/>
              <p:nvPr/>
            </p:nvSpPr>
            <p:spPr>
              <a:xfrm>
                <a:off x="1163824" y="5015924"/>
                <a:ext cx="197349" cy="592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타원 1">
                <a:extLst>
                  <a:ext uri="{FF2B5EF4-FFF2-40B4-BE49-F238E27FC236}">
                    <a16:creationId xmlns:a16="http://schemas.microsoft.com/office/drawing/2014/main" id="{F572A518-8A43-46A5-B11F-EBCD2338B768}"/>
                  </a:ext>
                </a:extLst>
              </p:cNvPr>
              <p:cNvSpPr/>
              <p:nvPr/>
            </p:nvSpPr>
            <p:spPr>
              <a:xfrm>
                <a:off x="304866" y="4380160"/>
                <a:ext cx="1358191" cy="1358191"/>
              </a:xfrm>
              <a:custGeom>
                <a:avLst/>
                <a:gdLst/>
                <a:ahLst/>
                <a:cxnLst/>
                <a:rect l="l" t="t" r="r" b="b"/>
                <a:pathLst>
                  <a:path w="1807750" h="1807750">
                    <a:moveTo>
                      <a:pt x="908513" y="454841"/>
                    </a:moveTo>
                    <a:cubicBezTo>
                      <a:pt x="666120" y="454841"/>
                      <a:pt x="469621" y="651340"/>
                      <a:pt x="469621" y="893733"/>
                    </a:cubicBezTo>
                    <a:cubicBezTo>
                      <a:pt x="469621" y="1136126"/>
                      <a:pt x="666120" y="1332625"/>
                      <a:pt x="908513" y="1332625"/>
                    </a:cubicBezTo>
                    <a:cubicBezTo>
                      <a:pt x="1150906" y="1332625"/>
                      <a:pt x="1347405" y="1136126"/>
                      <a:pt x="1347405" y="893733"/>
                    </a:cubicBezTo>
                    <a:cubicBezTo>
                      <a:pt x="1347405" y="651340"/>
                      <a:pt x="1150906" y="454841"/>
                      <a:pt x="908513" y="454841"/>
                    </a:cubicBezTo>
                    <a:close/>
                    <a:moveTo>
                      <a:pt x="903875" y="0"/>
                    </a:moveTo>
                    <a:cubicBezTo>
                      <a:pt x="1403071" y="0"/>
                      <a:pt x="1807750" y="404679"/>
                      <a:pt x="1807750" y="903875"/>
                    </a:cubicBezTo>
                    <a:cubicBezTo>
                      <a:pt x="1807750" y="1403071"/>
                      <a:pt x="1403071" y="1807750"/>
                      <a:pt x="903875" y="1807750"/>
                    </a:cubicBezTo>
                    <a:cubicBezTo>
                      <a:pt x="404679" y="1807750"/>
                      <a:pt x="0" y="1403071"/>
                      <a:pt x="0" y="903875"/>
                    </a:cubicBezTo>
                    <a:cubicBezTo>
                      <a:pt x="0" y="404679"/>
                      <a:pt x="404679" y="0"/>
                      <a:pt x="90387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지구">
                <a:extLst>
                  <a:ext uri="{FF2B5EF4-FFF2-40B4-BE49-F238E27FC236}">
                    <a16:creationId xmlns:a16="http://schemas.microsoft.com/office/drawing/2014/main" id="{D9E50D2E-73DD-4F62-8846-8D127ED168D1}"/>
                  </a:ext>
                </a:extLst>
              </p:cNvPr>
              <p:cNvSpPr/>
              <p:nvPr/>
            </p:nvSpPr>
            <p:spPr>
              <a:xfrm>
                <a:off x="654120" y="4721889"/>
                <a:ext cx="329747" cy="659493"/>
              </a:xfrm>
              <a:custGeom>
                <a:avLst/>
                <a:gdLst/>
                <a:ahLst/>
                <a:cxnLst/>
                <a:rect l="l" t="t" r="r" b="b"/>
                <a:pathLst>
                  <a:path w="438892" h="877784">
                    <a:moveTo>
                      <a:pt x="438892" y="0"/>
                    </a:moveTo>
                    <a:cubicBezTo>
                      <a:pt x="325748" y="0"/>
                      <a:pt x="234026" y="196499"/>
                      <a:pt x="234026" y="438892"/>
                    </a:cubicBezTo>
                    <a:cubicBezTo>
                      <a:pt x="234026" y="681285"/>
                      <a:pt x="325748" y="877784"/>
                      <a:pt x="438892" y="877784"/>
                    </a:cubicBezTo>
                    <a:cubicBezTo>
                      <a:pt x="196499" y="877784"/>
                      <a:pt x="0" y="681285"/>
                      <a:pt x="0" y="438892"/>
                    </a:cubicBezTo>
                    <a:cubicBezTo>
                      <a:pt x="0" y="196499"/>
                      <a:pt x="196499" y="0"/>
                      <a:pt x="43889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TextBox 168">
              <a:extLst>
                <a:ext uri="{FF2B5EF4-FFF2-40B4-BE49-F238E27FC236}">
                  <a16:creationId xmlns:a16="http://schemas.microsoft.com/office/drawing/2014/main" id="{74FBEEB6-07C0-4A05-9CF7-01468852B6AB}"/>
                </a:ext>
              </a:extLst>
            </p:cNvPr>
            <p:cNvSpPr txBox="1"/>
            <p:nvPr/>
          </p:nvSpPr>
          <p:spPr>
            <a:xfrm>
              <a:off x="4009452" y="4808363"/>
              <a:ext cx="31085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6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3000000" scaled="0"/>
                  </a:gradFill>
                  <a:latin typeface="HY강B" panose="02030600000101010101" pitchFamily="18" charset="-127"/>
                  <a:ea typeface="HY강B" panose="02030600000101010101" pitchFamily="18" charset="-127"/>
                  <a:cs typeface="Arial" panose="020B0604020202020204" pitchFamily="34" charset="0"/>
                </a:rPr>
                <a:t>대기오염 감소</a:t>
              </a:r>
              <a:endParaRPr lang="en-US" altLang="ko-KR" sz="36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  <a:p>
              <a:endParaRPr lang="en-US" altLang="ko-KR" sz="1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549CF2-2D2B-4EE2-8CE0-E7C22BE02E90}"/>
                </a:ext>
              </a:extLst>
            </p:cNvPr>
            <p:cNvSpPr/>
            <p:nvPr/>
          </p:nvSpPr>
          <p:spPr>
            <a:xfrm>
              <a:off x="4093067" y="5488863"/>
              <a:ext cx="4320000" cy="51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346375-7E4D-4B33-B869-1E4C31D50FD4}"/>
              </a:ext>
            </a:extLst>
          </p:cNvPr>
          <p:cNvGrpSpPr/>
          <p:nvPr/>
        </p:nvGrpSpPr>
        <p:grpSpPr>
          <a:xfrm>
            <a:off x="2812098" y="1595816"/>
            <a:ext cx="5667644" cy="1182222"/>
            <a:chOff x="2745423" y="1567241"/>
            <a:chExt cx="5667644" cy="1182222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471AFDA-10F0-46FA-BEA5-1A2CA86987C3}"/>
                </a:ext>
              </a:extLst>
            </p:cNvPr>
            <p:cNvSpPr/>
            <p:nvPr/>
          </p:nvSpPr>
          <p:spPr>
            <a:xfrm>
              <a:off x="2765004" y="1593686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135">
              <a:extLst>
                <a:ext uri="{FF2B5EF4-FFF2-40B4-BE49-F238E27FC236}">
                  <a16:creationId xmlns:a16="http://schemas.microsoft.com/office/drawing/2014/main" id="{05E7AD89-5B2C-46DD-B53E-E21A28B48AC9}"/>
                </a:ext>
              </a:extLst>
            </p:cNvPr>
            <p:cNvSpPr txBox="1"/>
            <p:nvPr/>
          </p:nvSpPr>
          <p:spPr>
            <a:xfrm>
              <a:off x="4009452" y="1733800"/>
              <a:ext cx="37240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6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3000000" scaled="0"/>
                  </a:gradFill>
                  <a:latin typeface="HY강B" panose="02030600000101010101" pitchFamily="18" charset="-127"/>
                  <a:ea typeface="HY강B" panose="02030600000101010101" pitchFamily="18" charset="-127"/>
                  <a:cs typeface="Arial" panose="020B0604020202020204" pitchFamily="34" charset="0"/>
                </a:rPr>
                <a:t>버스 이용률 증가</a:t>
              </a:r>
              <a:endParaRPr lang="en-US" altLang="ko-KR" sz="36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  <a:p>
              <a:endParaRPr lang="en-US" altLang="ko-KR" sz="1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  <a:p>
              <a:endParaRPr lang="en-US" altLang="ko-KR" sz="1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6FFD7E4-A170-4CB8-B668-2D3D587854B1}"/>
                </a:ext>
              </a:extLst>
            </p:cNvPr>
            <p:cNvSpPr/>
            <p:nvPr/>
          </p:nvSpPr>
          <p:spPr>
            <a:xfrm>
              <a:off x="4093067" y="2414300"/>
              <a:ext cx="4320000" cy="51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2886347-4FB8-46DE-96F2-38B30473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423" y="1567241"/>
              <a:ext cx="1047447" cy="104744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D6B62D-4945-4723-B61F-9B589318A098}"/>
              </a:ext>
            </a:extLst>
          </p:cNvPr>
          <p:cNvGrpSpPr/>
          <p:nvPr/>
        </p:nvGrpSpPr>
        <p:grpSpPr>
          <a:xfrm>
            <a:off x="2821930" y="3225753"/>
            <a:ext cx="5657812" cy="1023834"/>
            <a:chOff x="2755255" y="3197178"/>
            <a:chExt cx="5657812" cy="102383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535934-3F17-4908-840F-CBAA616B2B72}"/>
                </a:ext>
              </a:extLst>
            </p:cNvPr>
            <p:cNvGrpSpPr/>
            <p:nvPr/>
          </p:nvGrpSpPr>
          <p:grpSpPr>
            <a:xfrm>
              <a:off x="2765004" y="3197178"/>
              <a:ext cx="1008000" cy="1008000"/>
              <a:chOff x="6529047" y="2364590"/>
              <a:chExt cx="1007768" cy="100776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3BAA9F6-4CC7-4A8F-83CB-84556FB2A121}"/>
                  </a:ext>
                </a:extLst>
              </p:cNvPr>
              <p:cNvSpPr/>
              <p:nvPr/>
            </p:nvSpPr>
            <p:spPr>
              <a:xfrm>
                <a:off x="6529047" y="2364590"/>
                <a:ext cx="1007768" cy="1007768"/>
              </a:xfrm>
              <a:prstGeom prst="ellipse">
                <a:avLst/>
              </a:prstGeom>
              <a:solidFill>
                <a:srgbClr val="C7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자유형 90">
                <a:extLst>
                  <a:ext uri="{FF2B5EF4-FFF2-40B4-BE49-F238E27FC236}">
                    <a16:creationId xmlns:a16="http://schemas.microsoft.com/office/drawing/2014/main" id="{AA101C80-39FD-483B-992F-543339C22A55}"/>
                  </a:ext>
                </a:extLst>
              </p:cNvPr>
              <p:cNvSpPr/>
              <p:nvPr/>
            </p:nvSpPr>
            <p:spPr>
              <a:xfrm rot="18900000">
                <a:off x="6722599" y="2485827"/>
                <a:ext cx="724265" cy="864419"/>
              </a:xfrm>
              <a:custGeom>
                <a:avLst/>
                <a:gdLst>
                  <a:gd name="connsiteX0" fmla="*/ 855434 w 1552526"/>
                  <a:gd name="connsiteY0" fmla="*/ 0 h 1852958"/>
                  <a:gd name="connsiteX1" fmla="*/ 855434 w 1552526"/>
                  <a:gd name="connsiteY1" fmla="*/ 727402 h 1852958"/>
                  <a:gd name="connsiteX2" fmla="*/ 1102313 w 1552526"/>
                  <a:gd name="connsiteY2" fmla="*/ 727402 h 1852958"/>
                  <a:gd name="connsiteX3" fmla="*/ 1102313 w 1552526"/>
                  <a:gd name="connsiteY3" fmla="*/ 394009 h 1852958"/>
                  <a:gd name="connsiteX4" fmla="*/ 1175355 w 1552526"/>
                  <a:gd name="connsiteY4" fmla="*/ 394009 h 1852958"/>
                  <a:gd name="connsiteX5" fmla="*/ 1175355 w 1552526"/>
                  <a:gd name="connsiteY5" fmla="*/ 1161821 h 1852958"/>
                  <a:gd name="connsiteX6" fmla="*/ 1179769 w 1552526"/>
                  <a:gd name="connsiteY6" fmla="*/ 1161821 h 1852958"/>
                  <a:gd name="connsiteX7" fmla="*/ 1179769 w 1552526"/>
                  <a:gd name="connsiteY7" fmla="*/ 1158453 h 1852958"/>
                  <a:gd name="connsiteX8" fmla="*/ 1237017 w 1552526"/>
                  <a:gd name="connsiteY8" fmla="*/ 1158454 h 1852958"/>
                  <a:gd name="connsiteX9" fmla="*/ 1237017 w 1552526"/>
                  <a:gd name="connsiteY9" fmla="*/ 1060793 h 1852958"/>
                  <a:gd name="connsiteX10" fmla="*/ 1294266 w 1552526"/>
                  <a:gd name="connsiteY10" fmla="*/ 1060793 h 1852958"/>
                  <a:gd name="connsiteX11" fmla="*/ 1294266 w 1552526"/>
                  <a:gd name="connsiteY11" fmla="*/ 788018 h 1852958"/>
                  <a:gd name="connsiteX12" fmla="*/ 1367308 w 1552526"/>
                  <a:gd name="connsiteY12" fmla="*/ 788018 h 1852958"/>
                  <a:gd name="connsiteX13" fmla="*/ 1367308 w 1552526"/>
                  <a:gd name="connsiteY13" fmla="*/ 1171925 h 1852958"/>
                  <a:gd name="connsiteX14" fmla="*/ 1418867 w 1552526"/>
                  <a:gd name="connsiteY14" fmla="*/ 1171924 h 1852958"/>
                  <a:gd name="connsiteX15" fmla="*/ 1418867 w 1552526"/>
                  <a:gd name="connsiteY15" fmla="*/ 1047323 h 1852958"/>
                  <a:gd name="connsiteX16" fmla="*/ 1479484 w 1552526"/>
                  <a:gd name="connsiteY16" fmla="*/ 1047323 h 1852958"/>
                  <a:gd name="connsiteX17" fmla="*/ 1479484 w 1552526"/>
                  <a:gd name="connsiteY17" fmla="*/ 703828 h 1852958"/>
                  <a:gd name="connsiteX18" fmla="*/ 1552526 w 1552526"/>
                  <a:gd name="connsiteY18" fmla="*/ 703828 h 1852958"/>
                  <a:gd name="connsiteX19" fmla="*/ 1552526 w 1552526"/>
                  <a:gd name="connsiteY19" fmla="*/ 1519013 h 1852958"/>
                  <a:gd name="connsiteX20" fmla="*/ 1536631 w 1552526"/>
                  <a:gd name="connsiteY20" fmla="*/ 1536599 h 1852958"/>
                  <a:gd name="connsiteX21" fmla="*/ 9110 w 1552526"/>
                  <a:gd name="connsiteY21" fmla="*/ 1536599 h 1852958"/>
                  <a:gd name="connsiteX22" fmla="*/ 0 w 1552526"/>
                  <a:gd name="connsiteY22" fmla="*/ 1526520 h 1852958"/>
                  <a:gd name="connsiteX23" fmla="*/ 0 w 1552526"/>
                  <a:gd name="connsiteY23" fmla="*/ 838531 h 1852958"/>
                  <a:gd name="connsiteX24" fmla="*/ 77792 w 1552526"/>
                  <a:gd name="connsiteY24" fmla="*/ 838531 h 1852958"/>
                  <a:gd name="connsiteX25" fmla="*/ 77792 w 1552526"/>
                  <a:gd name="connsiteY25" fmla="*/ 619366 h 1852958"/>
                  <a:gd name="connsiteX26" fmla="*/ 111234 w 1552526"/>
                  <a:gd name="connsiteY26" fmla="*/ 619366 h 1852958"/>
                  <a:gd name="connsiteX27" fmla="*/ 111234 w 1552526"/>
                  <a:gd name="connsiteY27" fmla="*/ 383397 h 1852958"/>
                  <a:gd name="connsiteX28" fmla="*/ 210283 w 1552526"/>
                  <a:gd name="connsiteY28" fmla="*/ 383397 h 1852958"/>
                  <a:gd name="connsiteX29" fmla="*/ 210283 w 1552526"/>
                  <a:gd name="connsiteY29" fmla="*/ 258097 h 1852958"/>
                  <a:gd name="connsiteX30" fmla="*/ 311849 w 1552526"/>
                  <a:gd name="connsiteY30" fmla="*/ 258097 h 1852958"/>
                  <a:gd name="connsiteX31" fmla="*/ 311849 w 1552526"/>
                  <a:gd name="connsiteY31" fmla="*/ 150868 h 1852958"/>
                  <a:gd name="connsiteX32" fmla="*/ 486055 w 1552526"/>
                  <a:gd name="connsiteY32" fmla="*/ 150868 h 1852958"/>
                  <a:gd name="connsiteX33" fmla="*/ 486055 w 1552526"/>
                  <a:gd name="connsiteY33" fmla="*/ 75760 h 1852958"/>
                  <a:gd name="connsiteX34" fmla="*/ 753569 w 1552526"/>
                  <a:gd name="connsiteY34" fmla="*/ 75760 h 1852958"/>
                  <a:gd name="connsiteX35" fmla="*/ 753569 w 1552526"/>
                  <a:gd name="connsiteY35" fmla="*/ 0 h 185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52526" h="1852958">
                    <a:moveTo>
                      <a:pt x="855434" y="0"/>
                    </a:moveTo>
                    <a:lnTo>
                      <a:pt x="855434" y="727402"/>
                    </a:lnTo>
                    <a:lnTo>
                      <a:pt x="1102313" y="727402"/>
                    </a:lnTo>
                    <a:lnTo>
                      <a:pt x="1102313" y="394009"/>
                    </a:lnTo>
                    <a:lnTo>
                      <a:pt x="1175355" y="394009"/>
                    </a:lnTo>
                    <a:lnTo>
                      <a:pt x="1175355" y="1161821"/>
                    </a:lnTo>
                    <a:lnTo>
                      <a:pt x="1179769" y="1161821"/>
                    </a:lnTo>
                    <a:lnTo>
                      <a:pt x="1179769" y="1158453"/>
                    </a:lnTo>
                    <a:lnTo>
                      <a:pt x="1237017" y="1158454"/>
                    </a:lnTo>
                    <a:lnTo>
                      <a:pt x="1237017" y="1060793"/>
                    </a:lnTo>
                    <a:lnTo>
                      <a:pt x="1294266" y="1060793"/>
                    </a:lnTo>
                    <a:lnTo>
                      <a:pt x="1294266" y="788018"/>
                    </a:lnTo>
                    <a:lnTo>
                      <a:pt x="1367308" y="788018"/>
                    </a:lnTo>
                    <a:lnTo>
                      <a:pt x="1367308" y="1171925"/>
                    </a:lnTo>
                    <a:lnTo>
                      <a:pt x="1418867" y="1171924"/>
                    </a:lnTo>
                    <a:lnTo>
                      <a:pt x="1418867" y="1047323"/>
                    </a:lnTo>
                    <a:lnTo>
                      <a:pt x="1479484" y="1047323"/>
                    </a:lnTo>
                    <a:lnTo>
                      <a:pt x="1479484" y="703828"/>
                    </a:lnTo>
                    <a:lnTo>
                      <a:pt x="1552526" y="703828"/>
                    </a:lnTo>
                    <a:lnTo>
                      <a:pt x="1552526" y="1519013"/>
                    </a:lnTo>
                    <a:lnTo>
                      <a:pt x="1536631" y="1536599"/>
                    </a:lnTo>
                    <a:cubicBezTo>
                      <a:pt x="1114818" y="1958412"/>
                      <a:pt x="430924" y="1958412"/>
                      <a:pt x="9110" y="1536599"/>
                    </a:cubicBezTo>
                    <a:lnTo>
                      <a:pt x="0" y="1526520"/>
                    </a:lnTo>
                    <a:lnTo>
                      <a:pt x="0" y="838531"/>
                    </a:lnTo>
                    <a:lnTo>
                      <a:pt x="77792" y="838531"/>
                    </a:lnTo>
                    <a:lnTo>
                      <a:pt x="77792" y="619366"/>
                    </a:lnTo>
                    <a:lnTo>
                      <a:pt x="111234" y="619366"/>
                    </a:lnTo>
                    <a:lnTo>
                      <a:pt x="111234" y="383397"/>
                    </a:lnTo>
                    <a:lnTo>
                      <a:pt x="210283" y="383397"/>
                    </a:lnTo>
                    <a:lnTo>
                      <a:pt x="210283" y="258097"/>
                    </a:lnTo>
                    <a:lnTo>
                      <a:pt x="311849" y="258097"/>
                    </a:lnTo>
                    <a:lnTo>
                      <a:pt x="311849" y="150868"/>
                    </a:lnTo>
                    <a:lnTo>
                      <a:pt x="486055" y="150868"/>
                    </a:lnTo>
                    <a:lnTo>
                      <a:pt x="486055" y="75760"/>
                    </a:lnTo>
                    <a:lnTo>
                      <a:pt x="753569" y="75760"/>
                    </a:lnTo>
                    <a:lnTo>
                      <a:pt x="753569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모서리가 둥근 직사각형 12">
                <a:extLst>
                  <a:ext uri="{FF2B5EF4-FFF2-40B4-BE49-F238E27FC236}">
                    <a16:creationId xmlns:a16="http://schemas.microsoft.com/office/drawing/2014/main" id="{E61A45AA-6444-4B22-982A-897E0AE97DAB}"/>
                  </a:ext>
                </a:extLst>
              </p:cNvPr>
              <p:cNvSpPr/>
              <p:nvPr/>
            </p:nvSpPr>
            <p:spPr>
              <a:xfrm>
                <a:off x="6863226" y="2608494"/>
                <a:ext cx="341914" cy="344426"/>
              </a:xfrm>
              <a:custGeom>
                <a:avLst/>
                <a:gdLst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385491 w 1728192"/>
                  <a:gd name="connsiteY7" fmla="*/ 1596876 h 1740892"/>
                  <a:gd name="connsiteX8" fmla="*/ 1672439 w 1728192"/>
                  <a:gd name="connsiteY8" fmla="*/ 1596876 h 1740892"/>
                  <a:gd name="connsiteX9" fmla="*/ 1728192 w 1728192"/>
                  <a:gd name="connsiteY9" fmla="*/ 1652629 h 1740892"/>
                  <a:gd name="connsiteX10" fmla="*/ 1728192 w 1728192"/>
                  <a:gd name="connsiteY10" fmla="*/ 1685139 h 1740892"/>
                  <a:gd name="connsiteX11" fmla="*/ 1672439 w 1728192"/>
                  <a:gd name="connsiteY11" fmla="*/ 1740892 h 1740892"/>
                  <a:gd name="connsiteX12" fmla="*/ 55753 w 1728192"/>
                  <a:gd name="connsiteY12" fmla="*/ 1740892 h 1740892"/>
                  <a:gd name="connsiteX13" fmla="*/ 0 w 1728192"/>
                  <a:gd name="connsiteY13" fmla="*/ 1685139 h 1740892"/>
                  <a:gd name="connsiteX14" fmla="*/ 0 w 1728192"/>
                  <a:gd name="connsiteY14" fmla="*/ 1652629 h 1740892"/>
                  <a:gd name="connsiteX15" fmla="*/ 55753 w 1728192"/>
                  <a:gd name="connsiteY15" fmla="*/ 1596876 h 1740892"/>
                  <a:gd name="connsiteX16" fmla="*/ 342701 w 1728192"/>
                  <a:gd name="connsiteY16" fmla="*/ 1122734 h 1740892"/>
                  <a:gd name="connsiteX17" fmla="*/ 342701 w 1728192"/>
                  <a:gd name="connsiteY17" fmla="*/ 1109068 h 1740892"/>
                  <a:gd name="connsiteX18" fmla="*/ 342701 w 1728192"/>
                  <a:gd name="connsiteY18" fmla="*/ 765349 h 1740892"/>
                  <a:gd name="connsiteX19" fmla="*/ 780728 w 1728192"/>
                  <a:gd name="connsiteY19" fmla="*/ 252358 h 1740892"/>
                  <a:gd name="connsiteX20" fmla="*/ 774749 w 1728192"/>
                  <a:gd name="connsiteY20" fmla="*/ 222746 h 1740892"/>
                  <a:gd name="connsiteX21" fmla="*/ 774749 w 1728192"/>
                  <a:gd name="connsiteY21" fmla="*/ 84708 h 1740892"/>
                  <a:gd name="connsiteX22" fmla="*/ 859457 w 1728192"/>
                  <a:gd name="connsiteY22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42701 w 1728192"/>
                  <a:gd name="connsiteY15" fmla="*/ 1122734 h 1740892"/>
                  <a:gd name="connsiteX16" fmla="*/ 342701 w 1728192"/>
                  <a:gd name="connsiteY16" fmla="*/ 1109068 h 1740892"/>
                  <a:gd name="connsiteX17" fmla="*/ 342701 w 1728192"/>
                  <a:gd name="connsiteY17" fmla="*/ 765349 h 1740892"/>
                  <a:gd name="connsiteX18" fmla="*/ 780728 w 1728192"/>
                  <a:gd name="connsiteY18" fmla="*/ 252358 h 1740892"/>
                  <a:gd name="connsiteX19" fmla="*/ 774749 w 1728192"/>
                  <a:gd name="connsiteY19" fmla="*/ 222746 h 1740892"/>
                  <a:gd name="connsiteX20" fmla="*/ 774749 w 1728192"/>
                  <a:gd name="connsiteY20" fmla="*/ 84708 h 1740892"/>
                  <a:gd name="connsiteX21" fmla="*/ 859457 w 1728192"/>
                  <a:gd name="connsiteY21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42701 w 1728192"/>
                  <a:gd name="connsiteY15" fmla="*/ 1122734 h 1740892"/>
                  <a:gd name="connsiteX16" fmla="*/ 342701 w 1728192"/>
                  <a:gd name="connsiteY16" fmla="*/ 1109068 h 1740892"/>
                  <a:gd name="connsiteX17" fmla="*/ 342701 w 1728192"/>
                  <a:gd name="connsiteY17" fmla="*/ 765349 h 1740892"/>
                  <a:gd name="connsiteX18" fmla="*/ 780728 w 1728192"/>
                  <a:gd name="connsiteY18" fmla="*/ 252358 h 1740892"/>
                  <a:gd name="connsiteX19" fmla="*/ 774749 w 1728192"/>
                  <a:gd name="connsiteY19" fmla="*/ 222746 h 1740892"/>
                  <a:gd name="connsiteX20" fmla="*/ 774749 w 1728192"/>
                  <a:gd name="connsiteY20" fmla="*/ 84708 h 1740892"/>
                  <a:gd name="connsiteX21" fmla="*/ 859457 w 1728192"/>
                  <a:gd name="connsiteY21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42701 w 1728192"/>
                  <a:gd name="connsiteY15" fmla="*/ 1122734 h 1740892"/>
                  <a:gd name="connsiteX16" fmla="*/ 342701 w 1728192"/>
                  <a:gd name="connsiteY16" fmla="*/ 1109068 h 1740892"/>
                  <a:gd name="connsiteX17" fmla="*/ 342701 w 1728192"/>
                  <a:gd name="connsiteY17" fmla="*/ 765349 h 1740892"/>
                  <a:gd name="connsiteX18" fmla="*/ 780728 w 1728192"/>
                  <a:gd name="connsiteY18" fmla="*/ 252358 h 1740892"/>
                  <a:gd name="connsiteX19" fmla="*/ 774749 w 1728192"/>
                  <a:gd name="connsiteY19" fmla="*/ 222746 h 1740892"/>
                  <a:gd name="connsiteX20" fmla="*/ 774749 w 1728192"/>
                  <a:gd name="connsiteY20" fmla="*/ 84708 h 1740892"/>
                  <a:gd name="connsiteX21" fmla="*/ 859457 w 1728192"/>
                  <a:gd name="connsiteY21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42701 w 1728192"/>
                  <a:gd name="connsiteY15" fmla="*/ 1122734 h 1740892"/>
                  <a:gd name="connsiteX16" fmla="*/ 342701 w 1728192"/>
                  <a:gd name="connsiteY16" fmla="*/ 1109068 h 1740892"/>
                  <a:gd name="connsiteX17" fmla="*/ 342701 w 1728192"/>
                  <a:gd name="connsiteY17" fmla="*/ 765349 h 1740892"/>
                  <a:gd name="connsiteX18" fmla="*/ 780728 w 1728192"/>
                  <a:gd name="connsiteY18" fmla="*/ 252358 h 1740892"/>
                  <a:gd name="connsiteX19" fmla="*/ 774749 w 1728192"/>
                  <a:gd name="connsiteY19" fmla="*/ 222746 h 1740892"/>
                  <a:gd name="connsiteX20" fmla="*/ 774749 w 1728192"/>
                  <a:gd name="connsiteY20" fmla="*/ 84708 h 1740892"/>
                  <a:gd name="connsiteX21" fmla="*/ 859457 w 1728192"/>
                  <a:gd name="connsiteY21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42701 w 1728192"/>
                  <a:gd name="connsiteY15" fmla="*/ 1122734 h 1740892"/>
                  <a:gd name="connsiteX16" fmla="*/ 342701 w 1728192"/>
                  <a:gd name="connsiteY16" fmla="*/ 1109068 h 1740892"/>
                  <a:gd name="connsiteX17" fmla="*/ 342701 w 1728192"/>
                  <a:gd name="connsiteY17" fmla="*/ 765349 h 1740892"/>
                  <a:gd name="connsiteX18" fmla="*/ 780728 w 1728192"/>
                  <a:gd name="connsiteY18" fmla="*/ 252358 h 1740892"/>
                  <a:gd name="connsiteX19" fmla="*/ 774749 w 1728192"/>
                  <a:gd name="connsiteY19" fmla="*/ 222746 h 1740892"/>
                  <a:gd name="connsiteX20" fmla="*/ 774749 w 1728192"/>
                  <a:gd name="connsiteY20" fmla="*/ 84708 h 1740892"/>
                  <a:gd name="connsiteX21" fmla="*/ 859457 w 1728192"/>
                  <a:gd name="connsiteY21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42701 w 1728192"/>
                  <a:gd name="connsiteY15" fmla="*/ 1122734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9526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9526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9526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9526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4764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4764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4764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  <a:gd name="connsiteX0" fmla="*/ 859457 w 1728192"/>
                  <a:gd name="connsiteY0" fmla="*/ 0 h 1740892"/>
                  <a:gd name="connsiteX1" fmla="*/ 944165 w 1728192"/>
                  <a:gd name="connsiteY1" fmla="*/ 84708 h 1740892"/>
                  <a:gd name="connsiteX2" fmla="*/ 944165 w 1728192"/>
                  <a:gd name="connsiteY2" fmla="*/ 222746 h 1740892"/>
                  <a:gd name="connsiteX3" fmla="*/ 938372 w 1728192"/>
                  <a:gd name="connsiteY3" fmla="*/ 251442 h 1740892"/>
                  <a:gd name="connsiteX4" fmla="*/ 1385491 w 1728192"/>
                  <a:gd name="connsiteY4" fmla="*/ 765349 h 1740892"/>
                  <a:gd name="connsiteX5" fmla="*/ 1385490 w 1728192"/>
                  <a:gd name="connsiteY5" fmla="*/ 1109068 h 1740892"/>
                  <a:gd name="connsiteX6" fmla="*/ 1385491 w 1728192"/>
                  <a:gd name="connsiteY6" fmla="*/ 1109068 h 1740892"/>
                  <a:gd name="connsiteX7" fmla="*/ 1672439 w 1728192"/>
                  <a:gd name="connsiteY7" fmla="*/ 1596876 h 1740892"/>
                  <a:gd name="connsiteX8" fmla="*/ 1728192 w 1728192"/>
                  <a:gd name="connsiteY8" fmla="*/ 1652629 h 1740892"/>
                  <a:gd name="connsiteX9" fmla="*/ 1728192 w 1728192"/>
                  <a:gd name="connsiteY9" fmla="*/ 1685139 h 1740892"/>
                  <a:gd name="connsiteX10" fmla="*/ 1672439 w 1728192"/>
                  <a:gd name="connsiteY10" fmla="*/ 1740892 h 1740892"/>
                  <a:gd name="connsiteX11" fmla="*/ 55753 w 1728192"/>
                  <a:gd name="connsiteY11" fmla="*/ 1740892 h 1740892"/>
                  <a:gd name="connsiteX12" fmla="*/ 0 w 1728192"/>
                  <a:gd name="connsiteY12" fmla="*/ 1685139 h 1740892"/>
                  <a:gd name="connsiteX13" fmla="*/ 0 w 1728192"/>
                  <a:gd name="connsiteY13" fmla="*/ 1652629 h 1740892"/>
                  <a:gd name="connsiteX14" fmla="*/ 55753 w 1728192"/>
                  <a:gd name="connsiteY14" fmla="*/ 1596876 h 1740892"/>
                  <a:gd name="connsiteX15" fmla="*/ 334764 w 1728192"/>
                  <a:gd name="connsiteY15" fmla="*/ 1119559 h 1740892"/>
                  <a:gd name="connsiteX16" fmla="*/ 342701 w 1728192"/>
                  <a:gd name="connsiteY16" fmla="*/ 765349 h 1740892"/>
                  <a:gd name="connsiteX17" fmla="*/ 780728 w 1728192"/>
                  <a:gd name="connsiteY17" fmla="*/ 252358 h 1740892"/>
                  <a:gd name="connsiteX18" fmla="*/ 774749 w 1728192"/>
                  <a:gd name="connsiteY18" fmla="*/ 222746 h 1740892"/>
                  <a:gd name="connsiteX19" fmla="*/ 774749 w 1728192"/>
                  <a:gd name="connsiteY19" fmla="*/ 84708 h 1740892"/>
                  <a:gd name="connsiteX20" fmla="*/ 859457 w 1728192"/>
                  <a:gd name="connsiteY20" fmla="*/ 0 h 17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28192" h="1740892">
                    <a:moveTo>
                      <a:pt x="859457" y="0"/>
                    </a:moveTo>
                    <a:cubicBezTo>
                      <a:pt x="906240" y="0"/>
                      <a:pt x="944165" y="37925"/>
                      <a:pt x="944165" y="84708"/>
                    </a:cubicBezTo>
                    <a:lnTo>
                      <a:pt x="944165" y="222746"/>
                    </a:lnTo>
                    <a:lnTo>
                      <a:pt x="938372" y="251442"/>
                    </a:lnTo>
                    <a:cubicBezTo>
                      <a:pt x="1191310" y="285436"/>
                      <a:pt x="1385491" y="502716"/>
                      <a:pt x="1385491" y="765349"/>
                    </a:cubicBezTo>
                    <a:cubicBezTo>
                      <a:pt x="1385491" y="879922"/>
                      <a:pt x="1385490" y="994495"/>
                      <a:pt x="1385490" y="1109068"/>
                    </a:cubicBezTo>
                    <a:lnTo>
                      <a:pt x="1385491" y="1109068"/>
                    </a:lnTo>
                    <a:cubicBezTo>
                      <a:pt x="1389065" y="1427246"/>
                      <a:pt x="1500590" y="1523173"/>
                      <a:pt x="1672439" y="1596876"/>
                    </a:cubicBezTo>
                    <a:cubicBezTo>
                      <a:pt x="1707993" y="1611164"/>
                      <a:pt x="1728192" y="1621837"/>
                      <a:pt x="1728192" y="1652629"/>
                    </a:cubicBezTo>
                    <a:lnTo>
                      <a:pt x="1728192" y="1685139"/>
                    </a:lnTo>
                    <a:cubicBezTo>
                      <a:pt x="1728192" y="1715931"/>
                      <a:pt x="1703231" y="1740892"/>
                      <a:pt x="1672439" y="1740892"/>
                    </a:cubicBezTo>
                    <a:lnTo>
                      <a:pt x="55753" y="1740892"/>
                    </a:lnTo>
                    <a:cubicBezTo>
                      <a:pt x="24961" y="1740892"/>
                      <a:pt x="0" y="1715931"/>
                      <a:pt x="0" y="1685139"/>
                    </a:cubicBezTo>
                    <a:lnTo>
                      <a:pt x="0" y="1652629"/>
                    </a:lnTo>
                    <a:cubicBezTo>
                      <a:pt x="0" y="1621837"/>
                      <a:pt x="22580" y="1604020"/>
                      <a:pt x="55753" y="1596876"/>
                    </a:cubicBezTo>
                    <a:cubicBezTo>
                      <a:pt x="338727" y="1454704"/>
                      <a:pt x="274040" y="1369681"/>
                      <a:pt x="334764" y="1119559"/>
                    </a:cubicBezTo>
                    <a:cubicBezTo>
                      <a:pt x="335822" y="1053877"/>
                      <a:pt x="341643" y="883419"/>
                      <a:pt x="342701" y="765349"/>
                    </a:cubicBezTo>
                    <a:cubicBezTo>
                      <a:pt x="342701" y="505863"/>
                      <a:pt x="532255" y="290651"/>
                      <a:pt x="780728" y="252358"/>
                    </a:cubicBezTo>
                    <a:cubicBezTo>
                      <a:pt x="776659" y="243297"/>
                      <a:pt x="774749" y="233245"/>
                      <a:pt x="774749" y="222746"/>
                    </a:cubicBezTo>
                    <a:lnTo>
                      <a:pt x="774749" y="84708"/>
                    </a:lnTo>
                    <a:cubicBezTo>
                      <a:pt x="774749" y="37925"/>
                      <a:pt x="812674" y="0"/>
                      <a:pt x="8594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타원 16">
                <a:extLst>
                  <a:ext uri="{FF2B5EF4-FFF2-40B4-BE49-F238E27FC236}">
                    <a16:creationId xmlns:a16="http://schemas.microsoft.com/office/drawing/2014/main" id="{39D564EA-D46B-4895-8D14-D73BE26608CD}"/>
                  </a:ext>
                </a:extLst>
              </p:cNvPr>
              <p:cNvSpPr/>
              <p:nvPr/>
            </p:nvSpPr>
            <p:spPr>
              <a:xfrm>
                <a:off x="6986777" y="2968216"/>
                <a:ext cx="94810" cy="47405"/>
              </a:xfrm>
              <a:custGeom>
                <a:avLst/>
                <a:gdLst/>
                <a:ahLst/>
                <a:cxnLst/>
                <a:rect l="l" t="t" r="r" b="b"/>
                <a:pathLst>
                  <a:path w="479214" h="239608">
                    <a:moveTo>
                      <a:pt x="0" y="0"/>
                    </a:moveTo>
                    <a:lnTo>
                      <a:pt x="479214" y="0"/>
                    </a:lnTo>
                    <a:cubicBezTo>
                      <a:pt x="479214" y="0"/>
                      <a:pt x="479214" y="1"/>
                      <a:pt x="479214" y="1"/>
                    </a:cubicBezTo>
                    <a:cubicBezTo>
                      <a:pt x="479214" y="132332"/>
                      <a:pt x="371938" y="239608"/>
                      <a:pt x="239607" y="239608"/>
                    </a:cubicBezTo>
                    <a:cubicBezTo>
                      <a:pt x="107276" y="239608"/>
                      <a:pt x="0" y="132332"/>
                      <a:pt x="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막힌 원호 67">
                <a:extLst>
                  <a:ext uri="{FF2B5EF4-FFF2-40B4-BE49-F238E27FC236}">
                    <a16:creationId xmlns:a16="http://schemas.microsoft.com/office/drawing/2014/main" id="{AC365748-9D3E-4EFF-B237-CC525732B1FC}"/>
                  </a:ext>
                </a:extLst>
              </p:cNvPr>
              <p:cNvSpPr/>
              <p:nvPr/>
            </p:nvSpPr>
            <p:spPr>
              <a:xfrm>
                <a:off x="6668436" y="2505232"/>
                <a:ext cx="726486" cy="726486"/>
              </a:xfrm>
              <a:prstGeom prst="blockArc">
                <a:avLst>
                  <a:gd name="adj1" fmla="val 18559094"/>
                  <a:gd name="adj2" fmla="val 3030169"/>
                  <a:gd name="adj3" fmla="val 669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막힌 원호 68">
                <a:extLst>
                  <a:ext uri="{FF2B5EF4-FFF2-40B4-BE49-F238E27FC236}">
                    <a16:creationId xmlns:a16="http://schemas.microsoft.com/office/drawing/2014/main" id="{9E9EEC3D-D74F-41AF-B10A-190E4E6631F4}"/>
                  </a:ext>
                </a:extLst>
              </p:cNvPr>
              <p:cNvSpPr/>
              <p:nvPr/>
            </p:nvSpPr>
            <p:spPr>
              <a:xfrm>
                <a:off x="6719368" y="2595565"/>
                <a:ext cx="600401" cy="545820"/>
              </a:xfrm>
              <a:prstGeom prst="blockArc">
                <a:avLst>
                  <a:gd name="adj1" fmla="val 18559094"/>
                  <a:gd name="adj2" fmla="val 3030169"/>
                  <a:gd name="adj3" fmla="val 669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막힌 원호 69">
                <a:extLst>
                  <a:ext uri="{FF2B5EF4-FFF2-40B4-BE49-F238E27FC236}">
                    <a16:creationId xmlns:a16="http://schemas.microsoft.com/office/drawing/2014/main" id="{E0CFF721-A6C2-4429-9760-FA520EAD5028}"/>
                  </a:ext>
                </a:extLst>
              </p:cNvPr>
              <p:cNvSpPr/>
              <p:nvPr/>
            </p:nvSpPr>
            <p:spPr>
              <a:xfrm flipH="1">
                <a:off x="6670940" y="2505232"/>
                <a:ext cx="726486" cy="726486"/>
              </a:xfrm>
              <a:prstGeom prst="blockArc">
                <a:avLst>
                  <a:gd name="adj1" fmla="val 18559094"/>
                  <a:gd name="adj2" fmla="val 3030169"/>
                  <a:gd name="adj3" fmla="val 669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막힌 원호 70">
                <a:extLst>
                  <a:ext uri="{FF2B5EF4-FFF2-40B4-BE49-F238E27FC236}">
                    <a16:creationId xmlns:a16="http://schemas.microsoft.com/office/drawing/2014/main" id="{5B5705EA-CC2C-4D24-B737-C394CE6874CA}"/>
                  </a:ext>
                </a:extLst>
              </p:cNvPr>
              <p:cNvSpPr/>
              <p:nvPr/>
            </p:nvSpPr>
            <p:spPr>
              <a:xfrm flipH="1">
                <a:off x="6746093" y="2595565"/>
                <a:ext cx="600401" cy="545820"/>
              </a:xfrm>
              <a:prstGeom prst="blockArc">
                <a:avLst>
                  <a:gd name="adj1" fmla="val 18559094"/>
                  <a:gd name="adj2" fmla="val 3030169"/>
                  <a:gd name="adj3" fmla="val 669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TextBox 147">
              <a:extLst>
                <a:ext uri="{FF2B5EF4-FFF2-40B4-BE49-F238E27FC236}">
                  <a16:creationId xmlns:a16="http://schemas.microsoft.com/office/drawing/2014/main" id="{F56C035C-668C-48A2-9AC3-66987FC5530E}"/>
                </a:ext>
              </a:extLst>
            </p:cNvPr>
            <p:cNvSpPr txBox="1"/>
            <p:nvPr/>
          </p:nvSpPr>
          <p:spPr>
            <a:xfrm>
              <a:off x="4009452" y="3298576"/>
              <a:ext cx="31085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6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3000000" scaled="0"/>
                  </a:gradFill>
                  <a:latin typeface="HY강B" panose="02030600000101010101" pitchFamily="18" charset="-127"/>
                  <a:ea typeface="HY강B" panose="02030600000101010101" pitchFamily="18" charset="-127"/>
                  <a:cs typeface="Arial" panose="020B0604020202020204" pitchFamily="34" charset="0"/>
                </a:rPr>
                <a:t>교통체증 감소</a:t>
              </a:r>
              <a:endParaRPr lang="en-US" altLang="ko-KR" sz="36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  <a:p>
              <a:endParaRPr lang="en-US" altLang="ko-KR" sz="1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5197F7B-90CD-4FCA-AC29-3151BEC5C406}"/>
                </a:ext>
              </a:extLst>
            </p:cNvPr>
            <p:cNvSpPr/>
            <p:nvPr/>
          </p:nvSpPr>
          <p:spPr>
            <a:xfrm>
              <a:off x="4093067" y="3979076"/>
              <a:ext cx="4320000" cy="51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AF0EB-9EE5-465E-9069-F8D65968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55" y="3200583"/>
              <a:ext cx="1020429" cy="1020429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85" name="직사각형 84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0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4A1A58-9D52-4DD7-93D2-520C97882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1" b="16774"/>
          <a:stretch/>
        </p:blipFill>
        <p:spPr>
          <a:xfrm>
            <a:off x="4601204" y="4924046"/>
            <a:ext cx="2725682" cy="1785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D2676C-B09F-49E4-995C-BCE909F2F2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01" y="2832992"/>
            <a:ext cx="2019300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B6E349-FEF8-4A2D-9057-FA4D1BEA9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85" y="799433"/>
            <a:ext cx="1127760" cy="1127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45A511-8197-4C5C-9003-45FAE1C5F1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3" y="1616897"/>
            <a:ext cx="1310335" cy="13103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C1CE6B-10BF-4F41-A6EC-0D21443705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95" y="3270471"/>
            <a:ext cx="1310335" cy="13103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0A096A-D7E5-4A14-B434-047A8BAF27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53" y="3235916"/>
            <a:ext cx="1019141" cy="10191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0485443-43A0-41C2-A849-D1E6CE8A61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45" y="1534378"/>
            <a:ext cx="1201459" cy="120145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5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364F36-9FB1-4CDC-8E1A-F7DB23F6EB10}"/>
              </a:ext>
            </a:extLst>
          </p:cNvPr>
          <p:cNvGrpSpPr/>
          <p:nvPr/>
        </p:nvGrpSpPr>
        <p:grpSpPr>
          <a:xfrm>
            <a:off x="1200150" y="2715836"/>
            <a:ext cx="5471411" cy="2852211"/>
            <a:chOff x="3944134" y="1498083"/>
            <a:chExt cx="4688344" cy="2852211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B37B28D-8E84-405B-A0E3-F0288AFE7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134" y="1580498"/>
              <a:ext cx="1250941" cy="1250941"/>
            </a:xfrm>
            <a:prstGeom prst="rect">
              <a:avLst/>
            </a:prstGeom>
          </p:spPr>
        </p:pic>
        <p:sp>
          <p:nvSpPr>
            <p:cNvPr id="48" name="ENTER">
              <a:extLst>
                <a:ext uri="{FF2B5EF4-FFF2-40B4-BE49-F238E27FC236}">
                  <a16:creationId xmlns:a16="http://schemas.microsoft.com/office/drawing/2014/main" id="{5067DEDD-283A-4931-815C-6BD2EC7BFF26}"/>
                </a:ext>
              </a:extLst>
            </p:cNvPr>
            <p:cNvSpPr txBox="1"/>
            <p:nvPr/>
          </p:nvSpPr>
          <p:spPr>
            <a:xfrm>
              <a:off x="5195075" y="1795749"/>
              <a:ext cx="343740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solidFill>
                    <a:srgbClr val="6A9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</a:t>
              </a:r>
            </a:p>
          </p:txBody>
        </p:sp>
        <p:sp>
          <p:nvSpPr>
            <p:cNvPr id="49" name="TEAM">
              <a:extLst>
                <a:ext uri="{FF2B5EF4-FFF2-40B4-BE49-F238E27FC236}">
                  <a16:creationId xmlns:a16="http://schemas.microsoft.com/office/drawing/2014/main" id="{73F542C2-66A8-43F2-A082-0BF9654A2121}"/>
                </a:ext>
              </a:extLst>
            </p:cNvPr>
            <p:cNvSpPr txBox="1"/>
            <p:nvPr/>
          </p:nvSpPr>
          <p:spPr>
            <a:xfrm>
              <a:off x="5243237" y="1498083"/>
              <a:ext cx="17494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6A9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ko-KR" altLang="en-US" sz="4000" dirty="0">
                <a:solidFill>
                  <a:srgbClr val="6A9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0E327-ED46-4FAF-A786-B1EB50139766}"/>
              </a:ext>
            </a:extLst>
          </p:cNvPr>
          <p:cNvSpPr/>
          <p:nvPr/>
        </p:nvSpPr>
        <p:spPr>
          <a:xfrm>
            <a:off x="6708505" y="2762000"/>
            <a:ext cx="72000" cy="1323439"/>
          </a:xfrm>
          <a:prstGeom prst="rect">
            <a:avLst/>
          </a:prstGeom>
          <a:solidFill>
            <a:srgbClr val="6A9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DD4F09-546E-4316-A3AA-290BF3F8B6C9}"/>
              </a:ext>
            </a:extLst>
          </p:cNvPr>
          <p:cNvSpPr/>
          <p:nvPr/>
        </p:nvSpPr>
        <p:spPr>
          <a:xfrm>
            <a:off x="6636505" y="2762000"/>
            <a:ext cx="72000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2AFA90-D67E-451E-B952-7819E3C9E786}"/>
              </a:ext>
            </a:extLst>
          </p:cNvPr>
          <p:cNvGrpSpPr/>
          <p:nvPr/>
        </p:nvGrpSpPr>
        <p:grpSpPr>
          <a:xfrm>
            <a:off x="7200845" y="2521059"/>
            <a:ext cx="2569934" cy="1677382"/>
            <a:chOff x="7238945" y="2521059"/>
            <a:chExt cx="2569934" cy="1677382"/>
          </a:xfrm>
        </p:grpSpPr>
        <p:sp>
          <p:nvSpPr>
            <p:cNvPr id="28" name="TextBox 27"/>
            <p:cNvSpPr txBox="1"/>
            <p:nvPr/>
          </p:nvSpPr>
          <p:spPr>
            <a:xfrm>
              <a:off x="7238945" y="2521059"/>
              <a:ext cx="25699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3000000" scaled="0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Q&amp;A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7598D9-1BD5-4929-8895-83533365F550}"/>
                </a:ext>
              </a:extLst>
            </p:cNvPr>
            <p:cNvSpPr txBox="1"/>
            <p:nvPr/>
          </p:nvSpPr>
          <p:spPr>
            <a:xfrm>
              <a:off x="7712632" y="3736776"/>
              <a:ext cx="1622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3000000" scaled="0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2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8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259600" y="2644170"/>
            <a:ext cx="3672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20648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371D25-F93E-4D67-AEC5-5FD83E3DF0B2}"/>
              </a:ext>
            </a:extLst>
          </p:cNvPr>
          <p:cNvGrpSpPr/>
          <p:nvPr/>
        </p:nvGrpSpPr>
        <p:grpSpPr>
          <a:xfrm>
            <a:off x="1799994" y="906723"/>
            <a:ext cx="8592013" cy="5728009"/>
            <a:chOff x="2488522" y="906723"/>
            <a:chExt cx="8128000" cy="5418667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873C34A6-6ADD-42B1-A978-98BAC0B79A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1645560"/>
                </p:ext>
              </p:extLst>
            </p:nvPr>
          </p:nvGraphicFramePr>
          <p:xfrm>
            <a:off x="2488522" y="906723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5D01C76-FD22-4504-8ED6-D857538CF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64720" y="1301378"/>
              <a:ext cx="388029" cy="263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7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662738"/>
            <a:ext cx="12192000" cy="195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1 뉴스페이지">
            <a:extLst>
              <a:ext uri="{FF2B5EF4-FFF2-40B4-BE49-F238E27FC236}">
                <a16:creationId xmlns:a16="http://schemas.microsoft.com/office/drawing/2014/main" id="{04BF624F-2920-4581-A5A7-1F95FF027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"/>
          <a:stretch/>
        </p:blipFill>
        <p:spPr>
          <a:xfrm>
            <a:off x="2845295" y="1300161"/>
            <a:ext cx="6501411" cy="4922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2 근무 시간 페이지">
            <a:extLst>
              <a:ext uri="{FF2B5EF4-FFF2-40B4-BE49-F238E27FC236}">
                <a16:creationId xmlns:a16="http://schemas.microsoft.com/office/drawing/2014/main" id="{604D76E1-AB96-4684-B5A2-F6178ED9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5" y="1970108"/>
            <a:ext cx="6158930" cy="3445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투명박스">
            <a:extLst>
              <a:ext uri="{FF2B5EF4-FFF2-40B4-BE49-F238E27FC236}">
                <a16:creationId xmlns:a16="http://schemas.microsoft.com/office/drawing/2014/main" id="{A2D94F4F-E0F5-4848-8C31-853423BB9C17}"/>
              </a:ext>
            </a:extLst>
          </p:cNvPr>
          <p:cNvSpPr/>
          <p:nvPr/>
        </p:nvSpPr>
        <p:spPr>
          <a:xfrm>
            <a:off x="0" y="722514"/>
            <a:ext cx="12191993" cy="6135486"/>
          </a:xfrm>
          <a:prstGeom prst="rect">
            <a:avLst/>
          </a:prstGeom>
          <a:solidFill>
            <a:srgbClr val="AFAFAF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헤드라인1">
            <a:extLst>
              <a:ext uri="{FF2B5EF4-FFF2-40B4-BE49-F238E27FC236}">
                <a16:creationId xmlns:a16="http://schemas.microsoft.com/office/drawing/2014/main" id="{B88556B3-814D-4B0D-A7B8-2FAD222EF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3100">
            <a:off x="1214222" y="1800205"/>
            <a:ext cx="6321707" cy="839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9" name="헤드라인2">
            <a:extLst>
              <a:ext uri="{FF2B5EF4-FFF2-40B4-BE49-F238E27FC236}">
                <a16:creationId xmlns:a16="http://schemas.microsoft.com/office/drawing/2014/main" id="{2CC8729E-336D-47A0-80E1-1E6C8340A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650">
            <a:off x="1280523" y="3429288"/>
            <a:ext cx="6515100" cy="77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" name="헤드라인3">
            <a:extLst>
              <a:ext uri="{FF2B5EF4-FFF2-40B4-BE49-F238E27FC236}">
                <a16:creationId xmlns:a16="http://schemas.microsoft.com/office/drawing/2014/main" id="{FBA98482-5835-4D1B-8F49-4762F271B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28" y="2775489"/>
            <a:ext cx="540067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헤드라인4">
            <a:extLst>
              <a:ext uri="{FF2B5EF4-FFF2-40B4-BE49-F238E27FC236}">
                <a16:creationId xmlns:a16="http://schemas.microsoft.com/office/drawing/2014/main" id="{4AE44D4D-2A0F-4432-B765-33F1FD257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6623">
            <a:off x="3230248" y="5081203"/>
            <a:ext cx="6536228" cy="836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0" name="헤드라인5">
            <a:extLst>
              <a:ext uri="{FF2B5EF4-FFF2-40B4-BE49-F238E27FC236}">
                <a16:creationId xmlns:a16="http://schemas.microsoft.com/office/drawing/2014/main" id="{618A9F87-F762-45B2-9752-85BC1C96F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6351">
            <a:off x="4007903" y="3517378"/>
            <a:ext cx="5967847" cy="789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헤드라인6">
            <a:extLst>
              <a:ext uri="{FF2B5EF4-FFF2-40B4-BE49-F238E27FC236}">
                <a16:creationId xmlns:a16="http://schemas.microsoft.com/office/drawing/2014/main" id="{325738EB-A166-4836-B021-E3ABAD8022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394">
            <a:off x="5980662" y="4251617"/>
            <a:ext cx="5095875" cy="695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헤드라인7">
            <a:extLst>
              <a:ext uri="{FF2B5EF4-FFF2-40B4-BE49-F238E27FC236}">
                <a16:creationId xmlns:a16="http://schemas.microsoft.com/office/drawing/2014/main" id="{A217ADFB-6C2C-4B65-BD2C-BA788B41A5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2430">
            <a:off x="4925470" y="1993375"/>
            <a:ext cx="6058382" cy="761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헤드라인8">
            <a:extLst>
              <a:ext uri="{FF2B5EF4-FFF2-40B4-BE49-F238E27FC236}">
                <a16:creationId xmlns:a16="http://schemas.microsoft.com/office/drawing/2014/main" id="{7A7426B2-092D-49B2-B79D-509E06FABC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642">
            <a:off x="2462588" y="4826861"/>
            <a:ext cx="5229225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27" name="직사각형 26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1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720991" y="2274838"/>
            <a:ext cx="4750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Smart Bus </a:t>
            </a:r>
          </a:p>
          <a:p>
            <a:pPr algn="ctr"/>
            <a:r>
              <a:rPr lang="en-US" altLang="ko-KR" sz="72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40890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버스">
            <a:extLst>
              <a:ext uri="{FF2B5EF4-FFF2-40B4-BE49-F238E27FC236}">
                <a16:creationId xmlns:a16="http://schemas.microsoft.com/office/drawing/2014/main" id="{D9AE652D-2605-4AB4-8803-E163CB3912C4}"/>
              </a:ext>
            </a:extLst>
          </p:cNvPr>
          <p:cNvGrpSpPr/>
          <p:nvPr/>
        </p:nvGrpSpPr>
        <p:grpSpPr>
          <a:xfrm>
            <a:off x="0" y="3282696"/>
            <a:ext cx="5623560" cy="3575304"/>
            <a:chOff x="0" y="3283083"/>
            <a:chExt cx="5623560" cy="35753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09C723-6EA5-4430-8B50-2532B75C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83083"/>
              <a:ext cx="5623560" cy="357530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432B00-1B21-4BB6-8E42-E0D6F81EF1F1}"/>
                </a:ext>
              </a:extLst>
            </p:cNvPr>
            <p:cNvSpPr/>
            <p:nvPr/>
          </p:nvSpPr>
          <p:spPr>
            <a:xfrm>
              <a:off x="3905656" y="5729592"/>
              <a:ext cx="1355387" cy="982492"/>
            </a:xfrm>
            <a:prstGeom prst="rect">
              <a:avLst/>
            </a:prstGeom>
            <a:solidFill>
              <a:srgbClr val="FFFDFE"/>
            </a:solidFill>
            <a:ln>
              <a:solidFill>
                <a:srgbClr val="FEFC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380862-22B4-497F-9ED7-2E823C0BF5A5}"/>
              </a:ext>
            </a:extLst>
          </p:cNvPr>
          <p:cNvGrpSpPr/>
          <p:nvPr/>
        </p:nvGrpSpPr>
        <p:grpSpPr>
          <a:xfrm>
            <a:off x="5264218" y="2447202"/>
            <a:ext cx="6311845" cy="1041644"/>
            <a:chOff x="3973071" y="1499373"/>
            <a:chExt cx="6311845" cy="104164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4968F27-122B-4E7D-9A48-1A19347C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071" y="1721488"/>
              <a:ext cx="2020405" cy="819529"/>
            </a:xfrm>
            <a:prstGeom prst="line">
              <a:avLst/>
            </a:prstGeom>
            <a:ln w="19050">
              <a:solidFill>
                <a:srgbClr val="3C627C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895F7C8-2B75-45EB-9B8E-1C75AB400F77}"/>
                </a:ext>
              </a:extLst>
            </p:cNvPr>
            <p:cNvGrpSpPr/>
            <p:nvPr/>
          </p:nvGrpSpPr>
          <p:grpSpPr>
            <a:xfrm>
              <a:off x="5990301" y="1499373"/>
              <a:ext cx="4294615" cy="601192"/>
              <a:chOff x="5568118" y="2457175"/>
              <a:chExt cx="4294615" cy="60119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CBA33B1-B54A-4CDF-AFA9-03DBD48D6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698" y="2457175"/>
                <a:ext cx="577164" cy="577164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A7DDA76-889F-44EF-BBFA-DB381E8390D9}"/>
                  </a:ext>
                </a:extLst>
              </p:cNvPr>
              <p:cNvSpPr/>
              <p:nvPr/>
            </p:nvSpPr>
            <p:spPr>
              <a:xfrm>
                <a:off x="6684374" y="2562371"/>
                <a:ext cx="2605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 – APP Service</a:t>
                </a: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281C829-2490-48BD-91A7-BDDCB0111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8118" y="2681121"/>
                <a:ext cx="346920" cy="0"/>
              </a:xfrm>
              <a:prstGeom prst="line">
                <a:avLst/>
              </a:prstGeom>
              <a:ln w="19050">
                <a:solidFill>
                  <a:srgbClr val="3C627C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9A82DEA-591C-467B-82C4-D0BD222A259C}"/>
                  </a:ext>
                </a:extLst>
              </p:cNvPr>
              <p:cNvSpPr/>
              <p:nvPr/>
            </p:nvSpPr>
            <p:spPr>
              <a:xfrm>
                <a:off x="5938733" y="2989941"/>
                <a:ext cx="3924000" cy="68426"/>
              </a:xfrm>
              <a:prstGeom prst="rect">
                <a:avLst/>
              </a:prstGeom>
              <a:solidFill>
                <a:srgbClr val="3C62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4E470D6-83C4-4B0D-AD54-E746F56AFD57}"/>
                  </a:ext>
                </a:extLst>
              </p:cNvPr>
              <p:cNvSpPr/>
              <p:nvPr/>
            </p:nvSpPr>
            <p:spPr>
              <a:xfrm rot="5400000">
                <a:off x="5755692" y="2829073"/>
                <a:ext cx="377312" cy="58619"/>
              </a:xfrm>
              <a:prstGeom prst="rect">
                <a:avLst/>
              </a:prstGeom>
              <a:solidFill>
                <a:srgbClr val="3C62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073A1-83FF-4454-AA5B-702AAE9D355C}"/>
              </a:ext>
            </a:extLst>
          </p:cNvPr>
          <p:cNvGrpSpPr/>
          <p:nvPr/>
        </p:nvGrpSpPr>
        <p:grpSpPr>
          <a:xfrm>
            <a:off x="5411244" y="4542125"/>
            <a:ext cx="6239629" cy="644486"/>
            <a:chOff x="5411244" y="3327523"/>
            <a:chExt cx="6239629" cy="6444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91D3DB-9125-4D93-BC51-05AD4E029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4962" y="3327523"/>
              <a:ext cx="577164" cy="5771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DD03DC-67D9-483E-970D-565835FF5C32}"/>
                </a:ext>
              </a:extLst>
            </p:cNvPr>
            <p:cNvSpPr/>
            <p:nvPr/>
          </p:nvSpPr>
          <p:spPr>
            <a:xfrm>
              <a:off x="7144511" y="3481980"/>
              <a:ext cx="4506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– Smart Bus Management System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A22790-47EE-4E51-8ADA-2FBF0761173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244" y="3604048"/>
              <a:ext cx="924839" cy="0"/>
            </a:xfrm>
            <a:prstGeom prst="line">
              <a:avLst/>
            </a:prstGeom>
            <a:ln w="19050">
              <a:solidFill>
                <a:srgbClr val="3C627C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36AD9E-ABD6-4CE4-A041-3682C42D153E}"/>
                </a:ext>
              </a:extLst>
            </p:cNvPr>
            <p:cNvSpPr/>
            <p:nvPr/>
          </p:nvSpPr>
          <p:spPr>
            <a:xfrm>
              <a:off x="6375653" y="3912868"/>
              <a:ext cx="5220000" cy="59141"/>
            </a:xfrm>
            <a:prstGeom prst="rect">
              <a:avLst/>
            </a:prstGeom>
            <a:solidFill>
              <a:srgbClr val="3C6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FAF017-97A9-4A7A-B073-4E1889C35389}"/>
                </a:ext>
              </a:extLst>
            </p:cNvPr>
            <p:cNvSpPr/>
            <p:nvPr/>
          </p:nvSpPr>
          <p:spPr>
            <a:xfrm rot="5400000">
              <a:off x="6167212" y="3752000"/>
              <a:ext cx="377312" cy="58619"/>
            </a:xfrm>
            <a:prstGeom prst="rect">
              <a:avLst/>
            </a:prstGeom>
            <a:solidFill>
              <a:srgbClr val="3C6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smartbus 투명 박스">
            <a:extLst>
              <a:ext uri="{FF2B5EF4-FFF2-40B4-BE49-F238E27FC236}">
                <a16:creationId xmlns:a16="http://schemas.microsoft.com/office/drawing/2014/main" id="{DF4DB275-F0DE-49CD-91B4-272FEC0BB645}"/>
              </a:ext>
            </a:extLst>
          </p:cNvPr>
          <p:cNvGrpSpPr/>
          <p:nvPr/>
        </p:nvGrpSpPr>
        <p:grpSpPr>
          <a:xfrm>
            <a:off x="3652153" y="927394"/>
            <a:ext cx="5269095" cy="1112716"/>
            <a:chOff x="3652153" y="1203160"/>
            <a:chExt cx="5269095" cy="111271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B31C4CD-0E4B-4178-A447-772A0CAC3B87}"/>
                </a:ext>
              </a:extLst>
            </p:cNvPr>
            <p:cNvSpPr/>
            <p:nvPr/>
          </p:nvSpPr>
          <p:spPr>
            <a:xfrm>
              <a:off x="3652153" y="1203160"/>
              <a:ext cx="5269095" cy="1112716"/>
            </a:xfrm>
            <a:prstGeom prst="rect">
              <a:avLst/>
            </a:prstGeom>
            <a:solidFill>
              <a:srgbClr val="3C627C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88E60-AFFD-4260-BADB-78B16E2C20F4}"/>
                </a:ext>
              </a:extLst>
            </p:cNvPr>
            <p:cNvSpPr txBox="1"/>
            <p:nvPr/>
          </p:nvSpPr>
          <p:spPr>
            <a:xfrm>
              <a:off x="3839831" y="1467131"/>
              <a:ext cx="48937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HY강B" panose="02030600000101010101" pitchFamily="18" charset="-127"/>
                  <a:ea typeface="HY강B" panose="02030600000101010101" pitchFamily="18" charset="-127"/>
                  <a:cs typeface="Arial" panose="020B0604020202020204" pitchFamily="34" charset="0"/>
                </a:rPr>
                <a:t>스마트 버스는 실시간으로 데이터를 수집하여 다양한 서비스를 제공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C810F1-7E6A-46E8-B09D-F086CA2A3BB6}"/>
              </a:ext>
            </a:extLst>
          </p:cNvPr>
          <p:cNvGrpSpPr/>
          <p:nvPr/>
        </p:nvGrpSpPr>
        <p:grpSpPr>
          <a:xfrm>
            <a:off x="2048720" y="32615"/>
            <a:ext cx="6872529" cy="3528801"/>
            <a:chOff x="2048720" y="293867"/>
            <a:chExt cx="6872529" cy="352880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D34D414-3438-44F7-9719-2C15E3404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15"/>
            <a:stretch/>
          </p:blipFill>
          <p:spPr>
            <a:xfrm>
              <a:off x="3899660" y="293867"/>
              <a:ext cx="521127" cy="893934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0B3F65-6092-48E9-A809-F0D62FB1A3F1}"/>
                </a:ext>
              </a:extLst>
            </p:cNvPr>
            <p:cNvSpPr/>
            <p:nvPr/>
          </p:nvSpPr>
          <p:spPr>
            <a:xfrm>
              <a:off x="4460633" y="616961"/>
              <a:ext cx="38900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Smart Bus by IoT and Data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0DAF2D7-136E-4D59-8CFC-B4424966AE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7686" y="862902"/>
              <a:ext cx="473993" cy="0"/>
            </a:xfrm>
            <a:prstGeom prst="line">
              <a:avLst/>
            </a:prstGeom>
            <a:ln w="19050">
              <a:solidFill>
                <a:srgbClr val="3C627C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6CC8AB7-6A0B-4F07-AC87-2C7F05C28882}"/>
                </a:ext>
              </a:extLst>
            </p:cNvPr>
            <p:cNvSpPr/>
            <p:nvPr/>
          </p:nvSpPr>
          <p:spPr>
            <a:xfrm>
              <a:off x="3701249" y="1171722"/>
              <a:ext cx="5220000" cy="59141"/>
            </a:xfrm>
            <a:prstGeom prst="rect">
              <a:avLst/>
            </a:prstGeom>
            <a:solidFill>
              <a:srgbClr val="3C6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8A4F09-6700-4DFC-9355-F0EA230D6CB9}"/>
                </a:ext>
              </a:extLst>
            </p:cNvPr>
            <p:cNvSpPr/>
            <p:nvPr/>
          </p:nvSpPr>
          <p:spPr>
            <a:xfrm rot="5400000">
              <a:off x="3492808" y="1010854"/>
              <a:ext cx="377312" cy="58619"/>
            </a:xfrm>
            <a:prstGeom prst="rect">
              <a:avLst/>
            </a:prstGeom>
            <a:solidFill>
              <a:srgbClr val="3C6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829AF78-DCC8-4151-BFA6-63958990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8720" y="862902"/>
              <a:ext cx="1140849" cy="2959766"/>
            </a:xfrm>
            <a:prstGeom prst="line">
              <a:avLst/>
            </a:prstGeom>
            <a:ln w="19050">
              <a:solidFill>
                <a:srgbClr val="3C627C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user 투명박스">
            <a:extLst>
              <a:ext uri="{FF2B5EF4-FFF2-40B4-BE49-F238E27FC236}">
                <a16:creationId xmlns:a16="http://schemas.microsoft.com/office/drawing/2014/main" id="{3C348844-6735-4410-B476-3B2BE8E19F07}"/>
              </a:ext>
            </a:extLst>
          </p:cNvPr>
          <p:cNvGrpSpPr/>
          <p:nvPr/>
        </p:nvGrpSpPr>
        <p:grpSpPr>
          <a:xfrm>
            <a:off x="7628368" y="3028240"/>
            <a:ext cx="4091726" cy="912019"/>
            <a:chOff x="3653671" y="1203160"/>
            <a:chExt cx="5451856" cy="11127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7014993-CC22-47E2-880F-E29BB9487F7E}"/>
                </a:ext>
              </a:extLst>
            </p:cNvPr>
            <p:cNvSpPr/>
            <p:nvPr/>
          </p:nvSpPr>
          <p:spPr>
            <a:xfrm>
              <a:off x="3661388" y="1203160"/>
              <a:ext cx="5269095" cy="1112716"/>
            </a:xfrm>
            <a:prstGeom prst="rect">
              <a:avLst/>
            </a:prstGeom>
            <a:solidFill>
              <a:srgbClr val="3C627C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8D6130-C2DE-4392-A9D7-622881414AC4}"/>
                </a:ext>
              </a:extLst>
            </p:cNvPr>
            <p:cNvSpPr txBox="1"/>
            <p:nvPr/>
          </p:nvSpPr>
          <p:spPr>
            <a:xfrm>
              <a:off x="3653671" y="1571765"/>
              <a:ext cx="5451856" cy="3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강B" panose="02030600000101010101" pitchFamily="18" charset="-127"/>
                  <a:ea typeface="HY강B" panose="02030600000101010101" pitchFamily="18" charset="-127"/>
                  <a:cs typeface="Arial" panose="020B0604020202020204" pitchFamily="34" charset="0"/>
                </a:rPr>
                <a:t>실시간으로 버스 정보를 확인할 수 있는 앱 제공</a:t>
              </a:r>
              <a:endParaRPr lang="en-US" altLang="ko-KR" sz="1400" dirty="0"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1" name="amdin 박스">
            <a:extLst>
              <a:ext uri="{FF2B5EF4-FFF2-40B4-BE49-F238E27FC236}">
                <a16:creationId xmlns:a16="http://schemas.microsoft.com/office/drawing/2014/main" id="{3C7A1C16-FC00-496C-A497-2D533AD1AC51}"/>
              </a:ext>
            </a:extLst>
          </p:cNvPr>
          <p:cNvGrpSpPr/>
          <p:nvPr/>
        </p:nvGrpSpPr>
        <p:grpSpPr>
          <a:xfrm>
            <a:off x="6328880" y="5184568"/>
            <a:ext cx="5391214" cy="912019"/>
            <a:chOff x="3671679" y="1203160"/>
            <a:chExt cx="5391214" cy="111271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53EF573-A2ED-4526-B072-4A6963A7EEB7}"/>
                </a:ext>
              </a:extLst>
            </p:cNvPr>
            <p:cNvSpPr/>
            <p:nvPr/>
          </p:nvSpPr>
          <p:spPr>
            <a:xfrm>
              <a:off x="3671679" y="1203160"/>
              <a:ext cx="5269095" cy="1112716"/>
            </a:xfrm>
            <a:prstGeom prst="rect">
              <a:avLst/>
            </a:prstGeom>
            <a:solidFill>
              <a:srgbClr val="3C627C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13DBF8-6CD8-4727-9594-19AF80E9D3BE}"/>
                </a:ext>
              </a:extLst>
            </p:cNvPr>
            <p:cNvSpPr txBox="1"/>
            <p:nvPr/>
          </p:nvSpPr>
          <p:spPr>
            <a:xfrm>
              <a:off x="3873410" y="1571765"/>
              <a:ext cx="5189483" cy="3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강B" panose="02030600000101010101" pitchFamily="18" charset="-127"/>
                  <a:ea typeface="HY강B" panose="02030600000101010101" pitchFamily="18" charset="-127"/>
                  <a:cs typeface="Arial" panose="020B0604020202020204" pitchFamily="34" charset="0"/>
                </a:rPr>
                <a:t>효율적인 버스 관리를 위한 스마트 버스 관리 시스템 웹 제공</a:t>
              </a:r>
              <a:endParaRPr lang="en-US" altLang="ko-KR" sz="1400" dirty="0"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366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와이파이1">
            <a:extLst>
              <a:ext uri="{FF2B5EF4-FFF2-40B4-BE49-F238E27FC236}">
                <a16:creationId xmlns:a16="http://schemas.microsoft.com/office/drawing/2014/main" id="{8F14A28A-2683-410E-8548-2981FBDD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3388">
            <a:off x="3294108" y="1303580"/>
            <a:ext cx="1173262" cy="1173262"/>
          </a:xfrm>
          <a:prstGeom prst="rect">
            <a:avLst/>
          </a:prstGeom>
        </p:spPr>
      </p:pic>
      <p:pic>
        <p:nvPicPr>
          <p:cNvPr id="38" name="와이파이2">
            <a:extLst>
              <a:ext uri="{FF2B5EF4-FFF2-40B4-BE49-F238E27FC236}">
                <a16:creationId xmlns:a16="http://schemas.microsoft.com/office/drawing/2014/main" id="{E5EB5501-E857-43E9-AD73-4FA08FB7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4623">
            <a:off x="4353039" y="3527802"/>
            <a:ext cx="1173262" cy="1173262"/>
          </a:xfrm>
          <a:prstGeom prst="rect">
            <a:avLst/>
          </a:prstGeom>
        </p:spPr>
      </p:pic>
      <p:pic>
        <p:nvPicPr>
          <p:cNvPr id="39" name="와이파이3">
            <a:extLst>
              <a:ext uri="{FF2B5EF4-FFF2-40B4-BE49-F238E27FC236}">
                <a16:creationId xmlns:a16="http://schemas.microsoft.com/office/drawing/2014/main" id="{C6F2CD24-239D-487B-979D-E3D7C88B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6926">
            <a:off x="7223373" y="3553202"/>
            <a:ext cx="1173262" cy="1173262"/>
          </a:xfrm>
          <a:prstGeom prst="rect">
            <a:avLst/>
          </a:prstGeom>
        </p:spPr>
      </p:pic>
      <p:grpSp>
        <p:nvGrpSpPr>
          <p:cNvPr id="3" name="버스">
            <a:extLst>
              <a:ext uri="{FF2B5EF4-FFF2-40B4-BE49-F238E27FC236}">
                <a16:creationId xmlns:a16="http://schemas.microsoft.com/office/drawing/2014/main" id="{903A9229-5CE3-4D6D-8CB3-37B571F61387}"/>
              </a:ext>
            </a:extLst>
          </p:cNvPr>
          <p:cNvGrpSpPr/>
          <p:nvPr/>
        </p:nvGrpSpPr>
        <p:grpSpPr>
          <a:xfrm>
            <a:off x="948300" y="923497"/>
            <a:ext cx="1712328" cy="1715472"/>
            <a:chOff x="919725" y="866347"/>
            <a:chExt cx="1712328" cy="1715472"/>
          </a:xfrm>
        </p:grpSpPr>
        <p:pic>
          <p:nvPicPr>
            <p:cNvPr id="6" name="버스">
              <a:extLst>
                <a:ext uri="{FF2B5EF4-FFF2-40B4-BE49-F238E27FC236}">
                  <a16:creationId xmlns:a16="http://schemas.microsoft.com/office/drawing/2014/main" id="{B5584073-8908-451D-9872-C960F0CD9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9586" y="866347"/>
              <a:ext cx="1601561" cy="16015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D36727-014B-4C81-9D33-96554E98967D}"/>
                </a:ext>
              </a:extLst>
            </p:cNvPr>
            <p:cNvSpPr txBox="1"/>
            <p:nvPr/>
          </p:nvSpPr>
          <p:spPr>
            <a:xfrm>
              <a:off x="919725" y="2181709"/>
              <a:ext cx="1712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SMART BUS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USER">
            <a:extLst>
              <a:ext uri="{FF2B5EF4-FFF2-40B4-BE49-F238E27FC236}">
                <a16:creationId xmlns:a16="http://schemas.microsoft.com/office/drawing/2014/main" id="{C65071B9-CA7A-4E7A-AA3A-0C3AFA03435E}"/>
              </a:ext>
            </a:extLst>
          </p:cNvPr>
          <p:cNvGrpSpPr/>
          <p:nvPr/>
        </p:nvGrpSpPr>
        <p:grpSpPr>
          <a:xfrm>
            <a:off x="2103255" y="4651178"/>
            <a:ext cx="2564525" cy="1983473"/>
            <a:chOff x="1772188" y="4551493"/>
            <a:chExt cx="2564525" cy="198347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37C7D50-9880-4894-9C85-28FE2823AA7D}"/>
                </a:ext>
              </a:extLst>
            </p:cNvPr>
            <p:cNvGrpSpPr/>
            <p:nvPr/>
          </p:nvGrpSpPr>
          <p:grpSpPr>
            <a:xfrm>
              <a:off x="1772188" y="4551493"/>
              <a:ext cx="2035328" cy="1983473"/>
              <a:chOff x="2375601" y="4372260"/>
              <a:chExt cx="2035328" cy="198347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40E5F1F-BD86-4775-BA6F-83D4F2AA8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191" y="5375876"/>
                <a:ext cx="979857" cy="979857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35B2E02-F15E-4BA0-8A19-E32681805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5601" y="4372260"/>
                <a:ext cx="1131509" cy="908301"/>
              </a:xfrm>
              <a:prstGeom prst="rect">
                <a:avLst/>
              </a:prstGeom>
            </p:spPr>
          </p:pic>
          <p:pic>
            <p:nvPicPr>
              <p:cNvPr id="27" name="스마트폰">
                <a:extLst>
                  <a:ext uri="{FF2B5EF4-FFF2-40B4-BE49-F238E27FC236}">
                    <a16:creationId xmlns:a16="http://schemas.microsoft.com/office/drawing/2014/main" id="{A19A2B80-23D0-4CD9-B496-58104208B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9420" y="4372260"/>
                <a:ext cx="1131509" cy="908301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6B0AD7-8749-4514-AB40-F2F9408FAA50}"/>
                </a:ext>
              </a:extLst>
            </p:cNvPr>
            <p:cNvSpPr txBox="1"/>
            <p:nvPr/>
          </p:nvSpPr>
          <p:spPr>
            <a:xfrm>
              <a:off x="3437108" y="5998687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ADMIN">
            <a:extLst>
              <a:ext uri="{FF2B5EF4-FFF2-40B4-BE49-F238E27FC236}">
                <a16:creationId xmlns:a16="http://schemas.microsoft.com/office/drawing/2014/main" id="{9F9449CE-6CB7-4343-BFC6-5C40AD5A0978}"/>
              </a:ext>
            </a:extLst>
          </p:cNvPr>
          <p:cNvGrpSpPr/>
          <p:nvPr/>
        </p:nvGrpSpPr>
        <p:grpSpPr>
          <a:xfrm>
            <a:off x="8226748" y="4328938"/>
            <a:ext cx="2428273" cy="2305713"/>
            <a:chOff x="8127226" y="4229253"/>
            <a:chExt cx="2428273" cy="23057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B5421D-82C3-4A8A-9049-196911CB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072" y="4229253"/>
              <a:ext cx="1383427" cy="13834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6BE12D-CED4-43F3-878E-D8925B52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394" y="5679312"/>
              <a:ext cx="855654" cy="85565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ECE60F-EE3D-4B6F-9D5B-8729E73490F4}"/>
                </a:ext>
              </a:extLst>
            </p:cNvPr>
            <p:cNvSpPr txBox="1"/>
            <p:nvPr/>
          </p:nvSpPr>
          <p:spPr>
            <a:xfrm>
              <a:off x="8127226" y="5998687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SERVER">
            <a:extLst>
              <a:ext uri="{FF2B5EF4-FFF2-40B4-BE49-F238E27FC236}">
                <a16:creationId xmlns:a16="http://schemas.microsoft.com/office/drawing/2014/main" id="{78C60251-4CBB-4C9B-A63C-8D3CE5A9063B}"/>
              </a:ext>
            </a:extLst>
          </p:cNvPr>
          <p:cNvGrpSpPr/>
          <p:nvPr/>
        </p:nvGrpSpPr>
        <p:grpSpPr>
          <a:xfrm>
            <a:off x="5327084" y="1109151"/>
            <a:ext cx="2006452" cy="2417088"/>
            <a:chOff x="5298509" y="1052001"/>
            <a:chExt cx="2006452" cy="24170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F44E7CC-515B-4F63-8EF1-728D9006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509" y="1462637"/>
              <a:ext cx="2006452" cy="20064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B5C07E-5B96-46C8-934A-CAFE503F3EFA}"/>
                </a:ext>
              </a:extLst>
            </p:cNvPr>
            <p:cNvSpPr txBox="1"/>
            <p:nvPr/>
          </p:nvSpPr>
          <p:spPr>
            <a:xfrm>
              <a:off x="5659758" y="1052001"/>
              <a:ext cx="12380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6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3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5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와이파이1">
            <a:extLst>
              <a:ext uri="{FF2B5EF4-FFF2-40B4-BE49-F238E27FC236}">
                <a16:creationId xmlns:a16="http://schemas.microsoft.com/office/drawing/2014/main" id="{8F14A28A-2683-410E-8548-2981FBDD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3388">
            <a:off x="3294108" y="1303580"/>
            <a:ext cx="1173262" cy="1173262"/>
          </a:xfrm>
          <a:prstGeom prst="rect">
            <a:avLst/>
          </a:prstGeom>
        </p:spPr>
      </p:pic>
      <p:pic>
        <p:nvPicPr>
          <p:cNvPr id="38" name="와이파이2">
            <a:extLst>
              <a:ext uri="{FF2B5EF4-FFF2-40B4-BE49-F238E27FC236}">
                <a16:creationId xmlns:a16="http://schemas.microsoft.com/office/drawing/2014/main" id="{E5EB5501-E857-43E9-AD73-4FA08FB7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4623">
            <a:off x="4353039" y="3527802"/>
            <a:ext cx="1173262" cy="1173262"/>
          </a:xfrm>
          <a:prstGeom prst="rect">
            <a:avLst/>
          </a:prstGeom>
        </p:spPr>
      </p:pic>
      <p:pic>
        <p:nvPicPr>
          <p:cNvPr id="39" name="와이파이3">
            <a:extLst>
              <a:ext uri="{FF2B5EF4-FFF2-40B4-BE49-F238E27FC236}">
                <a16:creationId xmlns:a16="http://schemas.microsoft.com/office/drawing/2014/main" id="{C6F2CD24-239D-487B-979D-E3D7C88B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6926">
            <a:off x="7223373" y="3553202"/>
            <a:ext cx="1173262" cy="1173262"/>
          </a:xfrm>
          <a:prstGeom prst="rect">
            <a:avLst/>
          </a:prstGeom>
        </p:spPr>
      </p:pic>
      <p:grpSp>
        <p:nvGrpSpPr>
          <p:cNvPr id="3" name="버스">
            <a:extLst>
              <a:ext uri="{FF2B5EF4-FFF2-40B4-BE49-F238E27FC236}">
                <a16:creationId xmlns:a16="http://schemas.microsoft.com/office/drawing/2014/main" id="{903A9229-5CE3-4D6D-8CB3-37B571F61387}"/>
              </a:ext>
            </a:extLst>
          </p:cNvPr>
          <p:cNvGrpSpPr/>
          <p:nvPr/>
        </p:nvGrpSpPr>
        <p:grpSpPr>
          <a:xfrm>
            <a:off x="948300" y="923497"/>
            <a:ext cx="1701422" cy="1715472"/>
            <a:chOff x="919725" y="866347"/>
            <a:chExt cx="1701422" cy="1715472"/>
          </a:xfrm>
        </p:grpSpPr>
        <p:pic>
          <p:nvPicPr>
            <p:cNvPr id="6" name="버스">
              <a:extLst>
                <a:ext uri="{FF2B5EF4-FFF2-40B4-BE49-F238E27FC236}">
                  <a16:creationId xmlns:a16="http://schemas.microsoft.com/office/drawing/2014/main" id="{B5584073-8908-451D-9872-C960F0CD9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9586" y="866347"/>
              <a:ext cx="1601561" cy="160156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D36727-014B-4C81-9D33-96554E98967D}"/>
                </a:ext>
              </a:extLst>
            </p:cNvPr>
            <p:cNvSpPr txBox="1"/>
            <p:nvPr/>
          </p:nvSpPr>
          <p:spPr>
            <a:xfrm>
              <a:off x="919725" y="2181709"/>
              <a:ext cx="1674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SMART BUS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USER">
            <a:extLst>
              <a:ext uri="{FF2B5EF4-FFF2-40B4-BE49-F238E27FC236}">
                <a16:creationId xmlns:a16="http://schemas.microsoft.com/office/drawing/2014/main" id="{C65071B9-CA7A-4E7A-AA3A-0C3AFA03435E}"/>
              </a:ext>
            </a:extLst>
          </p:cNvPr>
          <p:cNvGrpSpPr/>
          <p:nvPr/>
        </p:nvGrpSpPr>
        <p:grpSpPr>
          <a:xfrm>
            <a:off x="2103255" y="4651178"/>
            <a:ext cx="2564525" cy="1983473"/>
            <a:chOff x="1772188" y="4551493"/>
            <a:chExt cx="2564525" cy="198347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37C7D50-9880-4894-9C85-28FE2823AA7D}"/>
                </a:ext>
              </a:extLst>
            </p:cNvPr>
            <p:cNvGrpSpPr/>
            <p:nvPr/>
          </p:nvGrpSpPr>
          <p:grpSpPr>
            <a:xfrm>
              <a:off x="1772188" y="4551493"/>
              <a:ext cx="2035328" cy="1983473"/>
              <a:chOff x="2375601" y="4372260"/>
              <a:chExt cx="2035328" cy="198347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40E5F1F-BD86-4775-BA6F-83D4F2AA8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191" y="5375876"/>
                <a:ext cx="979857" cy="979857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35B2E02-F15E-4BA0-8A19-E32681805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5601" y="4372260"/>
                <a:ext cx="1131509" cy="908301"/>
              </a:xfrm>
              <a:prstGeom prst="rect">
                <a:avLst/>
              </a:prstGeom>
            </p:spPr>
          </p:pic>
          <p:pic>
            <p:nvPicPr>
              <p:cNvPr id="27" name="스마트폰">
                <a:extLst>
                  <a:ext uri="{FF2B5EF4-FFF2-40B4-BE49-F238E27FC236}">
                    <a16:creationId xmlns:a16="http://schemas.microsoft.com/office/drawing/2014/main" id="{A19A2B80-23D0-4CD9-B496-58104208B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9420" y="4372260"/>
                <a:ext cx="1131509" cy="908301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6B0AD7-8749-4514-AB40-F2F9408FAA50}"/>
                </a:ext>
              </a:extLst>
            </p:cNvPr>
            <p:cNvSpPr txBox="1"/>
            <p:nvPr/>
          </p:nvSpPr>
          <p:spPr>
            <a:xfrm>
              <a:off x="3437108" y="5998687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ADMIN">
            <a:extLst>
              <a:ext uri="{FF2B5EF4-FFF2-40B4-BE49-F238E27FC236}">
                <a16:creationId xmlns:a16="http://schemas.microsoft.com/office/drawing/2014/main" id="{9F9449CE-6CB7-4343-BFC6-5C40AD5A0978}"/>
              </a:ext>
            </a:extLst>
          </p:cNvPr>
          <p:cNvGrpSpPr/>
          <p:nvPr/>
        </p:nvGrpSpPr>
        <p:grpSpPr>
          <a:xfrm>
            <a:off x="8226748" y="4328938"/>
            <a:ext cx="2428273" cy="2305713"/>
            <a:chOff x="8127226" y="4229253"/>
            <a:chExt cx="2428273" cy="23057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B5421D-82C3-4A8A-9049-196911CB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072" y="4229253"/>
              <a:ext cx="1383427" cy="13834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6BE12D-CED4-43F3-878E-D8925B52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394" y="5679312"/>
              <a:ext cx="855654" cy="85565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ECE60F-EE3D-4B6F-9D5B-8729E73490F4}"/>
                </a:ext>
              </a:extLst>
            </p:cNvPr>
            <p:cNvSpPr txBox="1"/>
            <p:nvPr/>
          </p:nvSpPr>
          <p:spPr>
            <a:xfrm>
              <a:off x="8127226" y="5998687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SERVER">
            <a:extLst>
              <a:ext uri="{FF2B5EF4-FFF2-40B4-BE49-F238E27FC236}">
                <a16:creationId xmlns:a16="http://schemas.microsoft.com/office/drawing/2014/main" id="{78C60251-4CBB-4C9B-A63C-8D3CE5A9063B}"/>
              </a:ext>
            </a:extLst>
          </p:cNvPr>
          <p:cNvGrpSpPr/>
          <p:nvPr/>
        </p:nvGrpSpPr>
        <p:grpSpPr>
          <a:xfrm>
            <a:off x="5327084" y="1109151"/>
            <a:ext cx="2006452" cy="2417088"/>
            <a:chOff x="5298509" y="1052001"/>
            <a:chExt cx="2006452" cy="24170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F44E7CC-515B-4F63-8EF1-728D9006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509" y="1462637"/>
              <a:ext cx="2006452" cy="20064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B5C07E-5B96-46C8-934A-CAFE503F3EFA}"/>
                </a:ext>
              </a:extLst>
            </p:cNvPr>
            <p:cNvSpPr txBox="1"/>
            <p:nvPr/>
          </p:nvSpPr>
          <p:spPr>
            <a:xfrm>
              <a:off x="5631183" y="1052001"/>
              <a:ext cx="12380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1C1C345-EEC9-4705-95B7-34D4C064468A}"/>
              </a:ext>
            </a:extLst>
          </p:cNvPr>
          <p:cNvGrpSpPr/>
          <p:nvPr/>
        </p:nvGrpSpPr>
        <p:grpSpPr>
          <a:xfrm>
            <a:off x="0" y="0"/>
            <a:ext cx="12192000" cy="722514"/>
            <a:chOff x="0" y="0"/>
            <a:chExt cx="12192000" cy="722514"/>
          </a:xfrm>
        </p:grpSpPr>
        <p:sp>
          <p:nvSpPr>
            <p:cNvPr id="57" name="직사각형 56"/>
            <p:cNvSpPr/>
            <p:nvPr/>
          </p:nvSpPr>
          <p:spPr>
            <a:xfrm>
              <a:off x="0" y="0"/>
              <a:ext cx="12192000" cy="722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B2F9FDF-4F13-47BD-965F-75BE3A1A7998}"/>
                </a:ext>
              </a:extLst>
            </p:cNvPr>
            <p:cNvGrpSpPr/>
            <p:nvPr/>
          </p:nvGrpSpPr>
          <p:grpSpPr>
            <a:xfrm>
              <a:off x="368554" y="91990"/>
              <a:ext cx="1566783" cy="538534"/>
              <a:chOff x="944842" y="91990"/>
              <a:chExt cx="1566783" cy="5385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8B1238-7679-4042-83C5-7E973D6BAD77}"/>
                  </a:ext>
                </a:extLst>
              </p:cNvPr>
              <p:cNvSpPr txBox="1"/>
              <p:nvPr/>
            </p:nvSpPr>
            <p:spPr>
              <a:xfrm>
                <a:off x="1283404" y="168859"/>
                <a:ext cx="1228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6A5C5F-6573-4E8A-B69E-D950C95C94B2}"/>
                  </a:ext>
                </a:extLst>
              </p:cNvPr>
              <p:cNvSpPr txBox="1"/>
              <p:nvPr/>
            </p:nvSpPr>
            <p:spPr>
              <a:xfrm>
                <a:off x="1294184" y="91990"/>
                <a:ext cx="558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  <a:endParaRPr lang="ko-KR" altLang="en-US" sz="10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2BF2565A-E57E-4411-A475-1C213E4D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42" y="160540"/>
                <a:ext cx="376907" cy="376907"/>
              </a:xfrm>
              <a:prstGeom prst="rect">
                <a:avLst/>
              </a:prstGeom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66ACA7E-43BB-4EA2-B2C1-651F1FC7E0D2}"/>
                </a:ext>
              </a:extLst>
            </p:cNvPr>
            <p:cNvGrpSpPr/>
            <p:nvPr/>
          </p:nvGrpSpPr>
          <p:grpSpPr>
            <a:xfrm>
              <a:off x="9070466" y="193129"/>
              <a:ext cx="3102484" cy="307778"/>
              <a:chOff x="9070466" y="156553"/>
              <a:chExt cx="3102484" cy="30777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B95A22-C8B1-4E4E-B705-57D6B4AFFEA5}"/>
                  </a:ext>
                </a:extLst>
              </p:cNvPr>
              <p:cNvSpPr txBox="1"/>
              <p:nvPr/>
            </p:nvSpPr>
            <p:spPr>
              <a:xfrm>
                <a:off x="11081025" y="156553"/>
                <a:ext cx="109192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EFFECTS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DBCFB-3A11-4CE4-880F-079E84FB05BC}"/>
                  </a:ext>
                </a:extLst>
              </p:cNvPr>
              <p:cNvSpPr txBox="1"/>
              <p:nvPr/>
            </p:nvSpPr>
            <p:spPr>
              <a:xfrm>
                <a:off x="9070466" y="156553"/>
                <a:ext cx="74167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7F7F7F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WHY</a:t>
                </a:r>
                <a:endParaRPr lang="ko-KR" altLang="en-US" sz="1400" dirty="0">
                  <a:solidFill>
                    <a:srgbClr val="7F7F7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787B09-08B5-4393-B587-56F945331EA4}"/>
                  </a:ext>
                </a:extLst>
              </p:cNvPr>
              <p:cNvSpPr txBox="1"/>
              <p:nvPr/>
            </p:nvSpPr>
            <p:spPr>
              <a:xfrm>
                <a:off x="9953887" y="156554"/>
                <a:ext cx="98539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5B9BD5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SERVICE</a:t>
                </a:r>
                <a:endParaRPr lang="ko-KR" altLang="en-US" sz="1400" b="1" dirty="0">
                  <a:solidFill>
                    <a:srgbClr val="5B9BD5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DDBE38E-7CB7-44CF-990A-D18006B71A3F}"/>
                  </a:ext>
                </a:extLst>
              </p:cNvPr>
              <p:cNvSpPr/>
              <p:nvPr/>
            </p:nvSpPr>
            <p:spPr>
              <a:xfrm>
                <a:off x="9884064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B869C8D-5FEC-4DFA-807E-CA283D2E1382}"/>
                  </a:ext>
                </a:extLst>
              </p:cNvPr>
              <p:cNvSpPr/>
              <p:nvPr/>
            </p:nvSpPr>
            <p:spPr>
              <a:xfrm>
                <a:off x="11011201" y="186692"/>
                <a:ext cx="36000" cy="252000"/>
              </a:xfrm>
              <a:prstGeom prst="rect">
                <a:avLst/>
              </a:pr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4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469</Words>
  <Application>Microsoft Office PowerPoint</Application>
  <PresentationFormat>와이드스크린</PresentationFormat>
  <Paragraphs>141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HY강B</vt:lpstr>
      <vt:lpstr>맑은 고딕</vt:lpstr>
      <vt:lpstr>Arial</vt:lpstr>
      <vt:lpstr>Noto Sans CJK KR Light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현우김</cp:lastModifiedBy>
  <cp:revision>184</cp:revision>
  <dcterms:created xsi:type="dcterms:W3CDTF">2016-10-07T06:40:21Z</dcterms:created>
  <dcterms:modified xsi:type="dcterms:W3CDTF">2017-11-20T15:03:46Z</dcterms:modified>
</cp:coreProperties>
</file>