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2" type="body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3F3F3F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3F3F3F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2" type="body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3F3F3F"/>
              </a:buClr>
              <a:buSzPct val="100000"/>
              <a:buFont typeface="Arial"/>
              <a:buChar char="●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13.png"/><Relationship Id="rId6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4283968" y="3902770"/>
            <a:ext cx="48600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INFORM@BUU-3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x="4283966" y="1840667"/>
            <a:ext cx="486003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Successive Urban Sensing Data Prediction using Convolutional Neural Network </a:t>
            </a:r>
          </a:p>
        </p:txBody>
      </p:sp>
      <p:sp>
        <p:nvSpPr>
          <p:cNvPr id="21" name="Shape 21"/>
          <p:cNvSpPr/>
          <p:nvPr/>
        </p:nvSpPr>
        <p:spPr>
          <a:xfrm>
            <a:off x="4011175" y="1851669"/>
            <a:ext cx="124405" cy="23280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b="19197" l="0" r="0" t="9856"/>
          <a:stretch/>
        </p:blipFill>
        <p:spPr>
          <a:xfrm>
            <a:off x="7536981" y="51470"/>
            <a:ext cx="562848" cy="57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4408" y="27046"/>
            <a:ext cx="739055" cy="66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619672" y="0"/>
            <a:ext cx="7524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Benefits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19198" l="0" r="0" t="9854"/>
          <a:stretch/>
        </p:blipFill>
        <p:spPr>
          <a:xfrm>
            <a:off x="7438573" y="4414067"/>
            <a:ext cx="562848" cy="57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4408" y="4371950"/>
            <a:ext cx="739055" cy="666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8223" y="799875"/>
            <a:ext cx="522755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2300" y="2765200"/>
            <a:ext cx="5227541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695529" y="1645152"/>
            <a:ext cx="23763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457200" lvl="0" marL="0" marR="0" rtl="0" algn="l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b="1" i="0" lang="en-US" sz="7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19197" l="0" r="0" t="9856"/>
          <a:stretch/>
        </p:blipFill>
        <p:spPr>
          <a:xfrm>
            <a:off x="7438573" y="4414067"/>
            <a:ext cx="562848" cy="57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4408" y="4371950"/>
            <a:ext cx="739055" cy="66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597797" y="39400"/>
            <a:ext cx="7524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Purpose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x="1763701" y="1059575"/>
            <a:ext cx="66810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238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To predict future sensing data from provided sensing data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238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Provide predicted sensing data to other applications.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 b="19198" l="0" r="0" t="9854"/>
          <a:stretch/>
        </p:blipFill>
        <p:spPr>
          <a:xfrm>
            <a:off x="7438573" y="4414067"/>
            <a:ext cx="562848" cy="57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4408" y="4371950"/>
            <a:ext cx="739055" cy="66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619672" y="0"/>
            <a:ext cx="7524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Purpose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19198" l="0" r="0" t="9854"/>
          <a:stretch/>
        </p:blipFill>
        <p:spPr>
          <a:xfrm>
            <a:off x="7438573" y="4414067"/>
            <a:ext cx="562848" cy="57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4408" y="4371950"/>
            <a:ext cx="739055" cy="666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0325" y="953450"/>
            <a:ext cx="5741575" cy="19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3650" y="3038475"/>
            <a:ext cx="1939775" cy="1926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2600" y="3022825"/>
            <a:ext cx="1939775" cy="193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Shape 42"/>
          <p:cNvCxnSpPr/>
          <p:nvPr/>
        </p:nvCxnSpPr>
        <p:spPr>
          <a:xfrm>
            <a:off x="4512550" y="4070923"/>
            <a:ext cx="774300" cy="69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149850" y="1198975"/>
            <a:ext cx="2826000" cy="17025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Methodology</a:t>
            </a: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 b="19197" l="0" r="0" t="9856"/>
          <a:stretch/>
        </p:blipFill>
        <p:spPr>
          <a:xfrm>
            <a:off x="7438573" y="4414067"/>
            <a:ext cx="562848" cy="57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4408" y="4371950"/>
            <a:ext cx="739055" cy="66683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/>
          <p:nvPr/>
        </p:nvSpPr>
        <p:spPr>
          <a:xfrm>
            <a:off x="1357524" y="1404577"/>
            <a:ext cx="2432700" cy="42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</a:rPr>
              <a:t>Data Cleaning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1319658" y="811868"/>
            <a:ext cx="282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Pre-processing</a:t>
            </a:r>
          </a:p>
        </p:txBody>
      </p:sp>
      <p:sp>
        <p:nvSpPr>
          <p:cNvPr id="53" name="Shape 53"/>
          <p:cNvSpPr/>
          <p:nvPr/>
        </p:nvSpPr>
        <p:spPr>
          <a:xfrm>
            <a:off x="1330074" y="1932811"/>
            <a:ext cx="24876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</a:rPr>
              <a:t>Features Selection</a:t>
            </a:r>
          </a:p>
        </p:txBody>
      </p:sp>
      <p:sp>
        <p:nvSpPr>
          <p:cNvPr id="54" name="Shape 54"/>
          <p:cNvSpPr/>
          <p:nvPr/>
        </p:nvSpPr>
        <p:spPr>
          <a:xfrm>
            <a:off x="4700893" y="2139702"/>
            <a:ext cx="3013348" cy="154266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6040110" y="1740931"/>
            <a:ext cx="201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</a:rPr>
              <a:t>Model building</a:t>
            </a:r>
          </a:p>
        </p:txBody>
      </p:sp>
      <p:sp>
        <p:nvSpPr>
          <p:cNvPr id="56" name="Shape 56"/>
          <p:cNvSpPr/>
          <p:nvPr/>
        </p:nvSpPr>
        <p:spPr>
          <a:xfrm>
            <a:off x="4977937" y="2309134"/>
            <a:ext cx="2432803" cy="55544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Consecutive Map Pairing  </a:t>
            </a:r>
          </a:p>
        </p:txBody>
      </p:sp>
      <p:sp>
        <p:nvSpPr>
          <p:cNvPr id="57" name="Shape 57"/>
          <p:cNvSpPr/>
          <p:nvPr/>
        </p:nvSpPr>
        <p:spPr>
          <a:xfrm>
            <a:off x="4977937" y="3008590"/>
            <a:ext cx="2432803" cy="55544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All pairs using CNN</a:t>
            </a:r>
          </a:p>
        </p:txBody>
      </p:sp>
      <p:sp>
        <p:nvSpPr>
          <p:cNvPr id="58" name="Shape 58"/>
          <p:cNvSpPr/>
          <p:nvPr/>
        </p:nvSpPr>
        <p:spPr>
          <a:xfrm>
            <a:off x="358550" y="3529250"/>
            <a:ext cx="3266400" cy="10302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238944" y="3206151"/>
            <a:ext cx="201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</a:p>
        </p:txBody>
      </p:sp>
      <p:sp>
        <p:nvSpPr>
          <p:cNvPr id="60" name="Shape 60"/>
          <p:cNvSpPr/>
          <p:nvPr/>
        </p:nvSpPr>
        <p:spPr>
          <a:xfrm>
            <a:off x="474340" y="3752886"/>
            <a:ext cx="3013200" cy="55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Mean-absolute percentage error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R-squared error </a:t>
            </a:r>
          </a:p>
        </p:txBody>
      </p:sp>
      <p:cxnSp>
        <p:nvCxnSpPr>
          <p:cNvPr id="61" name="Shape 61"/>
          <p:cNvCxnSpPr/>
          <p:nvPr/>
        </p:nvCxnSpPr>
        <p:spPr>
          <a:xfrm>
            <a:off x="4051167" y="1328502"/>
            <a:ext cx="1851600" cy="811200"/>
          </a:xfrm>
          <a:prstGeom prst="bentConnector3">
            <a:avLst>
              <a:gd fmla="val 9905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2" name="Shape 62"/>
          <p:cNvCxnSpPr>
            <a:stCxn id="54" idx="2"/>
          </p:cNvCxnSpPr>
          <p:nvPr/>
        </p:nvCxnSpPr>
        <p:spPr>
          <a:xfrm rot="5400000">
            <a:off x="4744617" y="2562616"/>
            <a:ext cx="343200" cy="2582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3" name="Shape 63"/>
          <p:cNvSpPr/>
          <p:nvPr/>
        </p:nvSpPr>
        <p:spPr>
          <a:xfrm>
            <a:off x="1330074" y="2378986"/>
            <a:ext cx="24876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dk1"/>
                </a:solidFill>
              </a:rPr>
              <a:t>Data conversion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619672" y="0"/>
            <a:ext cx="7524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Methodology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19198" l="0" r="0" t="9854"/>
          <a:stretch/>
        </p:blipFill>
        <p:spPr>
          <a:xfrm>
            <a:off x="7438573" y="4414067"/>
            <a:ext cx="562848" cy="57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4408" y="4371950"/>
            <a:ext cx="739055" cy="666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0675" y="1072299"/>
            <a:ext cx="5233050" cy="17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1951" y="3006700"/>
            <a:ext cx="1787397" cy="20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1200" y="3006700"/>
            <a:ext cx="1678282" cy="19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43025" y="3006700"/>
            <a:ext cx="1678275" cy="184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619672" y="0"/>
            <a:ext cx="7524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Methodology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19198" l="0" r="0" t="9854"/>
          <a:stretch/>
        </p:blipFill>
        <p:spPr>
          <a:xfrm>
            <a:off x="7438573" y="4414067"/>
            <a:ext cx="562848" cy="57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4408" y="4371950"/>
            <a:ext cx="739055" cy="666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713" y="1312438"/>
            <a:ext cx="8240888" cy="274696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2126625" y="2781950"/>
            <a:ext cx="738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3x3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461950" y="2707775"/>
            <a:ext cx="738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3x3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889850" y="2781950"/>
            <a:ext cx="738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3x3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421000" y="2781950"/>
            <a:ext cx="738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3x3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619672" y="0"/>
            <a:ext cx="7524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Experimental Result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19198" l="0" r="0" t="9854"/>
          <a:stretch/>
        </p:blipFill>
        <p:spPr>
          <a:xfrm>
            <a:off x="7438573" y="4414067"/>
            <a:ext cx="562848" cy="57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4408" y="4371950"/>
            <a:ext cx="739055" cy="66683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2037700" y="989125"/>
            <a:ext cx="62067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Mean-squared error value and R-Squared error value of the proposed model are reached 0.32 and 0.60 sequently.  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5551" y="1725500"/>
            <a:ext cx="4211825" cy="32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619672" y="0"/>
            <a:ext cx="7524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Benefits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19198" l="0" r="0" t="9854"/>
          <a:stretch/>
        </p:blipFill>
        <p:spPr>
          <a:xfrm>
            <a:off x="7438573" y="4414067"/>
            <a:ext cx="562848" cy="57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4408" y="4371950"/>
            <a:ext cx="739055" cy="66683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1856525" y="884400"/>
            <a:ext cx="61449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Use map stack to predict something useful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743350" y="1792800"/>
            <a:ext cx="6961200" cy="1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736600" marR="27940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rain a new predictive model on all sensing records, with labels like good/bad, asthma/not-asthma, etc</a:t>
            </a:r>
          </a:p>
          <a:p>
            <a:pPr indent="-342900" lvl="0" marL="736600" marR="27940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given past sensing map stack, predict successive sensing map stack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619672" y="0"/>
            <a:ext cx="7524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3F3F3F"/>
              </a:buClr>
              <a:buSzPct val="100000"/>
              <a:buFont typeface="Arial"/>
              <a:buNone/>
            </a:pPr>
            <a:r>
              <a:rPr lang="en-US"/>
              <a:t>Benefits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19198" l="0" r="0" t="9854"/>
          <a:stretch/>
        </p:blipFill>
        <p:spPr>
          <a:xfrm>
            <a:off x="7438573" y="4414067"/>
            <a:ext cx="562848" cy="57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4408" y="4371950"/>
            <a:ext cx="739055" cy="66683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1856525" y="884400"/>
            <a:ext cx="61449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Use map stack to predict something useful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743350" y="1792800"/>
            <a:ext cx="6961200" cy="1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774700" marR="33020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feed each sensing slot of the successive map stack into the new predictive model</a:t>
            </a:r>
          </a:p>
          <a:p>
            <a:pPr indent="-342900" lvl="0" marL="774700" marR="330200" rtl="0">
              <a:lnSpc>
                <a:spcPct val="142857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use labels predicted on all slots to help assist in making decisions</a:t>
            </a:r>
          </a:p>
          <a:p>
            <a:pPr lvl="0" marR="27940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